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452" r:id="rId2"/>
    <p:sldId id="677" r:id="rId3"/>
    <p:sldId id="638" r:id="rId4"/>
    <p:sldId id="675" r:id="rId5"/>
    <p:sldId id="678" r:id="rId6"/>
    <p:sldId id="679" r:id="rId7"/>
    <p:sldId id="639" r:id="rId8"/>
    <p:sldId id="640" r:id="rId9"/>
    <p:sldId id="641" r:id="rId10"/>
    <p:sldId id="646" r:id="rId11"/>
    <p:sldId id="676" r:id="rId12"/>
    <p:sldId id="680" r:id="rId13"/>
    <p:sldId id="681" r:id="rId14"/>
    <p:sldId id="682" r:id="rId15"/>
    <p:sldId id="683" r:id="rId16"/>
    <p:sldId id="649" r:id="rId17"/>
    <p:sldId id="651" r:id="rId18"/>
    <p:sldId id="652" r:id="rId19"/>
    <p:sldId id="653" r:id="rId20"/>
    <p:sldId id="654" r:id="rId21"/>
    <p:sldId id="655" r:id="rId22"/>
    <p:sldId id="656" r:id="rId23"/>
    <p:sldId id="657" r:id="rId24"/>
    <p:sldId id="684" r:id="rId25"/>
    <p:sldId id="695" r:id="rId26"/>
    <p:sldId id="705" r:id="rId27"/>
    <p:sldId id="706" r:id="rId28"/>
    <p:sldId id="696" r:id="rId29"/>
    <p:sldId id="697" r:id="rId30"/>
    <p:sldId id="698" r:id="rId31"/>
    <p:sldId id="699" r:id="rId32"/>
    <p:sldId id="700" r:id="rId33"/>
    <p:sldId id="701" r:id="rId34"/>
    <p:sldId id="702" r:id="rId35"/>
    <p:sldId id="703" r:id="rId36"/>
    <p:sldId id="704" r:id="rId37"/>
    <p:sldId id="686" r:id="rId38"/>
    <p:sldId id="690" r:id="rId39"/>
    <p:sldId id="691" r:id="rId40"/>
    <p:sldId id="692" r:id="rId41"/>
    <p:sldId id="659" r:id="rId42"/>
    <p:sldId id="660" r:id="rId43"/>
    <p:sldId id="707" r:id="rId44"/>
    <p:sldId id="668" r:id="rId45"/>
    <p:sldId id="708" r:id="rId46"/>
    <p:sldId id="709" r:id="rId47"/>
    <p:sldId id="710" r:id="rId48"/>
    <p:sldId id="665" r:id="rId49"/>
    <p:sldId id="672" r:id="rId50"/>
    <p:sldId id="693" r:id="rId51"/>
    <p:sldId id="694" r:id="rId52"/>
    <p:sldId id="673" r:id="rId53"/>
    <p:sldId id="674" r:id="rId54"/>
    <p:sldId id="637"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9" autoAdjust="0"/>
    <p:restoredTop sz="78605" autoAdjust="0"/>
  </p:normalViewPr>
  <p:slideViewPr>
    <p:cSldViewPr snapToGrid="0">
      <p:cViewPr varScale="1">
        <p:scale>
          <a:sx n="63" d="100"/>
          <a:sy n="63"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83747-1021-4F6A-9837-0C946F301153}" type="datetimeFigureOut">
              <a:rPr lang="zh-CN" altLang="en-US" smtClean="0"/>
              <a:t>2014/5/4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FF121-F254-4525-854A-EDD2FDA37F9A}" type="slidenum">
              <a:rPr lang="zh-CN" altLang="en-US" smtClean="0"/>
              <a:t>‹#›</a:t>
            </a:fld>
            <a:endParaRPr lang="zh-CN" altLang="en-US"/>
          </a:p>
        </p:txBody>
      </p:sp>
    </p:spTree>
    <p:extLst>
      <p:ext uri="{BB962C8B-B14F-4D97-AF65-F5344CB8AC3E}">
        <p14:creationId xmlns:p14="http://schemas.microsoft.com/office/powerpoint/2010/main" val="111315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4294967295"/>
          </p:nvPr>
        </p:nvSpPr>
        <p:spPr bwMode="auto">
          <a:xfrm>
            <a:off x="4040188" y="8905875"/>
            <a:ext cx="3090862" cy="468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93" tIns="46397" rIns="92793" bIns="46397"/>
          <a:lstStyle>
            <a:lvl1pPr defTabSz="939800">
              <a:defRPr>
                <a:solidFill>
                  <a:schemeClr val="tx1"/>
                </a:solidFill>
                <a:latin typeface="Arial" panose="020B0604020202020204" pitchFamily="34" charset="0"/>
              </a:defRPr>
            </a:lvl1pPr>
            <a:lvl2pPr marL="742950" indent="-285750" defTabSz="939800">
              <a:defRPr>
                <a:solidFill>
                  <a:schemeClr val="tx1"/>
                </a:solidFill>
                <a:latin typeface="Arial" panose="020B0604020202020204" pitchFamily="34" charset="0"/>
              </a:defRPr>
            </a:lvl2pPr>
            <a:lvl3pPr marL="1143000" indent="-228600" defTabSz="939800">
              <a:defRPr>
                <a:solidFill>
                  <a:schemeClr val="tx1"/>
                </a:solidFill>
                <a:latin typeface="Arial" panose="020B0604020202020204" pitchFamily="34" charset="0"/>
              </a:defRPr>
            </a:lvl3pPr>
            <a:lvl4pPr marL="1600200" indent="-228600" defTabSz="939800">
              <a:defRPr>
                <a:solidFill>
                  <a:schemeClr val="tx1"/>
                </a:solidFill>
                <a:latin typeface="Arial" panose="020B0604020202020204" pitchFamily="34" charset="0"/>
              </a:defRPr>
            </a:lvl4pPr>
            <a:lvl5pPr marL="2057400" indent="-228600" defTabSz="939800">
              <a:defRPr>
                <a:solidFill>
                  <a:schemeClr val="tx1"/>
                </a:solidFill>
                <a:latin typeface="Arial" panose="020B0604020202020204" pitchFamily="34" charset="0"/>
              </a:defRPr>
            </a:lvl5pPr>
            <a:lvl6pPr marL="2514600" indent="-228600" defTabSz="939800" eaLnBrk="0" fontAlgn="base" hangingPunct="0">
              <a:spcBef>
                <a:spcPct val="0"/>
              </a:spcBef>
              <a:spcAft>
                <a:spcPct val="0"/>
              </a:spcAft>
              <a:defRPr>
                <a:solidFill>
                  <a:schemeClr val="tx1"/>
                </a:solidFill>
                <a:latin typeface="Arial" panose="020B0604020202020204" pitchFamily="34" charset="0"/>
              </a:defRPr>
            </a:lvl6pPr>
            <a:lvl7pPr marL="2971800" indent="-228600" defTabSz="939800" eaLnBrk="0" fontAlgn="base" hangingPunct="0">
              <a:spcBef>
                <a:spcPct val="0"/>
              </a:spcBef>
              <a:spcAft>
                <a:spcPct val="0"/>
              </a:spcAft>
              <a:defRPr>
                <a:solidFill>
                  <a:schemeClr val="tx1"/>
                </a:solidFill>
                <a:latin typeface="Arial" panose="020B0604020202020204" pitchFamily="34" charset="0"/>
              </a:defRPr>
            </a:lvl7pPr>
            <a:lvl8pPr marL="3429000" indent="-228600" defTabSz="939800" eaLnBrk="0" fontAlgn="base" hangingPunct="0">
              <a:spcBef>
                <a:spcPct val="0"/>
              </a:spcBef>
              <a:spcAft>
                <a:spcPct val="0"/>
              </a:spcAft>
              <a:defRPr>
                <a:solidFill>
                  <a:schemeClr val="tx1"/>
                </a:solidFill>
                <a:latin typeface="Arial" panose="020B0604020202020204" pitchFamily="34" charset="0"/>
              </a:defRPr>
            </a:lvl8pPr>
            <a:lvl9pPr marL="3886200" indent="-228600" defTabSz="939800" eaLnBrk="0" fontAlgn="base" hangingPunct="0">
              <a:spcBef>
                <a:spcPct val="0"/>
              </a:spcBef>
              <a:spcAft>
                <a:spcPct val="0"/>
              </a:spcAft>
              <a:defRPr>
                <a:solidFill>
                  <a:schemeClr val="tx1"/>
                </a:solidFill>
                <a:latin typeface="Arial" panose="020B0604020202020204" pitchFamily="34" charset="0"/>
              </a:defRPr>
            </a:lvl9pPr>
          </a:lstStyle>
          <a:p>
            <a:fld id="{517544A2-943E-4F51-AB10-91DC05E4A4CE}" type="slidenum">
              <a:rPr lang="zh-CN" altLang="en-US">
                <a:latin typeface="Times New Roman" panose="02020603050405020304" pitchFamily="18" charset="0"/>
              </a:rPr>
              <a:pPr/>
              <a:t>1</a:t>
            </a:fld>
            <a:endParaRPr lang="en-US" altLang="zh-CN">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xfrm>
            <a:off x="455613" y="709613"/>
            <a:ext cx="6221412" cy="3500437"/>
          </a:xfrm>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83614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p:spPr>
        <p:txBody>
          <a:bodyPr/>
          <a:lstStyle/>
          <a:p>
            <a:endParaRPr lang="zh-CN" altLang="en-US" smtClean="0"/>
          </a:p>
        </p:txBody>
      </p:sp>
      <p:sp>
        <p:nvSpPr>
          <p:cNvPr id="583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56106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p:spPr>
        <p:txBody>
          <a:bodyPr/>
          <a:lstStyle/>
          <a:p>
            <a:endParaRPr lang="zh-CN" altLang="en-US" smtClean="0"/>
          </a:p>
        </p:txBody>
      </p:sp>
      <p:sp>
        <p:nvSpPr>
          <p:cNvPr id="593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6111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A0EFDD-1F3F-6249-9E49-5C7B4F0CBE6D}" type="slidenum">
              <a:rPr lang="en-US"/>
              <a:pPr/>
              <a:t>16</a:t>
            </a:fld>
            <a:endParaRPr lang="en-US"/>
          </a:p>
        </p:txBody>
      </p:sp>
      <p:sp>
        <p:nvSpPr>
          <p:cNvPr id="1323010"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2301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3125037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D5FEC57-58E9-D648-8CF8-07C143BF6BC0}" type="slidenum">
              <a:rPr lang="en-US"/>
              <a:pPr/>
              <a:t>17</a:t>
            </a:fld>
            <a:endParaRPr lang="en-US"/>
          </a:p>
        </p:txBody>
      </p:sp>
      <p:sp>
        <p:nvSpPr>
          <p:cNvPr id="1333250"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3325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614414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BA8DC21-13E9-664B-8A90-D9756FBA8073}" type="slidenum">
              <a:rPr lang="en-US"/>
              <a:pPr/>
              <a:t>18</a:t>
            </a:fld>
            <a:endParaRPr lang="en-US"/>
          </a:p>
        </p:txBody>
      </p:sp>
      <p:sp>
        <p:nvSpPr>
          <p:cNvPr id="1335298"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3529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4108169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F42C7C3-CE18-A14C-A789-F2A9AA26B19B}" type="slidenum">
              <a:rPr lang="en-US"/>
              <a:pPr/>
              <a:t>19</a:t>
            </a:fld>
            <a:endParaRPr lang="en-US"/>
          </a:p>
        </p:txBody>
      </p:sp>
      <p:sp>
        <p:nvSpPr>
          <p:cNvPr id="1337346"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3734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2768140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1495B05-F852-E84D-8967-3F358D9DEA9C}" type="slidenum">
              <a:rPr lang="en-US"/>
              <a:pPr/>
              <a:t>20</a:t>
            </a:fld>
            <a:endParaRPr lang="en-US"/>
          </a:p>
        </p:txBody>
      </p:sp>
      <p:sp>
        <p:nvSpPr>
          <p:cNvPr id="1339394"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3939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370711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55DC7E5-6782-F242-B4FB-EFDA95638155}" type="slidenum">
              <a:rPr lang="en-US"/>
              <a:pPr/>
              <a:t>21</a:t>
            </a:fld>
            <a:endParaRPr lang="en-US"/>
          </a:p>
        </p:txBody>
      </p:sp>
      <p:sp>
        <p:nvSpPr>
          <p:cNvPr id="1341442"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4144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2163909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AD6D857-2621-7443-8804-E8F53A7C4A1B}" type="slidenum">
              <a:rPr lang="en-US"/>
              <a:pPr/>
              <a:t>22</a:t>
            </a:fld>
            <a:endParaRPr lang="en-US"/>
          </a:p>
        </p:txBody>
      </p:sp>
      <p:sp>
        <p:nvSpPr>
          <p:cNvPr id="1343490"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4349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2974738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4B85A53-6E47-404B-809F-A618562936F9}" type="slidenum">
              <a:rPr lang="en-US"/>
              <a:pPr/>
              <a:t>23</a:t>
            </a:fld>
            <a:endParaRPr lang="en-US"/>
          </a:p>
        </p:txBody>
      </p:sp>
      <p:sp>
        <p:nvSpPr>
          <p:cNvPr id="1345538"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4553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306114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DC332FA-411E-6048-9ED1-6B8385D3FE34}" type="slidenum">
              <a:rPr lang="en-US"/>
              <a:pPr/>
              <a:t>3</a:t>
            </a:fld>
            <a:endParaRPr lang="en-US"/>
          </a:p>
        </p:txBody>
      </p:sp>
      <p:sp>
        <p:nvSpPr>
          <p:cNvPr id="1458178"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45817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4686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p:spPr>
        <p:txBody>
          <a:bodyPr/>
          <a:lstStyle/>
          <a:p>
            <a:endParaRPr lang="zh-CN" altLang="en-US" smtClean="0"/>
          </a:p>
        </p:txBody>
      </p:sp>
      <p:sp>
        <p:nvSpPr>
          <p:cNvPr id="604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27908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F286137-1860-EA44-9DB2-E23DF116C8BC}" type="slidenum">
              <a:rPr lang="en-US"/>
              <a:pPr/>
              <a:t>26</a:t>
            </a:fld>
            <a:endParaRPr lang="en-US"/>
          </a:p>
        </p:txBody>
      </p:sp>
      <p:sp>
        <p:nvSpPr>
          <p:cNvPr id="1351682"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51683"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623816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116EA1C-689A-1E4E-B777-893B594E28B1}" type="slidenum">
              <a:rPr lang="en-US"/>
              <a:pPr/>
              <a:t>27</a:t>
            </a:fld>
            <a:endParaRPr lang="en-US"/>
          </a:p>
        </p:txBody>
      </p:sp>
      <p:sp>
        <p:nvSpPr>
          <p:cNvPr id="1353730"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5373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810576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2FF121-F254-4525-854A-EDD2FDA37F9A}" type="slidenum">
              <a:rPr lang="zh-CN" altLang="en-US" smtClean="0"/>
              <a:t>30</a:t>
            </a:fld>
            <a:endParaRPr lang="zh-CN" altLang="en-US"/>
          </a:p>
        </p:txBody>
      </p:sp>
    </p:spTree>
    <p:extLst>
      <p:ext uri="{BB962C8B-B14F-4D97-AF65-F5344CB8AC3E}">
        <p14:creationId xmlns:p14="http://schemas.microsoft.com/office/powerpoint/2010/main" val="2075574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61443" name="Rectangle 3"/>
          <p:cNvSpPr>
            <a:spLocks noChangeArrowheads="1"/>
          </p:cNvSpPr>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47738">
              <a:defRPr>
                <a:solidFill>
                  <a:schemeClr val="tx1"/>
                </a:solidFill>
                <a:latin typeface="Arial" panose="020B0604020202020204" pitchFamily="34" charset="0"/>
              </a:defRPr>
            </a:lvl1pPr>
            <a:lvl2pPr marL="742950" indent="-285750" defTabSz="947738">
              <a:defRPr>
                <a:solidFill>
                  <a:schemeClr val="tx1"/>
                </a:solidFill>
                <a:latin typeface="Arial" panose="020B0604020202020204" pitchFamily="34" charset="0"/>
              </a:defRPr>
            </a:lvl2pPr>
            <a:lvl3pPr marL="1143000" indent="-228600" defTabSz="947738">
              <a:defRPr>
                <a:solidFill>
                  <a:schemeClr val="tx1"/>
                </a:solidFill>
                <a:latin typeface="Arial" panose="020B0604020202020204" pitchFamily="34" charset="0"/>
              </a:defRPr>
            </a:lvl3pPr>
            <a:lvl4pPr marL="1600200" indent="-228600" defTabSz="947738">
              <a:defRPr>
                <a:solidFill>
                  <a:schemeClr val="tx1"/>
                </a:solidFill>
                <a:latin typeface="Arial" panose="020B0604020202020204" pitchFamily="34" charset="0"/>
              </a:defRPr>
            </a:lvl4pPr>
            <a:lvl5pPr marL="2057400" indent="-228600" defTabSz="947738">
              <a:defRPr>
                <a:solidFill>
                  <a:schemeClr val="tx1"/>
                </a:solidFill>
                <a:latin typeface="Arial" panose="020B0604020202020204" pitchFamily="34" charset="0"/>
              </a:defRPr>
            </a:lvl5pPr>
            <a:lvl6pPr marL="2514600" indent="-228600" defTabSz="947738" eaLnBrk="0" fontAlgn="base" hangingPunct="0">
              <a:spcBef>
                <a:spcPct val="0"/>
              </a:spcBef>
              <a:spcAft>
                <a:spcPct val="0"/>
              </a:spcAft>
              <a:defRPr>
                <a:solidFill>
                  <a:schemeClr val="tx1"/>
                </a:solidFill>
                <a:latin typeface="Arial" panose="020B0604020202020204" pitchFamily="34" charset="0"/>
              </a:defRPr>
            </a:lvl6pPr>
            <a:lvl7pPr marL="2971800" indent="-228600" defTabSz="947738" eaLnBrk="0" fontAlgn="base" hangingPunct="0">
              <a:spcBef>
                <a:spcPct val="0"/>
              </a:spcBef>
              <a:spcAft>
                <a:spcPct val="0"/>
              </a:spcAft>
              <a:defRPr>
                <a:solidFill>
                  <a:schemeClr val="tx1"/>
                </a:solidFill>
                <a:latin typeface="Arial" panose="020B0604020202020204" pitchFamily="34" charset="0"/>
              </a:defRPr>
            </a:lvl7pPr>
            <a:lvl8pPr marL="3429000" indent="-228600" defTabSz="947738" eaLnBrk="0" fontAlgn="base" hangingPunct="0">
              <a:spcBef>
                <a:spcPct val="0"/>
              </a:spcBef>
              <a:spcAft>
                <a:spcPct val="0"/>
              </a:spcAft>
              <a:defRPr>
                <a:solidFill>
                  <a:schemeClr val="tx1"/>
                </a:solidFill>
                <a:latin typeface="Arial" panose="020B0604020202020204" pitchFamily="34" charset="0"/>
              </a:defRPr>
            </a:lvl8pPr>
            <a:lvl9pPr marL="3886200" indent="-228600" defTabSz="947738" eaLnBrk="0" fontAlgn="base" hangingPunct="0">
              <a:spcBef>
                <a:spcPct val="0"/>
              </a:spcBef>
              <a:spcAft>
                <a:spcPct val="0"/>
              </a:spcAft>
              <a:defRPr>
                <a:solidFill>
                  <a:schemeClr val="tx1"/>
                </a:solidFill>
                <a:latin typeface="Arial" panose="020B0604020202020204" pitchFamily="34" charset="0"/>
              </a:defRPr>
            </a:lvl9pPr>
          </a:lstStyle>
          <a:p>
            <a:pPr algn="r"/>
            <a:r>
              <a:rPr lang="zh-CN" altLang="en-US" sz="1000" i="1">
                <a:latin typeface="Times New Roman" panose="02020603050405020304" pitchFamily="18" charset="0"/>
              </a:rPr>
              <a:t>32</a:t>
            </a:r>
          </a:p>
        </p:txBody>
      </p:sp>
      <p:sp>
        <p:nvSpPr>
          <p:cNvPr id="61444" name="Rectangle 4"/>
          <p:cNvSpPr>
            <a:spLocks noChangeArrowheads="1"/>
          </p:cNvSpPr>
          <p:nvPr/>
        </p:nvSpPr>
        <p:spPr bwMode="auto">
          <a:xfrm>
            <a:off x="0" y="6515100"/>
            <a:ext cx="3960813"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61445" name="Rectangle 5"/>
          <p:cNvSpPr>
            <a:spLocks noChangeArrowheads="1"/>
          </p:cNvSpPr>
          <p:nvPr/>
        </p:nvSpPr>
        <p:spPr bwMode="auto">
          <a:xfrm>
            <a:off x="0" y="0"/>
            <a:ext cx="3960813"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61446" name="Rectangle 6"/>
          <p:cNvSpPr>
            <a:spLocks noGrp="1" noRot="1" noChangeAspect="1" noChangeArrowheads="1" noTextEdit="1"/>
          </p:cNvSpPr>
          <p:nvPr>
            <p:ph type="sldImg"/>
          </p:nvPr>
        </p:nvSpPr>
        <p:spPr>
          <a:ln cap="flat"/>
        </p:spPr>
      </p:sp>
      <p:sp>
        <p:nvSpPr>
          <p:cNvPr id="61447" name="Rectangle 7"/>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021029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p:spPr>
        <p:txBody>
          <a:bodyPr/>
          <a:lstStyle/>
          <a:p>
            <a:endParaRPr lang="zh-CN" altLang="en-US" smtClean="0"/>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42366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p:spPr>
        <p:txBody>
          <a:bodyPr/>
          <a:lstStyle/>
          <a:p>
            <a:r>
              <a:rPr lang="en-US" altLang="zh-CN" smtClean="0"/>
              <a:t>Cray 1; fastest scalar computer + 1st commercially successful vector computer, offered another 10X</a:t>
            </a:r>
          </a:p>
          <a:p>
            <a:r>
              <a:rPr lang="en-US" altLang="zh-CN" smtClean="0"/>
              <a:t>6600 1st scoreboard</a:t>
            </a:r>
          </a:p>
          <a:p>
            <a:endParaRPr lang="en-US" altLang="zh-CN" smtClean="0"/>
          </a:p>
          <a:p>
            <a:r>
              <a:rPr lang="en-US" altLang="zh-CN" smtClean="0"/>
              <a:t>Cray XMP: 3 LSUs, Multiprocessor 4 way (not by Cray) </a:t>
            </a:r>
          </a:p>
          <a:p>
            <a:r>
              <a:rPr lang="en-US" altLang="zh-CN" smtClean="0"/>
              <a:t>=&gt; YMP, C-90, T-90; 2X processors, 1.5X clock</a:t>
            </a:r>
          </a:p>
          <a:p>
            <a:r>
              <a:rPr lang="en-US" altLang="zh-CN" smtClean="0"/>
              <a:t>Cray 2 went to DRAM to get more memory, not so great</a:t>
            </a:r>
          </a:p>
          <a:p>
            <a:r>
              <a:rPr lang="en-US" altLang="zh-CN" smtClean="0"/>
              <a:t>Like parallel teams as Intel (486, PPro, Pentium, next one)</a:t>
            </a:r>
          </a:p>
          <a:p>
            <a:endParaRPr lang="en-US" altLang="zh-CN" smtClean="0"/>
          </a:p>
          <a:p>
            <a:r>
              <a:rPr lang="en-US" altLang="zh-CN" smtClean="0"/>
              <a:t>Japan</a:t>
            </a:r>
          </a:p>
          <a:p>
            <a:r>
              <a:rPr lang="en-US" altLang="zh-CN" smtClean="0"/>
              <a:t>Fujitsu, vary number of registers elements (8x1024 or 32x256)</a:t>
            </a:r>
          </a:p>
          <a:p>
            <a:r>
              <a:rPr lang="en-US" altLang="zh-CN" smtClean="0"/>
              <a:t>NEC, 8x256 + 8K of varying elements</a:t>
            </a:r>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7369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p:spPr>
        <p:txBody>
          <a:bodyPr/>
          <a:lstStyle/>
          <a:p>
            <a:r>
              <a:rPr lang="zh-CN" altLang="en-US" dirty="0" smtClean="0"/>
              <a:t>6</a:t>
            </a:r>
            <a:r>
              <a:rPr lang="en-US" altLang="zh-CN" dirty="0" smtClean="0"/>
              <a:t>X in 20 years; 32X in 20 years; Peak is 360X speedup </a:t>
            </a:r>
          </a:p>
          <a:p>
            <a:r>
              <a:rPr lang="en-US" altLang="zh-CN" dirty="0" smtClean="0"/>
              <a:t>Weighed tons</a:t>
            </a:r>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4782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F8CBA7C-9B22-6646-BD2F-40AD407A0D6B}" type="slidenum">
              <a:rPr lang="en-US"/>
              <a:pPr/>
              <a:t>41</a:t>
            </a:fld>
            <a:endParaRPr lang="en-US"/>
          </a:p>
        </p:txBody>
      </p:sp>
      <p:sp>
        <p:nvSpPr>
          <p:cNvPr id="1347586"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4758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66207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99B1B86-ED21-9D45-800D-D4F7E692673A}" type="slidenum">
              <a:rPr lang="en-US"/>
              <a:pPr/>
              <a:t>42</a:t>
            </a:fld>
            <a:endParaRPr lang="en-US"/>
          </a:p>
        </p:txBody>
      </p:sp>
      <p:sp>
        <p:nvSpPr>
          <p:cNvPr id="1349634"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4963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417917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4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87896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09DE2DC-F20D-0045-898B-D7A924D2C123}" type="slidenum">
              <a:rPr lang="en-US"/>
              <a:pPr/>
              <a:t>44</a:t>
            </a:fld>
            <a:endParaRPr lang="en-US"/>
          </a:p>
        </p:txBody>
      </p:sp>
      <p:sp>
        <p:nvSpPr>
          <p:cNvPr id="1370114"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7011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739979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p:spPr>
        <p:txBody>
          <a:bodyPr/>
          <a:lstStyle/>
          <a:p>
            <a:r>
              <a:rPr lang="en-US" altLang="zh-CN" smtClean="0"/>
              <a:t>CVI gets used under mask</a:t>
            </a:r>
          </a:p>
        </p:txBody>
      </p:sp>
      <p:sp>
        <p:nvSpPr>
          <p:cNvPr id="69635" name="Rectangle 3"/>
          <p:cNvSpPr>
            <a:spLocks noChangeArrowheads="1" noTextEdit="1"/>
          </p:cNvSpPr>
          <p:nvPr>
            <p:ph type="sldImg"/>
          </p:nvPr>
        </p:nvSpPr>
        <p:spPr>
          <a:ln cap="flat"/>
        </p:spPr>
      </p:sp>
    </p:spTree>
    <p:extLst>
      <p:ext uri="{BB962C8B-B14F-4D97-AF65-F5344CB8AC3E}">
        <p14:creationId xmlns:p14="http://schemas.microsoft.com/office/powerpoint/2010/main" val="2571954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p:spPr>
        <p:txBody>
          <a:bodyPr/>
          <a:lstStyle/>
          <a:p>
            <a:endParaRPr lang="zh-CN" altLang="en-US" smtClean="0"/>
          </a:p>
        </p:txBody>
      </p:sp>
      <p:sp>
        <p:nvSpPr>
          <p:cNvPr id="70659" name="Rectangle 3"/>
          <p:cNvSpPr>
            <a:spLocks noChangeArrowheads="1" noTextEdit="1"/>
          </p:cNvSpPr>
          <p:nvPr>
            <p:ph type="sldImg"/>
          </p:nvPr>
        </p:nvSpPr>
        <p:spPr>
          <a:ln cap="flat"/>
        </p:spPr>
      </p:sp>
    </p:spTree>
    <p:extLst>
      <p:ext uri="{BB962C8B-B14F-4D97-AF65-F5344CB8AC3E}">
        <p14:creationId xmlns:p14="http://schemas.microsoft.com/office/powerpoint/2010/main" val="1976254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4012DB6-D42D-3842-BF2B-624D29F180FB}" type="slidenum">
              <a:rPr lang="en-US"/>
              <a:pPr/>
              <a:t>48</a:t>
            </a:fld>
            <a:endParaRPr lang="en-US"/>
          </a:p>
        </p:txBody>
      </p:sp>
      <p:sp>
        <p:nvSpPr>
          <p:cNvPr id="1359874"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5987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981298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1096F92-05CB-A746-825C-60EB627C8671}" type="slidenum">
              <a:rPr lang="en-US"/>
              <a:pPr/>
              <a:t>49</a:t>
            </a:fld>
            <a:endParaRPr lang="en-US"/>
          </a:p>
        </p:txBody>
      </p:sp>
      <p:sp>
        <p:nvSpPr>
          <p:cNvPr id="1376258"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7625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r>
              <a:rPr lang="en-US" altLang="ko-KR">
                <a:ea typeface="굴림" charset="-127"/>
                <a:cs typeface="굴림" charset="-127"/>
              </a:rPr>
              <a:t>Picture from NEC article “A hardware overview of SX-6 and SX-7 supercomputer”</a:t>
            </a:r>
          </a:p>
        </p:txBody>
      </p:sp>
    </p:spTree>
    <p:extLst>
      <p:ext uri="{BB962C8B-B14F-4D97-AF65-F5344CB8AC3E}">
        <p14:creationId xmlns:p14="http://schemas.microsoft.com/office/powerpoint/2010/main" val="2271345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DDEC4BB-29B3-7E4A-BF3C-BE43C0F627B3}" type="slidenum">
              <a:rPr lang="en-US"/>
              <a:pPr/>
              <a:t>50</a:t>
            </a:fld>
            <a:endParaRPr lang="en-US"/>
          </a:p>
        </p:txBody>
      </p:sp>
      <p:sp>
        <p:nvSpPr>
          <p:cNvPr id="1355778"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5577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837239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AF0E5B0-886D-0C48-AAC6-890CD678230F}" type="slidenum">
              <a:rPr lang="en-US"/>
              <a:pPr/>
              <a:t>51</a:t>
            </a:fld>
            <a:endParaRPr lang="en-US"/>
          </a:p>
        </p:txBody>
      </p:sp>
      <p:sp>
        <p:nvSpPr>
          <p:cNvPr id="1357826"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5782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015147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1C1C0-64A6-5E45-A205-A7DB54DCE83A}" type="slidenum">
              <a:rPr lang="en-US"/>
              <a:pPr/>
              <a:t>52</a:t>
            </a:fld>
            <a:endParaRPr lang="en-US"/>
          </a:p>
        </p:txBody>
      </p:sp>
      <p:sp>
        <p:nvSpPr>
          <p:cNvPr id="1384450"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84451"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91981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BDE448B-8F6C-7249-9004-84627110DE52}" type="slidenum">
              <a:rPr lang="en-US"/>
              <a:pPr/>
              <a:t>53</a:t>
            </a:fld>
            <a:endParaRPr lang="en-US"/>
          </a:p>
        </p:txBody>
      </p:sp>
      <p:sp>
        <p:nvSpPr>
          <p:cNvPr id="1378306"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7830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1494961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51D729F-49E5-574B-ACB2-7355177190F0}" type="slidenum">
              <a:rPr lang="en-US"/>
              <a:pPr/>
              <a:t>54</a:t>
            </a:fld>
            <a:endParaRPr lang="en-US"/>
          </a:p>
        </p:txBody>
      </p:sp>
      <p:sp>
        <p:nvSpPr>
          <p:cNvPr id="1386498" name="Rectangle 2"/>
          <p:cNvSpPr>
            <a:spLocks noGrp="1" noRot="1" noChangeAspect="1" noChangeArrowheads="1"/>
          </p:cNvSpPr>
          <p:nvPr>
            <p:ph type="sldImg"/>
          </p:nvPr>
        </p:nvSpPr>
        <p:spPr bwMode="auto">
          <a:xfrm>
            <a:off x="817563" y="923925"/>
            <a:ext cx="5680075" cy="3195638"/>
          </a:xfrm>
          <a:prstGeom prst="rect">
            <a:avLst/>
          </a:prstGeom>
          <a:solidFill>
            <a:srgbClr val="FFFFFF"/>
          </a:solidFill>
          <a:ln>
            <a:solidFill>
              <a:srgbClr val="000000"/>
            </a:solidFill>
            <a:miter lim="800000"/>
            <a:headEnd/>
            <a:tailEnd/>
          </a:ln>
        </p:spPr>
      </p:sp>
      <p:sp>
        <p:nvSpPr>
          <p:cNvPr id="1386499"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34103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4 May 2014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194315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13B5D6E-0BFE-7643-844A-39DD386E98A4}" type="slidenum">
              <a:rPr lang="en-US"/>
              <a:pPr/>
              <a:t>7</a:t>
            </a:fld>
            <a:endParaRPr lang="en-US"/>
          </a:p>
        </p:txBody>
      </p:sp>
      <p:sp>
        <p:nvSpPr>
          <p:cNvPr id="1316866"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16867"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975732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ftr" sz="quarter" idx="4"/>
          </p:nvPr>
        </p:nvSpPr>
        <p:spPr>
          <a:noFill/>
        </p:spPr>
        <p:txBody>
          <a:bodyPr/>
          <a:lstStyle/>
          <a:p>
            <a:r>
              <a:rPr lang="en-US"/>
              <a:t>CS252 S05</a:t>
            </a:r>
          </a:p>
        </p:txBody>
      </p:sp>
      <p:sp>
        <p:nvSpPr>
          <p:cNvPr id="49155" name="Rectangle 5"/>
          <p:cNvSpPr>
            <a:spLocks noGrp="1" noChangeArrowheads="1"/>
          </p:cNvSpPr>
          <p:nvPr>
            <p:ph type="sldNum" sz="quarter" idx="5"/>
          </p:nvPr>
        </p:nvSpPr>
        <p:spPr>
          <a:noFill/>
        </p:spPr>
        <p:txBody>
          <a:bodyPr/>
          <a:lstStyle/>
          <a:p>
            <a:fld id="{0112C83E-5E14-AF45-B611-2793862C8825}" type="slidenum">
              <a:rPr lang="en-US"/>
              <a:pPr/>
              <a:t>8</a:t>
            </a:fld>
            <a:endParaRPr lang="en-US"/>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1756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ftr" sz="quarter" idx="4"/>
          </p:nvPr>
        </p:nvSpPr>
        <p:spPr>
          <a:noFill/>
        </p:spPr>
        <p:txBody>
          <a:bodyPr/>
          <a:lstStyle/>
          <a:p>
            <a:r>
              <a:rPr lang="en-US"/>
              <a:t>CS252 S05</a:t>
            </a:r>
          </a:p>
        </p:txBody>
      </p:sp>
      <p:sp>
        <p:nvSpPr>
          <p:cNvPr id="51203" name="Rectangle 5"/>
          <p:cNvSpPr>
            <a:spLocks noGrp="1" noChangeArrowheads="1"/>
          </p:cNvSpPr>
          <p:nvPr>
            <p:ph type="sldNum" sz="quarter" idx="5"/>
          </p:nvPr>
        </p:nvSpPr>
        <p:spPr>
          <a:noFill/>
        </p:spPr>
        <p:txBody>
          <a:bodyPr/>
          <a:lstStyle/>
          <a:p>
            <a:fld id="{44B06E1B-2972-644B-AAEC-911D68EE62ED}" type="slidenum">
              <a:rPr lang="en-US"/>
              <a:pPr/>
              <a:t>9</a:t>
            </a:fld>
            <a:endParaRPr lang="en-US"/>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55705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3CB5127-041A-0D48-992E-5F781F097742}" type="slidenum">
              <a:rPr lang="en-US"/>
              <a:pPr/>
              <a:t>10</a:t>
            </a:fld>
            <a:endParaRPr lang="en-US"/>
          </a:p>
        </p:txBody>
      </p:sp>
      <p:sp>
        <p:nvSpPr>
          <p:cNvPr id="1318914" name="Rectangle 2"/>
          <p:cNvSpPr>
            <a:spLocks noGrp="1" noRot="1" noChangeAspect="1" noChangeArrowheads="1" noTextEdit="1"/>
          </p:cNvSpPr>
          <p:nvPr>
            <p:ph type="sldImg"/>
          </p:nvPr>
        </p:nvSpPr>
        <p:spPr bwMode="auto">
          <a:xfrm>
            <a:off x="471488" y="727075"/>
            <a:ext cx="6375400" cy="3587750"/>
          </a:xfrm>
          <a:prstGeom prst="rect">
            <a:avLst/>
          </a:prstGeom>
          <a:solidFill>
            <a:srgbClr val="FFFFFF"/>
          </a:solidFill>
          <a:ln>
            <a:solidFill>
              <a:srgbClr val="000000"/>
            </a:solidFill>
            <a:miter lim="800000"/>
            <a:headEnd/>
            <a:tailEnd/>
          </a:ln>
        </p:spPr>
      </p:sp>
      <p:sp>
        <p:nvSpPr>
          <p:cNvPr id="1318915" name="Rectangle 3"/>
          <p:cNvSpPr>
            <a:spLocks noGrp="1" noChangeArrowheads="1"/>
          </p:cNvSpPr>
          <p:nvPr>
            <p:ph type="body" idx="1"/>
          </p:nvPr>
        </p:nvSpPr>
        <p:spPr bwMode="auto">
          <a:xfrm>
            <a:off x="974725" y="4559300"/>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ko-KR" altLang="en-US">
              <a:ea typeface="AppleMyungjo" charset="-127"/>
              <a:cs typeface="AppleMyungjo" charset="-127"/>
            </a:endParaRPr>
          </a:p>
        </p:txBody>
      </p:sp>
    </p:spTree>
    <p:extLst>
      <p:ext uri="{BB962C8B-B14F-4D97-AF65-F5344CB8AC3E}">
        <p14:creationId xmlns:p14="http://schemas.microsoft.com/office/powerpoint/2010/main" val="244277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181600" y="0"/>
            <a:ext cx="3962400"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57347" name="Rectangle 3"/>
          <p:cNvSpPr>
            <a:spLocks noChangeArrowheads="1"/>
          </p:cNvSpPr>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947738">
              <a:defRPr>
                <a:solidFill>
                  <a:schemeClr val="tx1"/>
                </a:solidFill>
                <a:latin typeface="Arial" panose="020B0604020202020204" pitchFamily="34" charset="0"/>
              </a:defRPr>
            </a:lvl1pPr>
            <a:lvl2pPr marL="742950" indent="-285750" defTabSz="947738">
              <a:defRPr>
                <a:solidFill>
                  <a:schemeClr val="tx1"/>
                </a:solidFill>
                <a:latin typeface="Arial" panose="020B0604020202020204" pitchFamily="34" charset="0"/>
              </a:defRPr>
            </a:lvl2pPr>
            <a:lvl3pPr marL="1143000" indent="-228600" defTabSz="947738">
              <a:defRPr>
                <a:solidFill>
                  <a:schemeClr val="tx1"/>
                </a:solidFill>
                <a:latin typeface="Arial" panose="020B0604020202020204" pitchFamily="34" charset="0"/>
              </a:defRPr>
            </a:lvl3pPr>
            <a:lvl4pPr marL="1600200" indent="-228600" defTabSz="947738">
              <a:defRPr>
                <a:solidFill>
                  <a:schemeClr val="tx1"/>
                </a:solidFill>
                <a:latin typeface="Arial" panose="020B0604020202020204" pitchFamily="34" charset="0"/>
              </a:defRPr>
            </a:lvl4pPr>
            <a:lvl5pPr marL="2057400" indent="-228600" defTabSz="947738">
              <a:defRPr>
                <a:solidFill>
                  <a:schemeClr val="tx1"/>
                </a:solidFill>
                <a:latin typeface="Arial" panose="020B0604020202020204" pitchFamily="34" charset="0"/>
              </a:defRPr>
            </a:lvl5pPr>
            <a:lvl6pPr marL="2514600" indent="-228600" defTabSz="947738" eaLnBrk="0" fontAlgn="base" hangingPunct="0">
              <a:spcBef>
                <a:spcPct val="0"/>
              </a:spcBef>
              <a:spcAft>
                <a:spcPct val="0"/>
              </a:spcAft>
              <a:defRPr>
                <a:solidFill>
                  <a:schemeClr val="tx1"/>
                </a:solidFill>
                <a:latin typeface="Arial" panose="020B0604020202020204" pitchFamily="34" charset="0"/>
              </a:defRPr>
            </a:lvl6pPr>
            <a:lvl7pPr marL="2971800" indent="-228600" defTabSz="947738" eaLnBrk="0" fontAlgn="base" hangingPunct="0">
              <a:spcBef>
                <a:spcPct val="0"/>
              </a:spcBef>
              <a:spcAft>
                <a:spcPct val="0"/>
              </a:spcAft>
              <a:defRPr>
                <a:solidFill>
                  <a:schemeClr val="tx1"/>
                </a:solidFill>
                <a:latin typeface="Arial" panose="020B0604020202020204" pitchFamily="34" charset="0"/>
              </a:defRPr>
            </a:lvl7pPr>
            <a:lvl8pPr marL="3429000" indent="-228600" defTabSz="947738" eaLnBrk="0" fontAlgn="base" hangingPunct="0">
              <a:spcBef>
                <a:spcPct val="0"/>
              </a:spcBef>
              <a:spcAft>
                <a:spcPct val="0"/>
              </a:spcAft>
              <a:defRPr>
                <a:solidFill>
                  <a:schemeClr val="tx1"/>
                </a:solidFill>
                <a:latin typeface="Arial" panose="020B0604020202020204" pitchFamily="34" charset="0"/>
              </a:defRPr>
            </a:lvl8pPr>
            <a:lvl9pPr marL="3886200" indent="-228600" defTabSz="947738" eaLnBrk="0" fontAlgn="base" hangingPunct="0">
              <a:spcBef>
                <a:spcPct val="0"/>
              </a:spcBef>
              <a:spcAft>
                <a:spcPct val="0"/>
              </a:spcAft>
              <a:defRPr>
                <a:solidFill>
                  <a:schemeClr val="tx1"/>
                </a:solidFill>
                <a:latin typeface="Arial" panose="020B0604020202020204" pitchFamily="34" charset="0"/>
              </a:defRPr>
            </a:lvl9pPr>
          </a:lstStyle>
          <a:p>
            <a:pPr algn="r"/>
            <a:r>
              <a:rPr lang="zh-CN" altLang="en-US" sz="1000" i="1">
                <a:latin typeface="Times New Roman" panose="02020603050405020304" pitchFamily="18" charset="0"/>
              </a:rPr>
              <a:t>25</a:t>
            </a:r>
          </a:p>
        </p:txBody>
      </p:sp>
      <p:sp>
        <p:nvSpPr>
          <p:cNvPr id="57348" name="Rectangle 4"/>
          <p:cNvSpPr>
            <a:spLocks noChangeArrowheads="1"/>
          </p:cNvSpPr>
          <p:nvPr/>
        </p:nvSpPr>
        <p:spPr bwMode="auto">
          <a:xfrm>
            <a:off x="0" y="6515100"/>
            <a:ext cx="3960813"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57349" name="Rectangle 5"/>
          <p:cNvSpPr>
            <a:spLocks noChangeArrowheads="1"/>
          </p:cNvSpPr>
          <p:nvPr/>
        </p:nvSpPr>
        <p:spPr bwMode="auto">
          <a:xfrm>
            <a:off x="0" y="0"/>
            <a:ext cx="3960813" cy="341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p>
        </p:txBody>
      </p:sp>
      <p:sp>
        <p:nvSpPr>
          <p:cNvPr id="57350" name="Rectangle 6"/>
          <p:cNvSpPr>
            <a:spLocks noGrp="1" noRot="1" noChangeAspect="1" noChangeArrowheads="1" noTextEdit="1"/>
          </p:cNvSpPr>
          <p:nvPr>
            <p:ph type="sldImg"/>
          </p:nvPr>
        </p:nvSpPr>
        <p:spPr>
          <a:ln cap="flat"/>
        </p:spPr>
      </p:sp>
      <p:sp>
        <p:nvSpPr>
          <p:cNvPr id="57351" name="Rectangle 7"/>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179192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5615C8B-C693-47A0-B64A-E5A637036A92}" type="datetime1">
              <a:rPr lang="zh-CN" altLang="en-US" smtClean="0"/>
              <a:t>2014/5/4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23883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056034-C4EA-4083-8340-68AD4F11ADA7}" type="datetime1">
              <a:rPr lang="zh-CN" altLang="en-US" smtClean="0"/>
              <a:t>2014/5/4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423704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C051F9-728E-43F2-8B86-C73E7BF2F44D}" type="datetime1">
              <a:rPr lang="zh-CN" altLang="en-US" smtClean="0"/>
              <a:t>2014/5/4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14433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20234" y="230188"/>
            <a:ext cx="10155767"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1200" y="914400"/>
            <a:ext cx="53594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73800" y="914400"/>
            <a:ext cx="5359400"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40618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a:defRPr sz="4000">
                <a:solidFill>
                  <a:srgbClr val="FF0000"/>
                </a:solidFill>
                <a:latin typeface="隶书" panose="02010509060101010101" pitchFamily="49" charset="-122"/>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57200" indent="-457200">
              <a:buFont typeface="Wingdings" panose="05000000000000000000" pitchFamily="2" charset="2"/>
              <a:buChar char="p"/>
              <a:defRPr/>
            </a:lvl1pPr>
            <a:lvl2pPr marL="800100" indent="-342900">
              <a:buFont typeface="Wingdings" panose="05000000000000000000" pitchFamily="2" charset="2"/>
              <a:buChar char="l"/>
              <a:defRPr/>
            </a:lvl2pPr>
            <a:lvl3pPr marL="1257300" indent="-342900">
              <a:buFont typeface="Calibri" panose="020F0502020204030204" pitchFamily="34" charset="0"/>
              <a:buChar char="–"/>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9C7387E-5ADB-45B0-B418-50D1ACD399FA}" type="datetime1">
              <a:rPr lang="zh-CN" altLang="en-US" smtClean="0"/>
              <a:t>2014/5/4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2553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19BC93A-258A-4102-883F-772506B338EE}" type="datetime1">
              <a:rPr lang="zh-CN" altLang="en-US" smtClean="0"/>
              <a:t>2014/5/4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00053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490514-9CBD-47EE-BFA4-1BA5E3966B9F}" type="datetime1">
              <a:rPr lang="zh-CN" altLang="en-US" smtClean="0"/>
              <a:t>2014/5/4</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71582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F7B343-71C1-4F55-A50B-3E72042F0BDF}" type="datetime1">
              <a:rPr lang="zh-CN" altLang="en-US" smtClean="0"/>
              <a:t>2014/5/4</a:t>
            </a:fld>
            <a:endParaRPr lang="zh-CN" altLang="en-US"/>
          </a:p>
        </p:txBody>
      </p:sp>
      <p:sp>
        <p:nvSpPr>
          <p:cNvPr id="8" name="页脚占位符 7"/>
          <p:cNvSpPr>
            <a:spLocks noGrp="1"/>
          </p:cNvSpPr>
          <p:nvPr>
            <p:ph type="ftr" sz="quarter" idx="11"/>
          </p:nvPr>
        </p:nvSpPr>
        <p:spPr/>
        <p:txBody>
          <a:bodyPr/>
          <a:lstStyle/>
          <a:p>
            <a:r>
              <a:rPr lang="zh-CN" altLang="en-US" smtClean="0"/>
              <a:t>计算机体系结构</a:t>
            </a:r>
            <a:endParaRPr lang="zh-CN" altLang="en-US"/>
          </a:p>
        </p:txBody>
      </p:sp>
      <p:sp>
        <p:nvSpPr>
          <p:cNvPr id="9" name="灯片编号占位符 8"/>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48167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7CA774-54D2-41CB-91FC-50000D10EFBC}" type="datetime1">
              <a:rPr lang="zh-CN" altLang="en-US" smtClean="0"/>
              <a:t>2014/5/4</a:t>
            </a:fld>
            <a:endParaRPr lang="zh-CN" altLang="en-US"/>
          </a:p>
        </p:txBody>
      </p:sp>
      <p:sp>
        <p:nvSpPr>
          <p:cNvPr id="4" name="页脚占位符 3"/>
          <p:cNvSpPr>
            <a:spLocks noGrp="1"/>
          </p:cNvSpPr>
          <p:nvPr>
            <p:ph type="ftr" sz="quarter" idx="11"/>
          </p:nvPr>
        </p:nvSpPr>
        <p:spPr/>
        <p:txBody>
          <a:bodyPr/>
          <a:lstStyle/>
          <a:p>
            <a:r>
              <a:rPr lang="zh-CN" altLang="en-US" smtClean="0"/>
              <a:t>计算机体系结构</a:t>
            </a:r>
            <a:endParaRPr lang="zh-CN" altLang="en-US"/>
          </a:p>
        </p:txBody>
      </p:sp>
      <p:sp>
        <p:nvSpPr>
          <p:cNvPr id="5" name="灯片编号占位符 4"/>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96049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BD39F-E6C6-43A8-B244-F719C120C325}" type="datetime1">
              <a:rPr lang="zh-CN" altLang="en-US" smtClean="0"/>
              <a:t>2014/5/4</a:t>
            </a:fld>
            <a:endParaRPr lang="zh-CN" altLang="en-US"/>
          </a:p>
        </p:txBody>
      </p:sp>
      <p:sp>
        <p:nvSpPr>
          <p:cNvPr id="3" name="页脚占位符 2"/>
          <p:cNvSpPr>
            <a:spLocks noGrp="1"/>
          </p:cNvSpPr>
          <p:nvPr>
            <p:ph type="ftr" sz="quarter" idx="11"/>
          </p:nvPr>
        </p:nvSpPr>
        <p:spPr/>
        <p:txBody>
          <a:bodyPr/>
          <a:lstStyle/>
          <a:p>
            <a:r>
              <a:rPr lang="zh-CN" altLang="en-US" smtClean="0"/>
              <a:t>计算机体系结构</a:t>
            </a:r>
            <a:endParaRPr lang="zh-CN" altLang="en-US"/>
          </a:p>
        </p:txBody>
      </p:sp>
      <p:sp>
        <p:nvSpPr>
          <p:cNvPr id="4" name="灯片编号占位符 3"/>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70587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C99309-F3F6-493F-B72B-A989EB49C191}" type="datetime1">
              <a:rPr lang="zh-CN" altLang="en-US" smtClean="0"/>
              <a:t>2014/5/4</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300198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1D0B7F-10BC-4A63-99D3-B9DFBAA1A2A9}" type="datetime1">
              <a:rPr lang="zh-CN" altLang="en-US" smtClean="0"/>
              <a:t>2014/5/4</a:t>
            </a:fld>
            <a:endParaRPr lang="zh-CN" altLang="en-US"/>
          </a:p>
        </p:txBody>
      </p:sp>
      <p:sp>
        <p:nvSpPr>
          <p:cNvPr id="6" name="页脚占位符 5"/>
          <p:cNvSpPr>
            <a:spLocks noGrp="1"/>
          </p:cNvSpPr>
          <p:nvPr>
            <p:ph type="ftr" sz="quarter" idx="11"/>
          </p:nvPr>
        </p:nvSpPr>
        <p:spPr/>
        <p:txBody>
          <a:bodyPr/>
          <a:lstStyle/>
          <a:p>
            <a:r>
              <a:rPr lang="zh-CN" altLang="en-US" smtClean="0"/>
              <a:t>计算机体系结构</a:t>
            </a:r>
            <a:endParaRPr lang="zh-CN" altLang="en-US"/>
          </a:p>
        </p:txBody>
      </p:sp>
      <p:sp>
        <p:nvSpPr>
          <p:cNvPr id="7" name="灯片编号占位符 6"/>
          <p:cNvSpPr>
            <a:spLocks noGrp="1"/>
          </p:cNvSpPr>
          <p:nvPr>
            <p:ph type="sldNum" sz="quarter" idx="12"/>
          </p:nvPr>
        </p:nvSpPr>
        <p:spPr/>
        <p:txBody>
          <a:body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28060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43957-0D42-4654-9DF1-233E82CDE29F}" type="datetime1">
              <a:rPr lang="zh-CN" altLang="en-US" smtClean="0"/>
              <a:t>2014/5/4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计算机体系结构</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C781-CE61-413B-B0F5-CF67DAEC2612}" type="slidenum">
              <a:rPr lang="zh-CN" altLang="en-US" smtClean="0"/>
              <a:t>‹#›</a:t>
            </a:fld>
            <a:endParaRPr lang="zh-CN" altLang="en-US"/>
          </a:p>
        </p:txBody>
      </p:sp>
    </p:spTree>
    <p:extLst>
      <p:ext uri="{BB962C8B-B14F-4D97-AF65-F5344CB8AC3E}">
        <p14:creationId xmlns:p14="http://schemas.microsoft.com/office/powerpoint/2010/main" val="133417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hzhou@u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p:txBody>
          <a:bodyPr/>
          <a:lstStyle/>
          <a:p>
            <a:r>
              <a:rPr lang="zh-CN" altLang="en-US" sz="5400" dirty="0">
                <a:ea typeface="宋体" panose="02010600030101010101" pitchFamily="2" charset="-122"/>
              </a:rPr>
              <a:t>计算机体系结构</a:t>
            </a:r>
          </a:p>
        </p:txBody>
      </p:sp>
      <p:sp>
        <p:nvSpPr>
          <p:cNvPr id="2053" name="Rectangle 3"/>
          <p:cNvSpPr>
            <a:spLocks noGrp="1" noChangeArrowheads="1"/>
          </p:cNvSpPr>
          <p:nvPr>
            <p:ph type="subTitle" idx="1"/>
          </p:nvPr>
        </p:nvSpPr>
        <p:spPr/>
        <p:txBody>
          <a:bodyPr>
            <a:normAutofit fontScale="77500" lnSpcReduction="20000"/>
          </a:bodyPr>
          <a:lstStyle/>
          <a:p>
            <a:endParaRPr lang="zh-CN" altLang="en-US" dirty="0" smtClean="0">
              <a:ea typeface="隶书" panose="02010509060101010101" pitchFamily="49" charset="-122"/>
            </a:endParaRPr>
          </a:p>
          <a:p>
            <a:r>
              <a:rPr lang="zh-CN" altLang="en-US" dirty="0" smtClean="0">
                <a:ea typeface="隶书" panose="02010509060101010101" pitchFamily="49" charset="-122"/>
              </a:rPr>
              <a:t>周学海</a:t>
            </a:r>
          </a:p>
          <a:p>
            <a:r>
              <a:rPr lang="en-US" altLang="zh-CN" dirty="0" smtClean="0">
                <a:ea typeface="隶书" panose="02010509060101010101" pitchFamily="49" charset="-122"/>
                <a:hlinkClick r:id="rId3"/>
              </a:rPr>
              <a:t>xhzhou@ustc.edu.cn</a:t>
            </a:r>
            <a:endParaRPr lang="en-US" altLang="zh-CN" dirty="0" smtClean="0">
              <a:ea typeface="隶书" panose="02010509060101010101" pitchFamily="49" charset="-122"/>
            </a:endParaRPr>
          </a:p>
          <a:p>
            <a:r>
              <a:rPr lang="en-US" altLang="zh-CN" dirty="0" smtClean="0">
                <a:ea typeface="隶书" panose="02010509060101010101" pitchFamily="49" charset="-122"/>
              </a:rPr>
              <a:t>0551-63601556, 63492271</a:t>
            </a:r>
          </a:p>
          <a:p>
            <a:r>
              <a:rPr lang="zh-CN" altLang="en-US" dirty="0" smtClean="0">
                <a:ea typeface="隶书" panose="02010509060101010101" pitchFamily="49" charset="-122"/>
              </a:rPr>
              <a:t>中国科学技术大学</a:t>
            </a:r>
          </a:p>
        </p:txBody>
      </p:sp>
      <p:sp>
        <p:nvSpPr>
          <p:cNvPr id="2050" name="日期占位符 3"/>
          <p:cNvSpPr>
            <a:spLocks noGrp="1"/>
          </p:cNvSpPr>
          <p:nvPr>
            <p:ph type="dt" sz="half"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28B96D-0B21-465A-B96D-5E9A24638C6D}" type="datetime1">
              <a:rPr lang="zh-CN" altLang="en-US">
                <a:latin typeface="Times New Roman" panose="02020603050405020304" pitchFamily="18" charset="0"/>
                <a:ea typeface="宋体" panose="02010600030101010101" pitchFamily="2" charset="-122"/>
              </a:rPr>
              <a:pPr/>
              <a:t>2014/5/4</a:t>
            </a:fld>
            <a:endParaRPr lang="en-US" altLang="zh-CN">
              <a:latin typeface="Times New Roman" panose="02020603050405020304" pitchFamily="18" charset="0"/>
              <a:ea typeface="宋体" panose="02010600030101010101" pitchFamily="2" charset="-122"/>
            </a:endParaRPr>
          </a:p>
        </p:txBody>
      </p:sp>
      <p:sp>
        <p:nvSpPr>
          <p:cNvPr id="2051" name="页脚占位符 4"/>
          <p:cNvSpPr>
            <a:spLocks noGrp="1"/>
          </p:cNvSpPr>
          <p:nvPr>
            <p:ph type="ftr"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a:latin typeface="Times New Roman" panose="02020603050405020304" pitchFamily="18" charset="0"/>
                <a:ea typeface="宋体" panose="02010600030101010101" pitchFamily="2" charset="-122"/>
              </a:rPr>
              <a:t>中国科学技术大学</a:t>
            </a:r>
            <a:endParaRPr lang="en-US" altLang="zh-CN">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100587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a:xfrm>
            <a:off x="838200" y="293704"/>
            <a:ext cx="10515600" cy="949310"/>
          </a:xfrm>
        </p:spPr>
        <p:txBody>
          <a:bodyPr/>
          <a:lstStyle/>
          <a:p>
            <a:r>
              <a:rPr lang="en-US" altLang="ko-KR" smtClean="0"/>
              <a:t>Supercomputer Applications</a:t>
            </a:r>
            <a:endParaRPr lang="en-US" altLang="ko-KR" dirty="0"/>
          </a:p>
        </p:txBody>
      </p:sp>
      <p:sp>
        <p:nvSpPr>
          <p:cNvPr id="8" name="Text Box 3"/>
          <p:cNvSpPr txBox="1">
            <a:spLocks noGrp="1" noChangeArrowheads="1"/>
          </p:cNvSpPr>
          <p:nvPr>
            <p:ph idx="1"/>
          </p:nvPr>
        </p:nvSpPr>
        <p:spPr>
          <a:xfrm>
            <a:off x="838200" y="1471613"/>
            <a:ext cx="10515600" cy="4705350"/>
          </a:xfrm>
        </p:spPr>
        <p:txBody>
          <a:bodyPr>
            <a:normAutofit fontScale="92500" lnSpcReduction="10000"/>
          </a:bodyPr>
          <a:lstStyle/>
          <a:p>
            <a:r>
              <a:rPr lang="ko-KR" altLang="en-US" dirty="0" smtClean="0"/>
              <a:t> </a:t>
            </a:r>
            <a:r>
              <a:rPr lang="zh-CN" altLang="en-US" dirty="0" smtClean="0"/>
              <a:t>典型应用领域</a:t>
            </a:r>
            <a:endParaRPr lang="en-US" altLang="ko-KR" dirty="0" smtClean="0"/>
          </a:p>
          <a:p>
            <a:pPr lvl="1"/>
            <a:r>
              <a:rPr lang="en-US" altLang="ko-KR" dirty="0" smtClean="0"/>
              <a:t> </a:t>
            </a:r>
            <a:r>
              <a:rPr lang="zh-CN" altLang="en-US" sz="2600" dirty="0" smtClean="0"/>
              <a:t>军事研究领域（核武器研制、密码学）</a:t>
            </a:r>
            <a:endParaRPr lang="en-US" altLang="ko-KR" sz="2200" dirty="0"/>
          </a:p>
          <a:p>
            <a:pPr lvl="1"/>
            <a:r>
              <a:rPr lang="zh-CN" altLang="en-US" sz="2600" dirty="0" smtClean="0"/>
              <a:t>科学研究</a:t>
            </a:r>
            <a:endParaRPr lang="en-US" altLang="ko-KR" sz="2600" dirty="0"/>
          </a:p>
          <a:p>
            <a:pPr lvl="1"/>
            <a:r>
              <a:rPr lang="en-US" altLang="ko-KR" sz="2600" dirty="0"/>
              <a:t> </a:t>
            </a:r>
            <a:r>
              <a:rPr lang="zh-CN" altLang="en-US" sz="2600" dirty="0" smtClean="0"/>
              <a:t>天气预报</a:t>
            </a:r>
            <a:endParaRPr lang="en-US" altLang="ko-KR" sz="2600" dirty="0"/>
          </a:p>
          <a:p>
            <a:pPr lvl="1"/>
            <a:r>
              <a:rPr lang="en-US" altLang="ko-KR" sz="2600" dirty="0"/>
              <a:t> </a:t>
            </a:r>
            <a:r>
              <a:rPr lang="zh-CN" altLang="en-US" sz="2600" dirty="0" smtClean="0"/>
              <a:t>石油勘探</a:t>
            </a:r>
            <a:endParaRPr lang="en-US" altLang="ko-KR" sz="2600" dirty="0"/>
          </a:p>
          <a:p>
            <a:pPr lvl="1"/>
            <a:r>
              <a:rPr lang="en-US" altLang="ko-KR" sz="2600" dirty="0"/>
              <a:t> </a:t>
            </a:r>
            <a:r>
              <a:rPr lang="zh-CN" altLang="en-US" sz="2600" dirty="0" smtClean="0"/>
              <a:t>工业设计</a:t>
            </a:r>
            <a:r>
              <a:rPr lang="en-US" altLang="ko-KR" sz="2600" dirty="0" smtClean="0"/>
              <a:t> </a:t>
            </a:r>
            <a:r>
              <a:rPr lang="en-US" altLang="ko-KR" sz="2600" dirty="0"/>
              <a:t>(car crash simulation)</a:t>
            </a:r>
          </a:p>
          <a:p>
            <a:pPr lvl="1"/>
            <a:r>
              <a:rPr lang="en-US" altLang="ko-KR" sz="2600" dirty="0"/>
              <a:t> </a:t>
            </a:r>
            <a:r>
              <a:rPr lang="zh-CN" altLang="en-US" sz="2600" dirty="0" smtClean="0"/>
              <a:t>生物信息学</a:t>
            </a:r>
            <a:endParaRPr lang="en-US" altLang="ko-KR" sz="2600" dirty="0"/>
          </a:p>
          <a:p>
            <a:pPr lvl="1"/>
            <a:r>
              <a:rPr lang="zh-CN" altLang="en-US" sz="2600" dirty="0" smtClean="0"/>
              <a:t>密码学</a:t>
            </a:r>
            <a:endParaRPr lang="en-US" altLang="ko-KR" sz="2600" dirty="0"/>
          </a:p>
          <a:p>
            <a:endParaRPr lang="en-US" altLang="ko-KR" dirty="0"/>
          </a:p>
          <a:p>
            <a:r>
              <a:rPr lang="zh-CN" altLang="en-US" dirty="0" smtClean="0"/>
              <a:t>均涉及大量的数据集处理</a:t>
            </a:r>
            <a:endParaRPr lang="en-US" altLang="ko-KR" dirty="0" smtClean="0"/>
          </a:p>
          <a:p>
            <a:endParaRPr lang="en-US" altLang="ko-KR" dirty="0" smtClean="0"/>
          </a:p>
          <a:p>
            <a:r>
              <a:rPr lang="en-US" altLang="zh-CN" dirty="0" smtClean="0"/>
              <a:t>70-80</a:t>
            </a:r>
            <a:r>
              <a:rPr lang="zh-CN" altLang="en-US" dirty="0" smtClean="0"/>
              <a:t>年代</a:t>
            </a:r>
            <a:r>
              <a:rPr lang="en-US" altLang="zh-CN" dirty="0"/>
              <a:t>S</a:t>
            </a:r>
            <a:r>
              <a:rPr lang="en-US" altLang="zh-CN" dirty="0" smtClean="0"/>
              <a:t>upe</a:t>
            </a:r>
            <a:r>
              <a:rPr lang="en-US" altLang="ko-KR" dirty="0" smtClean="0"/>
              <a:t>rcomputer </a:t>
            </a:r>
            <a:r>
              <a:rPr lang="en-US" altLang="zh-CN" dirty="0" smtClean="0">
                <a:sym typeface="Symbol" charset="2"/>
              </a:rPr>
              <a:t>= </a:t>
            </a:r>
            <a:r>
              <a:rPr lang="en-US" altLang="ko-KR" dirty="0" smtClean="0"/>
              <a:t>Vector </a:t>
            </a:r>
            <a:r>
              <a:rPr lang="en-US" altLang="ko-KR" dirty="0" smtClean="0"/>
              <a:t>Machine</a:t>
            </a:r>
          </a:p>
          <a:p>
            <a:endParaRPr lang="ko-KR" altLang="en-US" dirty="0"/>
          </a:p>
        </p:txBody>
      </p:sp>
      <p:sp>
        <p:nvSpPr>
          <p:cNvPr id="5" name="Slide Number Placeholder 4"/>
          <p:cNvSpPr>
            <a:spLocks noGrp="1"/>
          </p:cNvSpPr>
          <p:nvPr>
            <p:ph type="sldNum" sz="quarter" idx="12"/>
          </p:nvPr>
        </p:nvSpPr>
        <p:spPr/>
        <p:txBody>
          <a:bodyPr/>
          <a:lstStyle/>
          <a:p>
            <a:fld id="{18A46B49-4931-C241-8F53-5BCD45698647}" type="slidenum">
              <a:rPr lang="en-US" smtClean="0"/>
              <a:pPr/>
              <a:t>10</a:t>
            </a:fld>
            <a:endParaRPr lang="en-US"/>
          </a:p>
        </p:txBody>
      </p:sp>
    </p:spTree>
    <p:extLst>
      <p:ext uri="{BB962C8B-B14F-4D97-AF65-F5344CB8AC3E}">
        <p14:creationId xmlns:p14="http://schemas.microsoft.com/office/powerpoint/2010/main" val="68794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a:xfrm>
            <a:off x="838200" y="365126"/>
            <a:ext cx="10515600" cy="547688"/>
          </a:xfrm>
          <a:noFill/>
        </p:spPr>
        <p:txBody>
          <a:bodyPr anchor="b">
            <a:normAutofit fontScale="90000"/>
          </a:bodyPr>
          <a:lstStyle/>
          <a:p>
            <a:r>
              <a:rPr lang="en-US" altLang="zh-CN" dirty="0" smtClean="0">
                <a:ea typeface="宋体" panose="02010600030101010101" pitchFamily="2" charset="-122"/>
              </a:rPr>
              <a:t>Alternative </a:t>
            </a:r>
            <a:r>
              <a:rPr lang="en-US" altLang="zh-CN" dirty="0" err="1" smtClean="0">
                <a:ea typeface="宋体" panose="02010600030101010101" pitchFamily="2" charset="-122"/>
              </a:rPr>
              <a:t>Model:Vector</a:t>
            </a:r>
            <a:r>
              <a:rPr lang="en-US" altLang="zh-CN" dirty="0" smtClean="0">
                <a:ea typeface="宋体" panose="02010600030101010101" pitchFamily="2" charset="-122"/>
              </a:rPr>
              <a:t> Processing</a:t>
            </a:r>
          </a:p>
        </p:txBody>
      </p:sp>
      <p:sp>
        <p:nvSpPr>
          <p:cNvPr id="4100" name="Rectangle 93"/>
          <p:cNvSpPr>
            <a:spLocks noGrp="1" noChangeArrowheads="1"/>
          </p:cNvSpPr>
          <p:nvPr>
            <p:ph idx="1"/>
          </p:nvPr>
        </p:nvSpPr>
        <p:spPr>
          <a:xfrm>
            <a:off x="679450" y="1193006"/>
            <a:ext cx="10515600" cy="4351338"/>
          </a:xfrm>
          <a:noFill/>
        </p:spPr>
        <p:txBody>
          <a:bodyPr>
            <a:normAutofit/>
          </a:bodyPr>
          <a:lstStyle/>
          <a:p>
            <a:r>
              <a:rPr lang="zh-CN" altLang="en-US" dirty="0" smtClean="0">
                <a:ea typeface="宋体" panose="02010600030101010101" pitchFamily="2" charset="-122"/>
              </a:rPr>
              <a:t>向量处理机具有更高层次的操作，一条向量指令可以处理</a:t>
            </a:r>
            <a:r>
              <a:rPr lang="en-US" altLang="zh-CN" dirty="0" smtClean="0">
                <a:ea typeface="宋体" panose="02010600030101010101" pitchFamily="2" charset="-122"/>
              </a:rPr>
              <a:t>N</a:t>
            </a:r>
            <a:r>
              <a:rPr lang="zh-CN" altLang="en-US" dirty="0" smtClean="0">
                <a:ea typeface="宋体" panose="02010600030101010101" pitchFamily="2" charset="-122"/>
              </a:rPr>
              <a:t>个或</a:t>
            </a:r>
            <a:r>
              <a:rPr lang="en-US" altLang="zh-CN" dirty="0" smtClean="0">
                <a:ea typeface="宋体" panose="02010600030101010101" pitchFamily="2" charset="-122"/>
              </a:rPr>
              <a:t>N</a:t>
            </a:r>
            <a:r>
              <a:rPr lang="zh-CN" altLang="en-US" dirty="0" smtClean="0">
                <a:ea typeface="宋体" panose="02010600030101010101" pitchFamily="2" charset="-122"/>
              </a:rPr>
              <a:t>对操作数（处理对象是向量）</a:t>
            </a:r>
            <a:endParaRPr lang="en-US" altLang="zh-CN" dirty="0" smtClean="0">
              <a:ea typeface="宋体" panose="02010600030101010101" pitchFamily="2" charset="-122"/>
            </a:endParaRPr>
          </a:p>
        </p:txBody>
      </p:sp>
      <p:grpSp>
        <p:nvGrpSpPr>
          <p:cNvPr id="4099" name="Group 92"/>
          <p:cNvGrpSpPr>
            <a:grpSpLocks/>
          </p:cNvGrpSpPr>
          <p:nvPr/>
        </p:nvGrpSpPr>
        <p:grpSpPr bwMode="auto">
          <a:xfrm>
            <a:off x="2965450" y="2305050"/>
            <a:ext cx="5575300" cy="4362450"/>
            <a:chOff x="908" y="1452"/>
            <a:chExt cx="3512" cy="2748"/>
          </a:xfrm>
        </p:grpSpPr>
        <p:sp>
          <p:nvSpPr>
            <p:cNvPr id="4101" name="Rectangle 4"/>
            <p:cNvSpPr>
              <a:spLocks noChangeArrowheads="1"/>
            </p:cNvSpPr>
            <p:nvPr/>
          </p:nvSpPr>
          <p:spPr bwMode="auto">
            <a:xfrm>
              <a:off x="908" y="1452"/>
              <a:ext cx="1563" cy="274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4102" name="Group 16"/>
            <p:cNvGrpSpPr>
              <a:grpSpLocks/>
            </p:cNvGrpSpPr>
            <p:nvPr/>
          </p:nvGrpSpPr>
          <p:grpSpPr bwMode="auto">
            <a:xfrm>
              <a:off x="1363" y="2556"/>
              <a:ext cx="673" cy="958"/>
              <a:chOff x="1363" y="2556"/>
              <a:chExt cx="673" cy="958"/>
            </a:xfrm>
          </p:grpSpPr>
          <p:sp>
            <p:nvSpPr>
              <p:cNvPr id="4178" name="Oval 5"/>
              <p:cNvSpPr>
                <a:spLocks noChangeArrowheads="1"/>
              </p:cNvSpPr>
              <p:nvPr/>
            </p:nvSpPr>
            <p:spPr bwMode="auto">
              <a:xfrm>
                <a:off x="1616" y="297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9" name="Rectangle 6"/>
              <p:cNvSpPr>
                <a:spLocks noChangeArrowheads="1"/>
              </p:cNvSpPr>
              <p:nvPr/>
            </p:nvSpPr>
            <p:spPr bwMode="auto">
              <a:xfrm>
                <a:off x="1575" y="2894"/>
                <a:ext cx="228"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a:ea typeface="宋体" panose="02010600030101010101" pitchFamily="2" charset="-122"/>
                  </a:rPr>
                  <a:t>+</a:t>
                </a:r>
              </a:p>
            </p:txBody>
          </p:sp>
          <p:sp>
            <p:nvSpPr>
              <p:cNvPr id="4180" name="Rectangle 7"/>
              <p:cNvSpPr>
                <a:spLocks noChangeArrowheads="1"/>
              </p:cNvSpPr>
              <p:nvPr/>
            </p:nvSpPr>
            <p:spPr bwMode="auto">
              <a:xfrm>
                <a:off x="1376" y="25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81" name="Rectangle 8"/>
              <p:cNvSpPr>
                <a:spLocks noChangeArrowheads="1"/>
              </p:cNvSpPr>
              <p:nvPr/>
            </p:nvSpPr>
            <p:spPr bwMode="auto">
              <a:xfrm>
                <a:off x="1760" y="25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82" name="Rectangle 9"/>
              <p:cNvSpPr>
                <a:spLocks noChangeArrowheads="1"/>
              </p:cNvSpPr>
              <p:nvPr/>
            </p:nvSpPr>
            <p:spPr bwMode="auto">
              <a:xfrm>
                <a:off x="1568" y="326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83" name="Rectangle 10"/>
              <p:cNvSpPr>
                <a:spLocks noChangeArrowheads="1"/>
              </p:cNvSpPr>
              <p:nvPr/>
            </p:nvSpPr>
            <p:spPr bwMode="auto">
              <a:xfrm>
                <a:off x="1363" y="2558"/>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009900"/>
                    </a:solidFill>
                    <a:ea typeface="宋体" panose="02010600030101010101" pitchFamily="2" charset="-122"/>
                  </a:rPr>
                  <a:t>r1</a:t>
                </a:r>
              </a:p>
            </p:txBody>
          </p:sp>
          <p:sp>
            <p:nvSpPr>
              <p:cNvPr id="4184" name="Rectangle 11"/>
              <p:cNvSpPr>
                <a:spLocks noChangeArrowheads="1"/>
              </p:cNvSpPr>
              <p:nvPr/>
            </p:nvSpPr>
            <p:spPr bwMode="auto">
              <a:xfrm>
                <a:off x="1737" y="2556"/>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009900"/>
                    </a:solidFill>
                    <a:ea typeface="宋体" panose="02010600030101010101" pitchFamily="2" charset="-122"/>
                  </a:rPr>
                  <a:t>r2</a:t>
                </a:r>
              </a:p>
            </p:txBody>
          </p:sp>
          <p:sp>
            <p:nvSpPr>
              <p:cNvPr id="4185" name="Rectangle 12"/>
              <p:cNvSpPr>
                <a:spLocks noChangeArrowheads="1"/>
              </p:cNvSpPr>
              <p:nvPr/>
            </p:nvSpPr>
            <p:spPr bwMode="auto">
              <a:xfrm>
                <a:off x="1540" y="3225"/>
                <a:ext cx="299"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009900"/>
                    </a:solidFill>
                    <a:ea typeface="宋体" panose="02010600030101010101" pitchFamily="2" charset="-122"/>
                  </a:rPr>
                  <a:t>r3</a:t>
                </a:r>
              </a:p>
            </p:txBody>
          </p:sp>
          <p:sp>
            <p:nvSpPr>
              <p:cNvPr id="4186" name="Line 13"/>
              <p:cNvSpPr>
                <a:spLocks noChangeShapeType="1"/>
              </p:cNvSpPr>
              <p:nvPr/>
            </p:nvSpPr>
            <p:spPr bwMode="auto">
              <a:xfrm>
                <a:off x="1548" y="283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7" name="Line 14"/>
              <p:cNvSpPr>
                <a:spLocks noChangeShapeType="1"/>
              </p:cNvSpPr>
              <p:nvPr/>
            </p:nvSpPr>
            <p:spPr bwMode="auto">
              <a:xfrm flipH="1">
                <a:off x="1729" y="283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 name="Line 15"/>
              <p:cNvSpPr>
                <a:spLocks noChangeShapeType="1"/>
              </p:cNvSpPr>
              <p:nvPr/>
            </p:nvSpPr>
            <p:spPr bwMode="auto">
              <a:xfrm>
                <a:off x="1684" y="312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03" name="Rectangle 17"/>
            <p:cNvSpPr>
              <a:spLocks noChangeArrowheads="1"/>
            </p:cNvSpPr>
            <p:nvPr/>
          </p:nvSpPr>
          <p:spPr bwMode="auto">
            <a:xfrm>
              <a:off x="1044" y="3848"/>
              <a:ext cx="133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a:solidFill>
                    <a:srgbClr val="009900"/>
                  </a:solidFill>
                  <a:latin typeface="Courier New" panose="02070309020205020404" pitchFamily="49" charset="0"/>
                  <a:ea typeface="宋体" panose="02010600030101010101" pitchFamily="2" charset="-122"/>
                </a:rPr>
                <a:t>add r3, r1, r2</a:t>
              </a:r>
            </a:p>
          </p:txBody>
        </p:sp>
        <p:sp>
          <p:nvSpPr>
            <p:cNvPr id="4104" name="Rectangle 18"/>
            <p:cNvSpPr>
              <a:spLocks noChangeArrowheads="1"/>
            </p:cNvSpPr>
            <p:nvPr/>
          </p:nvSpPr>
          <p:spPr bwMode="auto">
            <a:xfrm>
              <a:off x="1026" y="1574"/>
              <a:ext cx="1288" cy="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a:solidFill>
                    <a:srgbClr val="009900"/>
                  </a:solidFill>
                  <a:ea typeface="宋体" panose="02010600030101010101" pitchFamily="2" charset="-122"/>
                </a:rPr>
                <a:t>SCALAR</a:t>
              </a:r>
            </a:p>
            <a:p>
              <a:pPr algn="ctr"/>
              <a:r>
                <a:rPr lang="en-US" altLang="zh-CN" sz="2400" b="1">
                  <a:solidFill>
                    <a:srgbClr val="009900"/>
                  </a:solidFill>
                  <a:ea typeface="宋体" panose="02010600030101010101" pitchFamily="2" charset="-122"/>
                </a:rPr>
                <a:t>(1 operation)</a:t>
              </a:r>
            </a:p>
          </p:txBody>
        </p:sp>
        <p:sp>
          <p:nvSpPr>
            <p:cNvPr id="4105" name="Rectangle 19"/>
            <p:cNvSpPr>
              <a:spLocks noChangeArrowheads="1"/>
            </p:cNvSpPr>
            <p:nvPr/>
          </p:nvSpPr>
          <p:spPr bwMode="auto">
            <a:xfrm>
              <a:off x="2697" y="1452"/>
              <a:ext cx="1723" cy="274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4106" name="Group 89"/>
            <p:cNvGrpSpPr>
              <a:grpSpLocks/>
            </p:cNvGrpSpPr>
            <p:nvPr/>
          </p:nvGrpSpPr>
          <p:grpSpPr bwMode="auto">
            <a:xfrm>
              <a:off x="3131" y="2364"/>
              <a:ext cx="998" cy="1298"/>
              <a:chOff x="3131" y="2364"/>
              <a:chExt cx="998" cy="1298"/>
            </a:xfrm>
          </p:grpSpPr>
          <p:grpSp>
            <p:nvGrpSpPr>
              <p:cNvPr id="4109" name="Group 27"/>
              <p:cNvGrpSpPr>
                <a:grpSpLocks/>
              </p:cNvGrpSpPr>
              <p:nvPr/>
            </p:nvGrpSpPr>
            <p:grpSpPr bwMode="auto">
              <a:xfrm>
                <a:off x="3383" y="2364"/>
                <a:ext cx="616" cy="904"/>
                <a:chOff x="3383" y="2364"/>
                <a:chExt cx="616" cy="904"/>
              </a:xfrm>
            </p:grpSpPr>
            <p:sp>
              <p:nvSpPr>
                <p:cNvPr id="4171" name="Oval 20"/>
                <p:cNvSpPr>
                  <a:spLocks noChangeArrowheads="1"/>
                </p:cNvSpPr>
                <p:nvPr/>
              </p:nvSpPr>
              <p:spPr bwMode="auto">
                <a:xfrm>
                  <a:off x="3623" y="274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2" name="Rectangle 21"/>
                <p:cNvSpPr>
                  <a:spLocks noChangeArrowheads="1"/>
                </p:cNvSpPr>
                <p:nvPr/>
              </p:nvSpPr>
              <p:spPr bwMode="auto">
                <a:xfrm>
                  <a:off x="3383" y="236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3" name="Rectangle 22"/>
                <p:cNvSpPr>
                  <a:spLocks noChangeArrowheads="1"/>
                </p:cNvSpPr>
                <p:nvPr/>
              </p:nvSpPr>
              <p:spPr bwMode="auto">
                <a:xfrm>
                  <a:off x="3767" y="236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4" name="Rectangle 23"/>
                <p:cNvSpPr>
                  <a:spLocks noChangeArrowheads="1"/>
                </p:cNvSpPr>
                <p:nvPr/>
              </p:nvSpPr>
              <p:spPr bwMode="auto">
                <a:xfrm>
                  <a:off x="3575" y="303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75" name="Line 24"/>
                <p:cNvSpPr>
                  <a:spLocks noChangeShapeType="1"/>
                </p:cNvSpPr>
                <p:nvPr/>
              </p:nvSpPr>
              <p:spPr bwMode="auto">
                <a:xfrm>
                  <a:off x="3555" y="260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6" name="Line 25"/>
                <p:cNvSpPr>
                  <a:spLocks noChangeShapeType="1"/>
                </p:cNvSpPr>
                <p:nvPr/>
              </p:nvSpPr>
              <p:spPr bwMode="auto">
                <a:xfrm flipH="1">
                  <a:off x="3736" y="260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7" name="Line 26"/>
                <p:cNvSpPr>
                  <a:spLocks noChangeShapeType="1"/>
                </p:cNvSpPr>
                <p:nvPr/>
              </p:nvSpPr>
              <p:spPr bwMode="auto">
                <a:xfrm>
                  <a:off x="3691" y="289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0" name="Group 35"/>
              <p:cNvGrpSpPr>
                <a:grpSpLocks/>
              </p:cNvGrpSpPr>
              <p:nvPr/>
            </p:nvGrpSpPr>
            <p:grpSpPr bwMode="auto">
              <a:xfrm>
                <a:off x="3358" y="2389"/>
                <a:ext cx="616" cy="904"/>
                <a:chOff x="3358" y="2389"/>
                <a:chExt cx="616" cy="904"/>
              </a:xfrm>
            </p:grpSpPr>
            <p:sp>
              <p:nvSpPr>
                <p:cNvPr id="4164" name="Oval 28"/>
                <p:cNvSpPr>
                  <a:spLocks noChangeArrowheads="1"/>
                </p:cNvSpPr>
                <p:nvPr/>
              </p:nvSpPr>
              <p:spPr bwMode="auto">
                <a:xfrm>
                  <a:off x="3598" y="277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5" name="Rectangle 29"/>
                <p:cNvSpPr>
                  <a:spLocks noChangeArrowheads="1"/>
                </p:cNvSpPr>
                <p:nvPr/>
              </p:nvSpPr>
              <p:spPr bwMode="auto">
                <a:xfrm>
                  <a:off x="3358" y="23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6" name="Rectangle 30"/>
                <p:cNvSpPr>
                  <a:spLocks noChangeArrowheads="1"/>
                </p:cNvSpPr>
                <p:nvPr/>
              </p:nvSpPr>
              <p:spPr bwMode="auto">
                <a:xfrm>
                  <a:off x="3742" y="238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7" name="Rectangle 31"/>
                <p:cNvSpPr>
                  <a:spLocks noChangeArrowheads="1"/>
                </p:cNvSpPr>
                <p:nvPr/>
              </p:nvSpPr>
              <p:spPr bwMode="auto">
                <a:xfrm>
                  <a:off x="3550" y="306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8" name="Line 32"/>
                <p:cNvSpPr>
                  <a:spLocks noChangeShapeType="1"/>
                </p:cNvSpPr>
                <p:nvPr/>
              </p:nvSpPr>
              <p:spPr bwMode="auto">
                <a:xfrm>
                  <a:off x="3530" y="263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9" name="Line 33"/>
                <p:cNvSpPr>
                  <a:spLocks noChangeShapeType="1"/>
                </p:cNvSpPr>
                <p:nvPr/>
              </p:nvSpPr>
              <p:spPr bwMode="auto">
                <a:xfrm flipH="1">
                  <a:off x="3711" y="263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0" name="Line 34"/>
                <p:cNvSpPr>
                  <a:spLocks noChangeShapeType="1"/>
                </p:cNvSpPr>
                <p:nvPr/>
              </p:nvSpPr>
              <p:spPr bwMode="auto">
                <a:xfrm>
                  <a:off x="3666" y="292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1" name="Group 43"/>
              <p:cNvGrpSpPr>
                <a:grpSpLocks/>
              </p:cNvGrpSpPr>
              <p:nvPr/>
            </p:nvGrpSpPr>
            <p:grpSpPr bwMode="auto">
              <a:xfrm>
                <a:off x="3323" y="2414"/>
                <a:ext cx="616" cy="904"/>
                <a:chOff x="3323" y="2414"/>
                <a:chExt cx="616" cy="904"/>
              </a:xfrm>
            </p:grpSpPr>
            <p:sp>
              <p:nvSpPr>
                <p:cNvPr id="4157" name="Oval 36"/>
                <p:cNvSpPr>
                  <a:spLocks noChangeArrowheads="1"/>
                </p:cNvSpPr>
                <p:nvPr/>
              </p:nvSpPr>
              <p:spPr bwMode="auto">
                <a:xfrm>
                  <a:off x="3563" y="279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8" name="Rectangle 37"/>
                <p:cNvSpPr>
                  <a:spLocks noChangeArrowheads="1"/>
                </p:cNvSpPr>
                <p:nvPr/>
              </p:nvSpPr>
              <p:spPr bwMode="auto">
                <a:xfrm>
                  <a:off x="3323" y="241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9" name="Rectangle 38"/>
                <p:cNvSpPr>
                  <a:spLocks noChangeArrowheads="1"/>
                </p:cNvSpPr>
                <p:nvPr/>
              </p:nvSpPr>
              <p:spPr bwMode="auto">
                <a:xfrm>
                  <a:off x="3707" y="241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0" name="Rectangle 39"/>
                <p:cNvSpPr>
                  <a:spLocks noChangeArrowheads="1"/>
                </p:cNvSpPr>
                <p:nvPr/>
              </p:nvSpPr>
              <p:spPr bwMode="auto">
                <a:xfrm>
                  <a:off x="3515" y="308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61" name="Line 40"/>
                <p:cNvSpPr>
                  <a:spLocks noChangeShapeType="1"/>
                </p:cNvSpPr>
                <p:nvPr/>
              </p:nvSpPr>
              <p:spPr bwMode="auto">
                <a:xfrm>
                  <a:off x="3495" y="265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2" name="Line 41"/>
                <p:cNvSpPr>
                  <a:spLocks noChangeShapeType="1"/>
                </p:cNvSpPr>
                <p:nvPr/>
              </p:nvSpPr>
              <p:spPr bwMode="auto">
                <a:xfrm flipH="1">
                  <a:off x="3676" y="265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3" name="Line 42"/>
                <p:cNvSpPr>
                  <a:spLocks noChangeShapeType="1"/>
                </p:cNvSpPr>
                <p:nvPr/>
              </p:nvSpPr>
              <p:spPr bwMode="auto">
                <a:xfrm>
                  <a:off x="3631" y="294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2" name="Group 51"/>
              <p:cNvGrpSpPr>
                <a:grpSpLocks/>
              </p:cNvGrpSpPr>
              <p:nvPr/>
            </p:nvGrpSpPr>
            <p:grpSpPr bwMode="auto">
              <a:xfrm>
                <a:off x="3293" y="2449"/>
                <a:ext cx="616" cy="904"/>
                <a:chOff x="3293" y="2449"/>
                <a:chExt cx="616" cy="904"/>
              </a:xfrm>
            </p:grpSpPr>
            <p:sp>
              <p:nvSpPr>
                <p:cNvPr id="4150" name="Oval 44"/>
                <p:cNvSpPr>
                  <a:spLocks noChangeArrowheads="1"/>
                </p:cNvSpPr>
                <p:nvPr/>
              </p:nvSpPr>
              <p:spPr bwMode="auto">
                <a:xfrm>
                  <a:off x="3533" y="283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1" name="Rectangle 45"/>
                <p:cNvSpPr>
                  <a:spLocks noChangeArrowheads="1"/>
                </p:cNvSpPr>
                <p:nvPr/>
              </p:nvSpPr>
              <p:spPr bwMode="auto">
                <a:xfrm>
                  <a:off x="3293" y="244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2" name="Rectangle 46"/>
                <p:cNvSpPr>
                  <a:spLocks noChangeArrowheads="1"/>
                </p:cNvSpPr>
                <p:nvPr/>
              </p:nvSpPr>
              <p:spPr bwMode="auto">
                <a:xfrm>
                  <a:off x="3677" y="244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3" name="Rectangle 47"/>
                <p:cNvSpPr>
                  <a:spLocks noChangeArrowheads="1"/>
                </p:cNvSpPr>
                <p:nvPr/>
              </p:nvSpPr>
              <p:spPr bwMode="auto">
                <a:xfrm>
                  <a:off x="3485" y="312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54" name="Line 48"/>
                <p:cNvSpPr>
                  <a:spLocks noChangeShapeType="1"/>
                </p:cNvSpPr>
                <p:nvPr/>
              </p:nvSpPr>
              <p:spPr bwMode="auto">
                <a:xfrm>
                  <a:off x="3465" y="269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5" name="Line 49"/>
                <p:cNvSpPr>
                  <a:spLocks noChangeShapeType="1"/>
                </p:cNvSpPr>
                <p:nvPr/>
              </p:nvSpPr>
              <p:spPr bwMode="auto">
                <a:xfrm flipH="1">
                  <a:off x="3646" y="269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6" name="Line 50"/>
                <p:cNvSpPr>
                  <a:spLocks noChangeShapeType="1"/>
                </p:cNvSpPr>
                <p:nvPr/>
              </p:nvSpPr>
              <p:spPr bwMode="auto">
                <a:xfrm>
                  <a:off x="3601" y="298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3" name="Group 59"/>
              <p:cNvGrpSpPr>
                <a:grpSpLocks/>
              </p:cNvGrpSpPr>
              <p:nvPr/>
            </p:nvGrpSpPr>
            <p:grpSpPr bwMode="auto">
              <a:xfrm>
                <a:off x="3268" y="2479"/>
                <a:ext cx="616" cy="904"/>
                <a:chOff x="3268" y="2479"/>
                <a:chExt cx="616" cy="904"/>
              </a:xfrm>
            </p:grpSpPr>
            <p:sp>
              <p:nvSpPr>
                <p:cNvPr id="4143" name="Oval 52"/>
                <p:cNvSpPr>
                  <a:spLocks noChangeArrowheads="1"/>
                </p:cNvSpPr>
                <p:nvPr/>
              </p:nvSpPr>
              <p:spPr bwMode="auto">
                <a:xfrm>
                  <a:off x="3508" y="286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4" name="Rectangle 53"/>
                <p:cNvSpPr>
                  <a:spLocks noChangeArrowheads="1"/>
                </p:cNvSpPr>
                <p:nvPr/>
              </p:nvSpPr>
              <p:spPr bwMode="auto">
                <a:xfrm>
                  <a:off x="3268" y="247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5" name="Rectangle 54"/>
                <p:cNvSpPr>
                  <a:spLocks noChangeArrowheads="1"/>
                </p:cNvSpPr>
                <p:nvPr/>
              </p:nvSpPr>
              <p:spPr bwMode="auto">
                <a:xfrm>
                  <a:off x="3652" y="247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6" name="Rectangle 55"/>
                <p:cNvSpPr>
                  <a:spLocks noChangeArrowheads="1"/>
                </p:cNvSpPr>
                <p:nvPr/>
              </p:nvSpPr>
              <p:spPr bwMode="auto">
                <a:xfrm>
                  <a:off x="3460" y="315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7" name="Line 56"/>
                <p:cNvSpPr>
                  <a:spLocks noChangeShapeType="1"/>
                </p:cNvSpPr>
                <p:nvPr/>
              </p:nvSpPr>
              <p:spPr bwMode="auto">
                <a:xfrm>
                  <a:off x="3440" y="272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8" name="Line 57"/>
                <p:cNvSpPr>
                  <a:spLocks noChangeShapeType="1"/>
                </p:cNvSpPr>
                <p:nvPr/>
              </p:nvSpPr>
              <p:spPr bwMode="auto">
                <a:xfrm flipH="1">
                  <a:off x="3621" y="272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9" name="Line 58"/>
                <p:cNvSpPr>
                  <a:spLocks noChangeShapeType="1"/>
                </p:cNvSpPr>
                <p:nvPr/>
              </p:nvSpPr>
              <p:spPr bwMode="auto">
                <a:xfrm>
                  <a:off x="3576" y="301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4" name="Group 67"/>
              <p:cNvGrpSpPr>
                <a:grpSpLocks/>
              </p:cNvGrpSpPr>
              <p:nvPr/>
            </p:nvGrpSpPr>
            <p:grpSpPr bwMode="auto">
              <a:xfrm>
                <a:off x="3233" y="2509"/>
                <a:ext cx="616" cy="904"/>
                <a:chOff x="3233" y="2509"/>
                <a:chExt cx="616" cy="904"/>
              </a:xfrm>
            </p:grpSpPr>
            <p:sp>
              <p:nvSpPr>
                <p:cNvPr id="4136" name="Oval 60"/>
                <p:cNvSpPr>
                  <a:spLocks noChangeArrowheads="1"/>
                </p:cNvSpPr>
                <p:nvPr/>
              </p:nvSpPr>
              <p:spPr bwMode="auto">
                <a:xfrm>
                  <a:off x="3473" y="2893"/>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7" name="Rectangle 61"/>
                <p:cNvSpPr>
                  <a:spLocks noChangeArrowheads="1"/>
                </p:cNvSpPr>
                <p:nvPr/>
              </p:nvSpPr>
              <p:spPr bwMode="auto">
                <a:xfrm>
                  <a:off x="3233" y="250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8" name="Rectangle 62"/>
                <p:cNvSpPr>
                  <a:spLocks noChangeArrowheads="1"/>
                </p:cNvSpPr>
                <p:nvPr/>
              </p:nvSpPr>
              <p:spPr bwMode="auto">
                <a:xfrm>
                  <a:off x="3617" y="2509"/>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9" name="Rectangle 63"/>
                <p:cNvSpPr>
                  <a:spLocks noChangeArrowheads="1"/>
                </p:cNvSpPr>
                <p:nvPr/>
              </p:nvSpPr>
              <p:spPr bwMode="auto">
                <a:xfrm>
                  <a:off x="3425" y="3181"/>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40" name="Line 64"/>
                <p:cNvSpPr>
                  <a:spLocks noChangeShapeType="1"/>
                </p:cNvSpPr>
                <p:nvPr/>
              </p:nvSpPr>
              <p:spPr bwMode="auto">
                <a:xfrm>
                  <a:off x="3405" y="2754"/>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1" name="Line 65"/>
                <p:cNvSpPr>
                  <a:spLocks noChangeShapeType="1"/>
                </p:cNvSpPr>
                <p:nvPr/>
              </p:nvSpPr>
              <p:spPr bwMode="auto">
                <a:xfrm flipH="1">
                  <a:off x="3586" y="2754"/>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2" name="Line 66"/>
                <p:cNvSpPr>
                  <a:spLocks noChangeShapeType="1"/>
                </p:cNvSpPr>
                <p:nvPr/>
              </p:nvSpPr>
              <p:spPr bwMode="auto">
                <a:xfrm>
                  <a:off x="3541" y="3042"/>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5" name="Group 75"/>
              <p:cNvGrpSpPr>
                <a:grpSpLocks/>
              </p:cNvGrpSpPr>
              <p:nvPr/>
            </p:nvGrpSpPr>
            <p:grpSpPr bwMode="auto">
              <a:xfrm>
                <a:off x="3198" y="2544"/>
                <a:ext cx="616" cy="904"/>
                <a:chOff x="3198" y="2544"/>
                <a:chExt cx="616" cy="904"/>
              </a:xfrm>
            </p:grpSpPr>
            <p:sp>
              <p:nvSpPr>
                <p:cNvPr id="4129" name="Oval 68"/>
                <p:cNvSpPr>
                  <a:spLocks noChangeArrowheads="1"/>
                </p:cNvSpPr>
                <p:nvPr/>
              </p:nvSpPr>
              <p:spPr bwMode="auto">
                <a:xfrm>
                  <a:off x="3438" y="292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0" name="Rectangle 69"/>
                <p:cNvSpPr>
                  <a:spLocks noChangeArrowheads="1"/>
                </p:cNvSpPr>
                <p:nvPr/>
              </p:nvSpPr>
              <p:spPr bwMode="auto">
                <a:xfrm>
                  <a:off x="3198" y="254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1" name="Rectangle 70"/>
                <p:cNvSpPr>
                  <a:spLocks noChangeArrowheads="1"/>
                </p:cNvSpPr>
                <p:nvPr/>
              </p:nvSpPr>
              <p:spPr bwMode="auto">
                <a:xfrm>
                  <a:off x="3582" y="254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2" name="Rectangle 71"/>
                <p:cNvSpPr>
                  <a:spLocks noChangeArrowheads="1"/>
                </p:cNvSpPr>
                <p:nvPr/>
              </p:nvSpPr>
              <p:spPr bwMode="auto">
                <a:xfrm>
                  <a:off x="3390" y="321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33" name="Line 72"/>
                <p:cNvSpPr>
                  <a:spLocks noChangeShapeType="1"/>
                </p:cNvSpPr>
                <p:nvPr/>
              </p:nvSpPr>
              <p:spPr bwMode="auto">
                <a:xfrm>
                  <a:off x="3370" y="278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4" name="Line 73"/>
                <p:cNvSpPr>
                  <a:spLocks noChangeShapeType="1"/>
                </p:cNvSpPr>
                <p:nvPr/>
              </p:nvSpPr>
              <p:spPr bwMode="auto">
                <a:xfrm flipH="1">
                  <a:off x="3551" y="278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5" name="Line 74"/>
                <p:cNvSpPr>
                  <a:spLocks noChangeShapeType="1"/>
                </p:cNvSpPr>
                <p:nvPr/>
              </p:nvSpPr>
              <p:spPr bwMode="auto">
                <a:xfrm>
                  <a:off x="3506" y="307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16" name="Oval 76"/>
              <p:cNvSpPr>
                <a:spLocks noChangeArrowheads="1"/>
              </p:cNvSpPr>
              <p:nvPr/>
            </p:nvSpPr>
            <p:spPr bwMode="auto">
              <a:xfrm>
                <a:off x="3399" y="2968"/>
                <a:ext cx="136" cy="13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17" name="Rectangle 77"/>
              <p:cNvSpPr>
                <a:spLocks noChangeArrowheads="1"/>
              </p:cNvSpPr>
              <p:nvPr/>
            </p:nvSpPr>
            <p:spPr bwMode="auto">
              <a:xfrm>
                <a:off x="3159" y="258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18" name="Rectangle 78"/>
              <p:cNvSpPr>
                <a:spLocks noChangeArrowheads="1"/>
              </p:cNvSpPr>
              <p:nvPr/>
            </p:nvSpPr>
            <p:spPr bwMode="auto">
              <a:xfrm>
                <a:off x="3543" y="2584"/>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19" name="Rectangle 79"/>
              <p:cNvSpPr>
                <a:spLocks noChangeArrowheads="1"/>
              </p:cNvSpPr>
              <p:nvPr/>
            </p:nvSpPr>
            <p:spPr bwMode="auto">
              <a:xfrm>
                <a:off x="3351" y="3256"/>
                <a:ext cx="232" cy="232"/>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20" name="Rectangle 80"/>
              <p:cNvSpPr>
                <a:spLocks noChangeArrowheads="1"/>
              </p:cNvSpPr>
              <p:nvPr/>
            </p:nvSpPr>
            <p:spPr bwMode="auto">
              <a:xfrm>
                <a:off x="3131" y="2553"/>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FF0000"/>
                    </a:solidFill>
                    <a:ea typeface="宋体" panose="02010600030101010101" pitchFamily="2" charset="-122"/>
                  </a:rPr>
                  <a:t>v1</a:t>
                </a:r>
              </a:p>
            </p:txBody>
          </p:sp>
          <p:sp>
            <p:nvSpPr>
              <p:cNvPr id="4121" name="Rectangle 81"/>
              <p:cNvSpPr>
                <a:spLocks noChangeArrowheads="1"/>
              </p:cNvSpPr>
              <p:nvPr/>
            </p:nvSpPr>
            <p:spPr bwMode="auto">
              <a:xfrm>
                <a:off x="3505" y="2551"/>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FF0000"/>
                    </a:solidFill>
                    <a:ea typeface="宋体" panose="02010600030101010101" pitchFamily="2" charset="-122"/>
                  </a:rPr>
                  <a:t>v2</a:t>
                </a:r>
              </a:p>
            </p:txBody>
          </p:sp>
          <p:sp>
            <p:nvSpPr>
              <p:cNvPr id="4122" name="Rectangle 82"/>
              <p:cNvSpPr>
                <a:spLocks noChangeArrowheads="1"/>
              </p:cNvSpPr>
              <p:nvPr/>
            </p:nvSpPr>
            <p:spPr bwMode="auto">
              <a:xfrm>
                <a:off x="3313" y="3225"/>
                <a:ext cx="331"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solidFill>
                      <a:srgbClr val="FF0000"/>
                    </a:solidFill>
                    <a:ea typeface="宋体" panose="02010600030101010101" pitchFamily="2" charset="-122"/>
                  </a:rPr>
                  <a:t>v3</a:t>
                </a:r>
              </a:p>
            </p:txBody>
          </p:sp>
          <p:sp>
            <p:nvSpPr>
              <p:cNvPr id="4123" name="Line 83"/>
              <p:cNvSpPr>
                <a:spLocks noChangeShapeType="1"/>
              </p:cNvSpPr>
              <p:nvPr/>
            </p:nvSpPr>
            <p:spPr bwMode="auto">
              <a:xfrm>
                <a:off x="3331" y="2829"/>
                <a:ext cx="93"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4" name="Line 84"/>
              <p:cNvSpPr>
                <a:spLocks noChangeShapeType="1"/>
              </p:cNvSpPr>
              <p:nvPr/>
            </p:nvSpPr>
            <p:spPr bwMode="auto">
              <a:xfrm flipH="1">
                <a:off x="3512" y="2829"/>
                <a:ext cx="105"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5" name="Line 85"/>
              <p:cNvSpPr>
                <a:spLocks noChangeShapeType="1"/>
              </p:cNvSpPr>
              <p:nvPr/>
            </p:nvSpPr>
            <p:spPr bwMode="auto">
              <a:xfrm>
                <a:off x="3467" y="3117"/>
                <a:ext cx="0" cy="12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6" name="Rectangle 86"/>
              <p:cNvSpPr>
                <a:spLocks noChangeArrowheads="1"/>
              </p:cNvSpPr>
              <p:nvPr/>
            </p:nvSpPr>
            <p:spPr bwMode="auto">
              <a:xfrm>
                <a:off x="3355" y="2887"/>
                <a:ext cx="228"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400" b="1">
                    <a:ea typeface="宋体" panose="02010600030101010101" pitchFamily="2" charset="-122"/>
                  </a:rPr>
                  <a:t>+</a:t>
                </a:r>
              </a:p>
            </p:txBody>
          </p:sp>
          <p:sp>
            <p:nvSpPr>
              <p:cNvPr id="4127" name="Line 87"/>
              <p:cNvSpPr>
                <a:spLocks noChangeShapeType="1"/>
              </p:cNvSpPr>
              <p:nvPr/>
            </p:nvSpPr>
            <p:spPr bwMode="auto">
              <a:xfrm flipH="1">
                <a:off x="3624" y="3316"/>
                <a:ext cx="237" cy="198"/>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28" name="Rectangle 88"/>
              <p:cNvSpPr>
                <a:spLocks noChangeArrowheads="1"/>
              </p:cNvSpPr>
              <p:nvPr/>
            </p:nvSpPr>
            <p:spPr bwMode="auto">
              <a:xfrm>
                <a:off x="3724" y="3373"/>
                <a:ext cx="405"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a:solidFill>
                      <a:srgbClr val="FF0000"/>
                    </a:solidFill>
                    <a:ea typeface="宋体" panose="02010600030101010101" pitchFamily="2" charset="-122"/>
                  </a:rPr>
                  <a:t>vector</a:t>
                </a:r>
              </a:p>
              <a:p>
                <a:r>
                  <a:rPr lang="en-US" altLang="zh-CN" sz="1200" b="1">
                    <a:solidFill>
                      <a:srgbClr val="FF0000"/>
                    </a:solidFill>
                    <a:ea typeface="宋体" panose="02010600030101010101" pitchFamily="2" charset="-122"/>
                  </a:rPr>
                  <a:t>length</a:t>
                </a:r>
              </a:p>
            </p:txBody>
          </p:sp>
        </p:grpSp>
        <p:sp>
          <p:nvSpPr>
            <p:cNvPr id="4107" name="Rectangle 90"/>
            <p:cNvSpPr>
              <a:spLocks noChangeArrowheads="1"/>
            </p:cNvSpPr>
            <p:nvPr/>
          </p:nvSpPr>
          <p:spPr bwMode="auto">
            <a:xfrm>
              <a:off x="2780" y="3840"/>
              <a:ext cx="159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a:solidFill>
                    <a:srgbClr val="FF0000"/>
                  </a:solidFill>
                  <a:latin typeface="Courier New" panose="02070309020205020404" pitchFamily="49" charset="0"/>
                  <a:ea typeface="宋体" panose="02010600030101010101" pitchFamily="2" charset="-122"/>
                </a:rPr>
                <a:t>add.vv v3, v1, v2</a:t>
              </a:r>
            </a:p>
          </p:txBody>
        </p:sp>
        <p:sp>
          <p:nvSpPr>
            <p:cNvPr id="4108" name="Rectangle 91"/>
            <p:cNvSpPr>
              <a:spLocks noChangeArrowheads="1"/>
            </p:cNvSpPr>
            <p:nvPr/>
          </p:nvSpPr>
          <p:spPr bwMode="auto">
            <a:xfrm>
              <a:off x="2858" y="1574"/>
              <a:ext cx="1429" cy="5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a:solidFill>
                    <a:srgbClr val="FF0000"/>
                  </a:solidFill>
                  <a:ea typeface="宋体" panose="02010600030101010101" pitchFamily="2" charset="-122"/>
                </a:rPr>
                <a:t>VECTOR</a:t>
              </a:r>
            </a:p>
            <a:p>
              <a:pPr algn="ctr"/>
              <a:r>
                <a:rPr lang="en-US" altLang="zh-CN" sz="2400" b="1">
                  <a:solidFill>
                    <a:srgbClr val="FF0000"/>
                  </a:solidFill>
                  <a:ea typeface="宋体" panose="02010600030101010101" pitchFamily="2" charset="-122"/>
                </a:rPr>
                <a:t>(N operations)</a:t>
              </a:r>
            </a:p>
          </p:txBody>
        </p:sp>
      </p:grpSp>
    </p:spTree>
    <p:extLst>
      <p:ext uri="{BB962C8B-B14F-4D97-AF65-F5344CB8AC3E}">
        <p14:creationId xmlns:p14="http://schemas.microsoft.com/office/powerpoint/2010/main" val="107390295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133060"/>
            <a:ext cx="10515600" cy="524167"/>
          </a:xfrm>
          <a:noFill/>
        </p:spPr>
        <p:txBody>
          <a:bodyPr>
            <a:normAutofit fontScale="90000"/>
          </a:bodyPr>
          <a:lstStyle/>
          <a:p>
            <a:r>
              <a:rPr lang="zh-CN" altLang="en-US" dirty="0" smtClean="0">
                <a:ea typeface="宋体" panose="02010600030101010101" pitchFamily="2" charset="-122"/>
              </a:rPr>
              <a:t>向量处理机的基本特性</a:t>
            </a:r>
          </a:p>
        </p:txBody>
      </p:sp>
      <p:sp>
        <p:nvSpPr>
          <p:cNvPr id="5123" name="Rectangle 3"/>
          <p:cNvSpPr>
            <a:spLocks noGrp="1" noChangeArrowheads="1"/>
          </p:cNvSpPr>
          <p:nvPr>
            <p:ph idx="1"/>
          </p:nvPr>
        </p:nvSpPr>
        <p:spPr>
          <a:xfrm>
            <a:off x="838200" y="814389"/>
            <a:ext cx="11049000" cy="5915024"/>
          </a:xfrm>
          <a:noFill/>
        </p:spPr>
        <p:txBody>
          <a:bodyPr>
            <a:noAutofit/>
          </a:bodyPr>
          <a:lstStyle/>
          <a:p>
            <a:pPr>
              <a:lnSpc>
                <a:spcPct val="100000"/>
              </a:lnSpc>
              <a:spcBef>
                <a:spcPct val="40000"/>
              </a:spcBef>
            </a:pPr>
            <a:r>
              <a:rPr lang="zh-CN" altLang="en-US" dirty="0" smtClean="0">
                <a:solidFill>
                  <a:schemeClr val="hlink"/>
                </a:solidFill>
                <a:ea typeface="宋体" panose="02010600030101010101" pitchFamily="2" charset="-122"/>
              </a:rPr>
              <a:t>基本</a:t>
            </a:r>
            <a:r>
              <a:rPr lang="zh-CN" altLang="en-US" dirty="0">
                <a:solidFill>
                  <a:schemeClr val="hlink"/>
                </a:solidFill>
                <a:ea typeface="宋体" panose="02010600030101010101" pitchFamily="2" charset="-122"/>
              </a:rPr>
              <a:t>思想：把两个向量的对应分量进行运算，产生一个结果向量</a:t>
            </a:r>
            <a:r>
              <a:rPr lang="zh-CN" altLang="en-US" dirty="0">
                <a:ea typeface="宋体" panose="02010600030101010101" pitchFamily="2" charset="-122"/>
              </a:rPr>
              <a:t>。</a:t>
            </a:r>
          </a:p>
          <a:p>
            <a:pPr>
              <a:lnSpc>
                <a:spcPct val="100000"/>
              </a:lnSpc>
              <a:spcBef>
                <a:spcPct val="40000"/>
              </a:spcBef>
            </a:pPr>
            <a:r>
              <a:rPr lang="zh-CN" altLang="en-US" dirty="0">
                <a:ea typeface="宋体" panose="02010600030101010101" pitchFamily="2" charset="-122"/>
              </a:rPr>
              <a:t>简单的一条向量指令包含了多个</a:t>
            </a:r>
            <a:r>
              <a:rPr lang="zh-CN" altLang="en-US" dirty="0" smtClean="0">
                <a:ea typeface="宋体" panose="02010600030101010101" pitchFamily="2" charset="-122"/>
              </a:rPr>
              <a:t>操作</a:t>
            </a:r>
            <a:r>
              <a:rPr lang="en-US" altLang="zh-CN" dirty="0">
                <a:ea typeface="宋体" panose="02010600030101010101" pitchFamily="2" charset="-122"/>
              </a:rPr>
              <a:t>	=&gt; fewer instruction fetches</a:t>
            </a:r>
          </a:p>
          <a:p>
            <a:pPr>
              <a:lnSpc>
                <a:spcPct val="100000"/>
              </a:lnSpc>
              <a:spcBef>
                <a:spcPct val="40000"/>
              </a:spcBef>
            </a:pPr>
            <a:r>
              <a:rPr lang="zh-CN" altLang="en-US" dirty="0">
                <a:ea typeface="宋体" panose="02010600030101010101" pitchFamily="2" charset="-122"/>
              </a:rPr>
              <a:t>每一结果独立于前面的</a:t>
            </a:r>
            <a:r>
              <a:rPr lang="zh-CN" altLang="en-US" dirty="0" smtClean="0">
                <a:ea typeface="宋体" panose="02010600030101010101" pitchFamily="2" charset="-122"/>
              </a:rPr>
              <a:t>结果</a:t>
            </a:r>
            <a:endParaRPr lang="en-US" altLang="zh-CN" dirty="0" smtClean="0">
              <a:ea typeface="宋体" panose="02010600030101010101" pitchFamily="2" charset="-122"/>
            </a:endParaRPr>
          </a:p>
          <a:p>
            <a:pPr lvl="1">
              <a:lnSpc>
                <a:spcPct val="100000"/>
              </a:lnSpc>
              <a:spcBef>
                <a:spcPct val="40000"/>
              </a:spcBef>
            </a:pPr>
            <a:r>
              <a:rPr lang="zh-CN" altLang="en-US" dirty="0">
                <a:ea typeface="宋体" panose="02010600030101010101" pitchFamily="2" charset="-122"/>
              </a:rPr>
              <a:t>长流水线，编译器保证操作间没有相关性 </a:t>
            </a:r>
            <a:endParaRPr lang="en-US" altLang="zh-CN" dirty="0">
              <a:ea typeface="宋体" panose="02010600030101010101" pitchFamily="2" charset="-122"/>
            </a:endParaRPr>
          </a:p>
          <a:p>
            <a:pPr lvl="1">
              <a:lnSpc>
                <a:spcPct val="100000"/>
              </a:lnSpc>
              <a:spcBef>
                <a:spcPct val="40000"/>
              </a:spcBef>
            </a:pPr>
            <a:r>
              <a:rPr lang="zh-CN" altLang="en-US" dirty="0" smtClean="0">
                <a:ea typeface="宋体" panose="02010600030101010101" pitchFamily="2" charset="-122"/>
              </a:rPr>
              <a:t>硬件</a:t>
            </a:r>
            <a:r>
              <a:rPr lang="zh-CN" altLang="en-US" dirty="0">
                <a:ea typeface="宋体" panose="02010600030101010101" pitchFamily="2" charset="-122"/>
              </a:rPr>
              <a:t>仅需检测两条向量指令间的</a:t>
            </a:r>
            <a:r>
              <a:rPr lang="zh-CN" altLang="en-US" dirty="0" smtClean="0">
                <a:ea typeface="宋体" panose="02010600030101010101" pitchFamily="2" charset="-122"/>
              </a:rPr>
              <a:t>相关性</a:t>
            </a:r>
            <a:endParaRPr lang="en-US" altLang="zh-CN" dirty="0" smtClean="0">
              <a:ea typeface="宋体" panose="02010600030101010101" pitchFamily="2" charset="-122"/>
            </a:endParaRPr>
          </a:p>
          <a:p>
            <a:pPr lvl="1">
              <a:lnSpc>
                <a:spcPct val="100000"/>
              </a:lnSpc>
              <a:spcBef>
                <a:spcPct val="40000"/>
              </a:spcBef>
            </a:pPr>
            <a:r>
              <a:rPr lang="en-US" altLang="zh-CN" dirty="0" smtClean="0">
                <a:ea typeface="宋体" panose="02010600030101010101" pitchFamily="2" charset="-122"/>
              </a:rPr>
              <a:t> </a:t>
            </a:r>
            <a:r>
              <a:rPr lang="zh-CN" altLang="en-US" dirty="0">
                <a:ea typeface="宋体" panose="02010600030101010101" pitchFamily="2" charset="-122"/>
              </a:rPr>
              <a:t>较高的时钟频率</a:t>
            </a:r>
          </a:p>
          <a:p>
            <a:pPr>
              <a:lnSpc>
                <a:spcPct val="100000"/>
              </a:lnSpc>
              <a:spcBef>
                <a:spcPct val="40000"/>
              </a:spcBef>
            </a:pPr>
            <a:r>
              <a:rPr lang="zh-CN" altLang="en-US" dirty="0">
                <a:ea typeface="宋体" panose="02010600030101010101" pitchFamily="2" charset="-122"/>
              </a:rPr>
              <a:t>向量指令以已知的模式访问</a:t>
            </a:r>
            <a:r>
              <a:rPr lang="zh-CN" altLang="en-US" dirty="0" smtClean="0">
                <a:ea typeface="宋体" panose="02010600030101010101" pitchFamily="2" charset="-122"/>
              </a:rPr>
              <a:t>存储器</a:t>
            </a:r>
            <a:endParaRPr lang="en-US" altLang="zh-CN" dirty="0">
              <a:ea typeface="宋体" panose="02010600030101010101" pitchFamily="2" charset="-122"/>
            </a:endParaRPr>
          </a:p>
          <a:p>
            <a:pPr lvl="1">
              <a:lnSpc>
                <a:spcPct val="100000"/>
              </a:lnSpc>
              <a:spcBef>
                <a:spcPct val="40000"/>
              </a:spcBef>
            </a:pPr>
            <a:r>
              <a:rPr lang="zh-CN" altLang="en-US" dirty="0" smtClean="0">
                <a:ea typeface="宋体" panose="02010600030101010101" pitchFamily="2" charset="-122"/>
              </a:rPr>
              <a:t>可</a:t>
            </a:r>
            <a:r>
              <a:rPr lang="zh-CN" altLang="en-US" dirty="0">
                <a:ea typeface="宋体" panose="02010600030101010101" pitchFamily="2" charset="-122"/>
              </a:rPr>
              <a:t>有效发挥多体交叉存储器的优势</a:t>
            </a:r>
            <a:r>
              <a:rPr lang="en-US" altLang="zh-CN" dirty="0">
                <a:ea typeface="宋体" panose="02010600030101010101" pitchFamily="2" charset="-122"/>
              </a:rPr>
              <a:t>	</a:t>
            </a:r>
            <a:endParaRPr lang="en-US" altLang="zh-CN" dirty="0" smtClean="0">
              <a:ea typeface="宋体" panose="02010600030101010101" pitchFamily="2" charset="-122"/>
            </a:endParaRPr>
          </a:p>
          <a:p>
            <a:pPr lvl="1">
              <a:lnSpc>
                <a:spcPct val="100000"/>
              </a:lnSpc>
              <a:spcBef>
                <a:spcPct val="40000"/>
              </a:spcBef>
            </a:pPr>
            <a:r>
              <a:rPr lang="zh-CN" altLang="en-US" dirty="0" smtClean="0">
                <a:ea typeface="宋体" panose="02010600030101010101" pitchFamily="2" charset="-122"/>
              </a:rPr>
              <a:t>可</a:t>
            </a:r>
            <a:r>
              <a:rPr lang="zh-CN" altLang="en-US" dirty="0">
                <a:ea typeface="宋体" panose="02010600030101010101" pitchFamily="2" charset="-122"/>
              </a:rPr>
              <a:t>通过重叠减少存储器操作的延时</a:t>
            </a:r>
            <a:r>
              <a:rPr lang="en-US" altLang="zh-CN" dirty="0">
                <a:ea typeface="宋体" panose="02010600030101010101" pitchFamily="2" charset="-122"/>
              </a:rPr>
              <a:t> ­ 64 </a:t>
            </a:r>
            <a:r>
              <a:rPr lang="en-US" altLang="zh-CN" dirty="0" smtClean="0">
                <a:ea typeface="宋体" panose="02010600030101010101" pitchFamily="2" charset="-122"/>
              </a:rPr>
              <a:t>elements</a:t>
            </a:r>
          </a:p>
          <a:p>
            <a:pPr lvl="1">
              <a:lnSpc>
                <a:spcPct val="100000"/>
              </a:lnSpc>
              <a:spcBef>
                <a:spcPct val="40000"/>
              </a:spcBef>
            </a:pPr>
            <a:r>
              <a:rPr lang="zh-CN" altLang="en-US" dirty="0" smtClean="0">
                <a:ea typeface="宋体" panose="02010600030101010101" pitchFamily="2" charset="-122"/>
              </a:rPr>
              <a:t>不</a:t>
            </a:r>
            <a:r>
              <a:rPr lang="zh-CN" altLang="en-US" dirty="0">
                <a:ea typeface="宋体" panose="02010600030101010101" pitchFamily="2" charset="-122"/>
              </a:rPr>
              <a:t>需要数据</a:t>
            </a:r>
            <a:r>
              <a:rPr lang="en-US" altLang="zh-CN" dirty="0">
                <a:ea typeface="宋体" panose="02010600030101010101" pitchFamily="2" charset="-122"/>
              </a:rPr>
              <a:t>Cache! (</a:t>
            </a:r>
            <a:r>
              <a:rPr lang="zh-CN" altLang="en-US" dirty="0">
                <a:ea typeface="宋体" panose="02010600030101010101" pitchFamily="2" charset="-122"/>
              </a:rPr>
              <a:t>仅使用指令</a:t>
            </a:r>
            <a:r>
              <a:rPr lang="en-US" altLang="zh-CN" dirty="0">
                <a:ea typeface="宋体" panose="02010600030101010101" pitchFamily="2" charset="-122"/>
              </a:rPr>
              <a:t>cache)</a:t>
            </a:r>
          </a:p>
          <a:p>
            <a:pPr>
              <a:lnSpc>
                <a:spcPct val="100000"/>
              </a:lnSpc>
              <a:spcBef>
                <a:spcPct val="40000"/>
              </a:spcBef>
            </a:pPr>
            <a:r>
              <a:rPr lang="zh-CN" altLang="en-US" dirty="0">
                <a:ea typeface="宋体" panose="02010600030101010101" pitchFamily="2" charset="-122"/>
              </a:rPr>
              <a:t>在流水线控制中减少了控制相关</a:t>
            </a:r>
            <a:endParaRPr lang="en-US" altLang="zh-CN" dirty="0">
              <a:ea typeface="宋体" panose="02010600030101010101" pitchFamily="2" charset="-122"/>
            </a:endParaRPr>
          </a:p>
        </p:txBody>
      </p:sp>
    </p:spTree>
    <p:extLst>
      <p:ext uri="{BB962C8B-B14F-4D97-AF65-F5344CB8AC3E}">
        <p14:creationId xmlns:p14="http://schemas.microsoft.com/office/powerpoint/2010/main" val="272304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5"/>
            <a:ext cx="10515600" cy="906463"/>
          </a:xfrm>
          <a:noFill/>
        </p:spPr>
        <p:txBody>
          <a:bodyPr>
            <a:normAutofit/>
          </a:bodyPr>
          <a:lstStyle/>
          <a:p>
            <a:r>
              <a:rPr lang="zh-CN" altLang="en-US" dirty="0" smtClean="0">
                <a:ea typeface="宋体" panose="02010600030101010101" pitchFamily="2" charset="-122"/>
              </a:rPr>
              <a:t>向量处理机的基本结构</a:t>
            </a:r>
          </a:p>
        </p:txBody>
      </p:sp>
      <p:sp>
        <p:nvSpPr>
          <p:cNvPr id="7171" name="Rectangle 3"/>
          <p:cNvSpPr>
            <a:spLocks noGrp="1" noChangeArrowheads="1"/>
          </p:cNvSpPr>
          <p:nvPr>
            <p:ph idx="1"/>
          </p:nvPr>
        </p:nvSpPr>
        <p:spPr>
          <a:xfrm>
            <a:off x="838200" y="1443038"/>
            <a:ext cx="10515600" cy="4733925"/>
          </a:xfrm>
          <a:noFill/>
        </p:spPr>
        <p:txBody>
          <a:bodyPr/>
          <a:lstStyle/>
          <a:p>
            <a:r>
              <a:rPr lang="en-US" altLang="zh-CN" i="1" dirty="0" smtClean="0">
                <a:solidFill>
                  <a:schemeClr val="hlink"/>
                </a:solidFill>
                <a:ea typeface="宋体" panose="02010600030101010101" pitchFamily="2" charset="-122"/>
              </a:rPr>
              <a:t>memory-memory vector processors</a:t>
            </a:r>
            <a:r>
              <a:rPr lang="en-US" altLang="zh-CN" dirty="0" smtClean="0">
                <a:ea typeface="宋体" panose="02010600030101010101" pitchFamily="2" charset="-122"/>
              </a:rPr>
              <a:t>: </a:t>
            </a:r>
            <a:r>
              <a:rPr lang="zh-CN" altLang="en-US" dirty="0" smtClean="0">
                <a:ea typeface="宋体" panose="02010600030101010101" pitchFamily="2" charset="-122"/>
              </a:rPr>
              <a:t>所有的向量操作是存储器到存储器</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vector-register processors</a:t>
            </a:r>
            <a:r>
              <a:rPr lang="en-US" altLang="zh-CN" dirty="0" smtClean="0">
                <a:ea typeface="宋体" panose="02010600030101010101" pitchFamily="2" charset="-122"/>
              </a:rPr>
              <a:t>: </a:t>
            </a:r>
            <a:r>
              <a:rPr lang="zh-CN" altLang="en-US" dirty="0" smtClean="0">
                <a:ea typeface="宋体" panose="02010600030101010101" pitchFamily="2" charset="-122"/>
              </a:rPr>
              <a:t>除了</a:t>
            </a:r>
            <a:r>
              <a:rPr lang="en-US" altLang="zh-CN" dirty="0" smtClean="0">
                <a:ea typeface="宋体" panose="02010600030101010101" pitchFamily="2" charset="-122"/>
              </a:rPr>
              <a:t>load </a:t>
            </a:r>
            <a:r>
              <a:rPr lang="zh-CN" altLang="en-US" dirty="0" smtClean="0">
                <a:ea typeface="宋体" panose="02010600030101010101" pitchFamily="2" charset="-122"/>
              </a:rPr>
              <a:t>和</a:t>
            </a:r>
            <a:r>
              <a:rPr lang="en-US" altLang="zh-CN" dirty="0" smtClean="0">
                <a:ea typeface="宋体" panose="02010600030101010101" pitchFamily="2" charset="-122"/>
              </a:rPr>
              <a:t>store</a:t>
            </a:r>
            <a:r>
              <a:rPr lang="zh-CN" altLang="en-US" dirty="0" smtClean="0">
                <a:ea typeface="宋体" panose="02010600030101010101" pitchFamily="2" charset="-122"/>
              </a:rPr>
              <a:t>操作外，所有的操作是向量寄存器与向量寄存器间的操作</a:t>
            </a:r>
            <a:endParaRPr lang="en-US" altLang="zh-CN" dirty="0" smtClean="0">
              <a:ea typeface="宋体" panose="02010600030101010101" pitchFamily="2" charset="-122"/>
            </a:endParaRPr>
          </a:p>
          <a:p>
            <a:pPr lvl="1"/>
            <a:r>
              <a:rPr lang="en-US" altLang="zh-CN" dirty="0" smtClean="0">
                <a:ea typeface="宋体" panose="02010600030101010101" pitchFamily="2" charset="-122"/>
              </a:rPr>
              <a:t>	</a:t>
            </a:r>
            <a:r>
              <a:rPr lang="zh-CN" altLang="en-US" sz="2800" dirty="0">
                <a:ea typeface="宋体" panose="02010600030101010101" pitchFamily="2" charset="-122"/>
              </a:rPr>
              <a:t>向量机的</a:t>
            </a:r>
            <a:r>
              <a:rPr lang="en-US" altLang="zh-CN" sz="2800" dirty="0">
                <a:ea typeface="宋体" panose="02010600030101010101" pitchFamily="2" charset="-122"/>
              </a:rPr>
              <a:t>Load/Store</a:t>
            </a:r>
            <a:r>
              <a:rPr lang="zh-CN" altLang="en-US" sz="2800" dirty="0">
                <a:ea typeface="宋体" panose="02010600030101010101" pitchFamily="2" charset="-122"/>
              </a:rPr>
              <a:t>结构</a:t>
            </a:r>
            <a:endParaRPr lang="en-US" altLang="zh-CN" sz="2800" dirty="0">
              <a:ea typeface="宋体" panose="02010600030101010101" pitchFamily="2" charset="-122"/>
            </a:endParaRPr>
          </a:p>
          <a:p>
            <a:pPr lvl="1"/>
            <a:r>
              <a:rPr lang="en-US" altLang="zh-CN" sz="2800" dirty="0">
                <a:ea typeface="宋体" panose="02010600030101010101" pitchFamily="2" charset="-122"/>
              </a:rPr>
              <a:t>	1980</a:t>
            </a:r>
            <a:r>
              <a:rPr lang="zh-CN" altLang="en-US" sz="2800" dirty="0">
                <a:ea typeface="宋体" panose="02010600030101010101" pitchFamily="2" charset="-122"/>
              </a:rPr>
              <a:t>年以后的所有的向量处理机都是这种结构</a:t>
            </a:r>
            <a:r>
              <a:rPr lang="en-US" altLang="zh-CN" sz="2800" dirty="0">
                <a:ea typeface="宋体" panose="02010600030101010101" pitchFamily="2" charset="-122"/>
              </a:rPr>
              <a:t>: 	</a:t>
            </a:r>
            <a:br>
              <a:rPr lang="en-US" altLang="zh-CN" sz="2800" dirty="0">
                <a:ea typeface="宋体" panose="02010600030101010101" pitchFamily="2" charset="-122"/>
              </a:rPr>
            </a:br>
            <a:r>
              <a:rPr lang="en-US" altLang="zh-CN" sz="2800" dirty="0">
                <a:ea typeface="宋体" panose="02010600030101010101" pitchFamily="2" charset="-122"/>
              </a:rPr>
              <a:t>	Cray, Convex, Fujitsu, Hitachi, NEC</a:t>
            </a:r>
          </a:p>
          <a:p>
            <a:pPr lvl="1"/>
            <a:r>
              <a:rPr lang="en-US" altLang="zh-CN" sz="2800" dirty="0">
                <a:ea typeface="宋体" panose="02010600030101010101" pitchFamily="2" charset="-122"/>
              </a:rPr>
              <a:t>   </a:t>
            </a:r>
            <a:r>
              <a:rPr lang="zh-CN" altLang="en-US" sz="2800" dirty="0" smtClean="0">
                <a:ea typeface="宋体" panose="02010600030101010101" pitchFamily="2" charset="-122"/>
              </a:rPr>
              <a:t>我们</a:t>
            </a:r>
            <a:r>
              <a:rPr lang="zh-CN" altLang="en-US" sz="2800" dirty="0">
                <a:ea typeface="宋体" panose="02010600030101010101" pitchFamily="2" charset="-122"/>
              </a:rPr>
              <a:t>也主要针对这种结构</a:t>
            </a:r>
            <a:endParaRPr lang="en-US" altLang="zh-CN" sz="2800" dirty="0">
              <a:ea typeface="宋体" panose="02010600030101010101" pitchFamily="2" charset="-122"/>
            </a:endParaRPr>
          </a:p>
        </p:txBody>
      </p:sp>
    </p:spTree>
    <p:extLst>
      <p:ext uri="{BB962C8B-B14F-4D97-AF65-F5344CB8AC3E}">
        <p14:creationId xmlns:p14="http://schemas.microsoft.com/office/powerpoint/2010/main" val="678298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65125"/>
            <a:ext cx="10515600" cy="720725"/>
          </a:xfrm>
          <a:noFill/>
        </p:spPr>
        <p:txBody>
          <a:bodyPr>
            <a:normAutofit/>
          </a:bodyPr>
          <a:lstStyle/>
          <a:p>
            <a:r>
              <a:rPr lang="zh-CN" altLang="en-US" dirty="0" smtClean="0">
                <a:ea typeface="宋体" panose="02010600030101010101" pitchFamily="2" charset="-122"/>
              </a:rPr>
              <a:t>向量处理机的基本组成单元</a:t>
            </a:r>
            <a:endParaRPr lang="en-US" altLang="zh-CN" dirty="0" smtClean="0">
              <a:ea typeface="宋体" panose="02010600030101010101" pitchFamily="2" charset="-122"/>
            </a:endParaRPr>
          </a:p>
        </p:txBody>
      </p:sp>
      <p:sp>
        <p:nvSpPr>
          <p:cNvPr id="8195" name="Rectangle 3"/>
          <p:cNvSpPr>
            <a:spLocks noGrp="1" noChangeArrowheads="1"/>
          </p:cNvSpPr>
          <p:nvPr>
            <p:ph idx="1"/>
          </p:nvPr>
        </p:nvSpPr>
        <p:spPr>
          <a:xfrm>
            <a:off x="838200" y="1271588"/>
            <a:ext cx="10515600" cy="4905375"/>
          </a:xfrm>
          <a:noFill/>
        </p:spPr>
        <p:txBody>
          <a:bodyPr>
            <a:normAutofit/>
          </a:bodyPr>
          <a:lstStyle/>
          <a:p>
            <a:r>
              <a:rPr lang="en-US" altLang="zh-CN" i="1" dirty="0" smtClean="0">
                <a:solidFill>
                  <a:schemeClr val="hlink"/>
                </a:solidFill>
                <a:ea typeface="宋体" panose="02010600030101010101" pitchFamily="2" charset="-122"/>
              </a:rPr>
              <a:t>Vector Register</a:t>
            </a:r>
            <a:r>
              <a:rPr lang="en-US" altLang="zh-CN" dirty="0" smtClean="0">
                <a:ea typeface="宋体" panose="02010600030101010101" pitchFamily="2" charset="-122"/>
              </a:rPr>
              <a:t>: </a:t>
            </a:r>
            <a:r>
              <a:rPr lang="zh-CN" altLang="en-US" dirty="0" smtClean="0">
                <a:ea typeface="宋体" panose="02010600030101010101" pitchFamily="2" charset="-122"/>
              </a:rPr>
              <a:t>固定长度的一块区域，存放单个向量</a:t>
            </a:r>
            <a:endParaRPr lang="en-US" altLang="zh-CN" dirty="0" smtClean="0">
              <a:ea typeface="宋体" panose="02010600030101010101" pitchFamily="2" charset="-122"/>
            </a:endParaRPr>
          </a:p>
          <a:p>
            <a:pPr lvl="1"/>
            <a:r>
              <a:rPr lang="en-US" altLang="zh-CN" dirty="0" smtClean="0">
                <a:ea typeface="宋体" panose="02010600030101010101" pitchFamily="2" charset="-122"/>
              </a:rPr>
              <a:t>	</a:t>
            </a:r>
            <a:r>
              <a:rPr lang="zh-CN" altLang="en-US" dirty="0" smtClean="0">
                <a:ea typeface="宋体" panose="02010600030101010101" pitchFamily="2" charset="-122"/>
              </a:rPr>
              <a:t>至少2个读端口和一个写端口</a:t>
            </a:r>
            <a:endParaRPr lang="en-US" altLang="zh-CN" dirty="0" smtClean="0">
              <a:ea typeface="宋体" panose="02010600030101010101" pitchFamily="2" charset="-122"/>
            </a:endParaRPr>
          </a:p>
          <a:p>
            <a:pPr lvl="1"/>
            <a:r>
              <a:rPr lang="en-US" altLang="zh-CN" dirty="0" smtClean="0">
                <a:ea typeface="宋体" panose="02010600030101010101" pitchFamily="2" charset="-122"/>
              </a:rPr>
              <a:t>	</a:t>
            </a:r>
            <a:r>
              <a:rPr lang="zh-CN" altLang="en-US" dirty="0" smtClean="0">
                <a:ea typeface="宋体" panose="02010600030101010101" pitchFamily="2" charset="-122"/>
              </a:rPr>
              <a:t>典型的有</a:t>
            </a:r>
            <a:r>
              <a:rPr lang="en-US" altLang="zh-CN" dirty="0" smtClean="0">
                <a:ea typeface="宋体" panose="02010600030101010101" pitchFamily="2" charset="-122"/>
              </a:rPr>
              <a:t>8-32 </a:t>
            </a:r>
            <a:r>
              <a:rPr lang="zh-CN" altLang="en-US" dirty="0" smtClean="0">
                <a:ea typeface="宋体" panose="02010600030101010101" pitchFamily="2" charset="-122"/>
              </a:rPr>
              <a:t>向量寄存器，每个寄存器存放64到128个64位的元素</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Vector Functional Units </a:t>
            </a:r>
            <a:r>
              <a:rPr lang="en-US" altLang="zh-CN" i="1" dirty="0" smtClean="0">
                <a:ea typeface="宋体" panose="02010600030101010101" pitchFamily="2" charset="-122"/>
              </a:rPr>
              <a:t>(FUs)</a:t>
            </a:r>
            <a:r>
              <a:rPr lang="en-US" altLang="zh-CN" dirty="0" smtClean="0">
                <a:ea typeface="宋体" panose="02010600030101010101" pitchFamily="2" charset="-122"/>
              </a:rPr>
              <a:t>: </a:t>
            </a:r>
            <a:r>
              <a:rPr lang="zh-CN" altLang="en-US" dirty="0" smtClean="0">
                <a:ea typeface="宋体" panose="02010600030101010101" pitchFamily="2" charset="-122"/>
              </a:rPr>
              <a:t>全流水化的，每一个</a:t>
            </a:r>
            <a:r>
              <a:rPr lang="en-US" altLang="zh-CN" dirty="0" smtClean="0">
                <a:ea typeface="宋体" panose="02010600030101010101" pitchFamily="2" charset="-122"/>
              </a:rPr>
              <a:t>clock</a:t>
            </a:r>
            <a:r>
              <a:rPr lang="zh-CN" altLang="en-US" dirty="0" smtClean="0">
                <a:ea typeface="宋体" panose="02010600030101010101" pitchFamily="2" charset="-122"/>
              </a:rPr>
              <a:t>启动一个新的操作</a:t>
            </a:r>
            <a:endParaRPr lang="en-US" altLang="zh-CN" dirty="0" smtClean="0">
              <a:ea typeface="宋体" panose="02010600030101010101" pitchFamily="2" charset="-122"/>
            </a:endParaRPr>
          </a:p>
          <a:p>
            <a:pPr lvl="1"/>
            <a:r>
              <a:rPr lang="en-US" altLang="zh-CN" dirty="0" smtClean="0">
                <a:ea typeface="宋体" panose="02010600030101010101" pitchFamily="2" charset="-122"/>
              </a:rPr>
              <a:t>	</a:t>
            </a:r>
            <a:r>
              <a:rPr lang="zh-CN" altLang="en-US" dirty="0" smtClean="0">
                <a:ea typeface="宋体" panose="02010600030101010101" pitchFamily="2" charset="-122"/>
              </a:rPr>
              <a:t>一般4到8个</a:t>
            </a:r>
            <a:r>
              <a:rPr lang="en-US" altLang="zh-CN" dirty="0" smtClean="0">
                <a:ea typeface="宋体" panose="02010600030101010101" pitchFamily="2" charset="-122"/>
              </a:rPr>
              <a:t>FUs: FP add, FP </a:t>
            </a:r>
            <a:r>
              <a:rPr lang="en-US" altLang="zh-CN" dirty="0" err="1" smtClean="0">
                <a:ea typeface="宋体" panose="02010600030101010101" pitchFamily="2" charset="-122"/>
              </a:rPr>
              <a:t>mult</a:t>
            </a:r>
            <a:r>
              <a:rPr lang="en-US" altLang="zh-CN" dirty="0" smtClean="0">
                <a:ea typeface="宋体" panose="02010600030101010101" pitchFamily="2" charset="-122"/>
              </a:rPr>
              <a:t>, FP reciprocal (1/X), integer add, logical,  shift;  </a:t>
            </a:r>
            <a:r>
              <a:rPr lang="zh-CN" altLang="en-US" dirty="0" smtClean="0">
                <a:ea typeface="宋体" panose="02010600030101010101" pitchFamily="2" charset="-122"/>
              </a:rPr>
              <a:t>可能有些重复设置的部件</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Vector Load-Store Units </a:t>
            </a:r>
            <a:r>
              <a:rPr lang="en-US" altLang="zh-CN" i="1" dirty="0" smtClean="0">
                <a:ea typeface="宋体" panose="02010600030101010101" pitchFamily="2" charset="-122"/>
              </a:rPr>
              <a:t>(LSUs)</a:t>
            </a:r>
            <a:r>
              <a:rPr lang="en-US" altLang="zh-CN" dirty="0" smtClean="0">
                <a:ea typeface="宋体" panose="02010600030101010101" pitchFamily="2" charset="-122"/>
              </a:rPr>
              <a:t>: </a:t>
            </a:r>
            <a:r>
              <a:rPr lang="zh-CN" altLang="en-US" dirty="0" smtClean="0">
                <a:ea typeface="宋体" panose="02010600030101010101" pitchFamily="2" charset="-122"/>
              </a:rPr>
              <a:t>全流水化地</a:t>
            </a:r>
            <a:r>
              <a:rPr lang="en-US" altLang="zh-CN" dirty="0" smtClean="0">
                <a:ea typeface="宋体" panose="02010600030101010101" pitchFamily="2" charset="-122"/>
              </a:rPr>
              <a:t>load </a:t>
            </a:r>
            <a:r>
              <a:rPr lang="zh-CN" altLang="en-US" dirty="0" smtClean="0">
                <a:ea typeface="宋体" panose="02010600030101010101" pitchFamily="2" charset="-122"/>
              </a:rPr>
              <a:t>或</a:t>
            </a:r>
            <a:r>
              <a:rPr lang="en-US" altLang="zh-CN" dirty="0" smtClean="0">
                <a:ea typeface="宋体" panose="02010600030101010101" pitchFamily="2" charset="-122"/>
              </a:rPr>
              <a:t>store</a:t>
            </a:r>
            <a:r>
              <a:rPr lang="zh-CN" altLang="en-US" dirty="0" smtClean="0">
                <a:ea typeface="宋体" panose="02010600030101010101" pitchFamily="2" charset="-122"/>
              </a:rPr>
              <a:t>一个向量，可能会配置多个</a:t>
            </a:r>
            <a:r>
              <a:rPr lang="en-US" altLang="zh-CN" dirty="0" smtClean="0">
                <a:ea typeface="宋体" panose="02010600030101010101" pitchFamily="2" charset="-122"/>
              </a:rPr>
              <a:t>LSU</a:t>
            </a:r>
            <a:r>
              <a:rPr lang="zh-CN" altLang="en-US" dirty="0" smtClean="0">
                <a:ea typeface="宋体" panose="02010600030101010101" pitchFamily="2" charset="-122"/>
              </a:rPr>
              <a:t>部件</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Scalar registers</a:t>
            </a:r>
            <a:r>
              <a:rPr lang="en-US" altLang="zh-CN" dirty="0" smtClean="0">
                <a:ea typeface="宋体" panose="02010600030101010101" pitchFamily="2" charset="-122"/>
              </a:rPr>
              <a:t>: </a:t>
            </a:r>
            <a:r>
              <a:rPr lang="zh-CN" altLang="en-US" dirty="0" smtClean="0">
                <a:ea typeface="宋体" panose="02010600030101010101" pitchFamily="2" charset="-122"/>
              </a:rPr>
              <a:t>存放单个元素用于标量处理或存储地址</a:t>
            </a:r>
            <a:endParaRPr lang="en-US" altLang="zh-CN" dirty="0" smtClean="0">
              <a:ea typeface="宋体" panose="02010600030101010101" pitchFamily="2" charset="-122"/>
            </a:endParaRPr>
          </a:p>
          <a:p>
            <a:r>
              <a:rPr lang="zh-CN" altLang="en-US" dirty="0" smtClean="0">
                <a:ea typeface="宋体" panose="02010600030101010101" pitchFamily="2" charset="-122"/>
              </a:rPr>
              <a:t>用交叉开关连接(</a:t>
            </a:r>
            <a:r>
              <a:rPr lang="en-US" altLang="zh-CN" dirty="0" smtClean="0">
                <a:ea typeface="宋体" panose="02010600030101010101" pitchFamily="2" charset="-122"/>
              </a:rPr>
              <a:t>Cross-bar to connect) FUs , LSUs, registers</a:t>
            </a:r>
          </a:p>
        </p:txBody>
      </p:sp>
    </p:spTree>
    <p:extLst>
      <p:ext uri="{BB962C8B-B14F-4D97-AF65-F5344CB8AC3E}">
        <p14:creationId xmlns:p14="http://schemas.microsoft.com/office/powerpoint/2010/main" val="335139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533400"/>
            <a:ext cx="7952261" cy="5938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58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988" name="Picture 4" descr="cray1"/>
          <p:cNvPicPr>
            <a:picLocks noChangeAspect="1" noChangeArrowheads="1"/>
          </p:cNvPicPr>
          <p:nvPr/>
        </p:nvPicPr>
        <p:blipFill>
          <a:blip r:embed="rId3"/>
          <a:srcRect/>
          <a:stretch>
            <a:fillRect/>
          </a:stretch>
        </p:blipFill>
        <p:spPr bwMode="auto">
          <a:xfrm>
            <a:off x="6692900" y="967195"/>
            <a:ext cx="5105400" cy="5754280"/>
          </a:xfrm>
          <a:prstGeom prst="rect">
            <a:avLst/>
          </a:prstGeom>
          <a:noFill/>
        </p:spPr>
      </p:pic>
      <p:sp>
        <p:nvSpPr>
          <p:cNvPr id="1321986" name="Rectangle 2"/>
          <p:cNvSpPr>
            <a:spLocks noGrp="1" noChangeArrowheads="1"/>
          </p:cNvSpPr>
          <p:nvPr>
            <p:ph type="title"/>
          </p:nvPr>
        </p:nvSpPr>
        <p:spPr>
          <a:xfrm>
            <a:off x="838200" y="100613"/>
            <a:ext cx="10515600" cy="602070"/>
          </a:xfrm>
        </p:spPr>
        <p:txBody>
          <a:bodyPr>
            <a:normAutofit fontScale="90000"/>
          </a:bodyPr>
          <a:lstStyle/>
          <a:p>
            <a:r>
              <a:rPr lang="en-US" altLang="ko-KR" dirty="0" smtClean="0"/>
              <a:t>Vector Supercomputers</a:t>
            </a:r>
            <a:endParaRPr lang="en-US" altLang="ko-KR" dirty="0"/>
          </a:p>
        </p:txBody>
      </p:sp>
      <p:sp>
        <p:nvSpPr>
          <p:cNvPr id="1321987" name="Rectangle 3"/>
          <p:cNvSpPr>
            <a:spLocks noGrp="1" noChangeArrowheads="1"/>
          </p:cNvSpPr>
          <p:nvPr>
            <p:ph idx="1"/>
          </p:nvPr>
        </p:nvSpPr>
        <p:spPr>
          <a:xfrm>
            <a:off x="407988" y="702683"/>
            <a:ext cx="7683500" cy="5490948"/>
          </a:xfrm>
        </p:spPr>
        <p:txBody>
          <a:bodyPr>
            <a:noAutofit/>
          </a:bodyPr>
          <a:lstStyle/>
          <a:p>
            <a:r>
              <a:rPr lang="en-US" altLang="ko-KR" sz="3600" dirty="0" smtClean="0"/>
              <a:t>Cray-1</a:t>
            </a:r>
            <a:r>
              <a:rPr lang="zh-CN" altLang="en-US" sz="3600" dirty="0" smtClean="0"/>
              <a:t>的变体</a:t>
            </a:r>
            <a:r>
              <a:rPr lang="zh-CN" altLang="en-US" sz="3600" dirty="0"/>
              <a:t>（</a:t>
            </a:r>
            <a:r>
              <a:rPr lang="en-US" altLang="ko-KR" sz="3600" dirty="0" smtClean="0"/>
              <a:t>1976</a:t>
            </a:r>
            <a:r>
              <a:rPr lang="zh-CN" altLang="en-US" sz="3600" dirty="0" smtClean="0"/>
              <a:t>）</a:t>
            </a:r>
            <a:r>
              <a:rPr lang="en-US" altLang="ko-KR" sz="3600" dirty="0" smtClean="0"/>
              <a:t>:</a:t>
            </a:r>
            <a:endParaRPr lang="en-US" altLang="ko-KR" sz="3600" dirty="0"/>
          </a:p>
          <a:p>
            <a:r>
              <a:rPr lang="en-US" altLang="ko-KR" sz="3600" dirty="0"/>
              <a:t>Scalar </a:t>
            </a:r>
            <a:r>
              <a:rPr lang="en-US" altLang="ko-KR" sz="3600" dirty="0" smtClean="0"/>
              <a:t>Unit</a:t>
            </a:r>
            <a:r>
              <a:rPr lang="zh-CN" altLang="en-US" sz="3600" dirty="0" smtClean="0"/>
              <a:t>：</a:t>
            </a:r>
            <a:r>
              <a:rPr lang="en-US" altLang="ko-KR" sz="3200" dirty="0" smtClean="0"/>
              <a:t>Load/Store </a:t>
            </a:r>
            <a:r>
              <a:rPr lang="en-US" altLang="ko-KR" sz="3200" dirty="0"/>
              <a:t>Architecture</a:t>
            </a:r>
          </a:p>
          <a:p>
            <a:r>
              <a:rPr lang="en-US" altLang="ko-KR" sz="3600" dirty="0"/>
              <a:t>Vector Extension</a:t>
            </a:r>
          </a:p>
          <a:p>
            <a:pPr lvl="1"/>
            <a:r>
              <a:rPr lang="en-US" altLang="ko-KR" sz="2800" dirty="0"/>
              <a:t>Vector Registers</a:t>
            </a:r>
          </a:p>
          <a:p>
            <a:pPr lvl="1"/>
            <a:r>
              <a:rPr lang="en-US" altLang="ko-KR" sz="2800" dirty="0"/>
              <a:t>Vector Instructions</a:t>
            </a:r>
          </a:p>
          <a:p>
            <a:r>
              <a:rPr lang="en-US" altLang="ko-KR" sz="3600" dirty="0"/>
              <a:t>Implementation</a:t>
            </a:r>
          </a:p>
          <a:p>
            <a:pPr lvl="1"/>
            <a:r>
              <a:rPr lang="zh-CN" altLang="en-US" sz="2800" dirty="0" smtClean="0"/>
              <a:t>硬布线逻辑控制</a:t>
            </a:r>
            <a:endParaRPr lang="en-US" altLang="ko-KR" sz="2800" dirty="0"/>
          </a:p>
          <a:p>
            <a:pPr lvl="1"/>
            <a:r>
              <a:rPr lang="zh-CN" altLang="en-US" sz="2800" dirty="0" smtClean="0"/>
              <a:t>高效流水化的功能部件</a:t>
            </a:r>
            <a:endParaRPr lang="en-US" altLang="ko-KR" sz="2800" dirty="0"/>
          </a:p>
          <a:p>
            <a:pPr lvl="1"/>
            <a:r>
              <a:rPr lang="zh-CN" altLang="en-US" sz="2800" dirty="0" smtClean="0"/>
              <a:t>多体交叉存储系统</a:t>
            </a:r>
            <a:endParaRPr lang="en-US" altLang="zh-CN" sz="2800" dirty="0" smtClean="0"/>
          </a:p>
          <a:p>
            <a:pPr lvl="1"/>
            <a:r>
              <a:rPr lang="zh-CN" altLang="en-US" sz="2800" dirty="0" smtClean="0"/>
              <a:t>无</a:t>
            </a:r>
            <a:r>
              <a:rPr lang="en-US" altLang="zh-CN" sz="2800" dirty="0" smtClean="0"/>
              <a:t>Data Cache</a:t>
            </a:r>
            <a:endParaRPr lang="en-US" altLang="ko-KR" sz="2800" dirty="0"/>
          </a:p>
          <a:p>
            <a:pPr lvl="1"/>
            <a:r>
              <a:rPr lang="zh-CN" altLang="en-US" sz="2800" dirty="0" smtClean="0"/>
              <a:t>不支持</a:t>
            </a:r>
            <a:r>
              <a:rPr lang="en-US" altLang="ko-KR" sz="2800" dirty="0" smtClean="0"/>
              <a:t> </a:t>
            </a:r>
            <a:r>
              <a:rPr lang="en-US" altLang="ko-KR" sz="2800" dirty="0"/>
              <a:t>Virtual Memory</a:t>
            </a:r>
          </a:p>
        </p:txBody>
      </p:sp>
      <p:sp>
        <p:nvSpPr>
          <p:cNvPr id="6" name="Slide Number Placeholder 4"/>
          <p:cNvSpPr>
            <a:spLocks noGrp="1"/>
          </p:cNvSpPr>
          <p:nvPr>
            <p:ph type="sldNum" sz="quarter" idx="12"/>
          </p:nvPr>
        </p:nvSpPr>
        <p:spPr/>
        <p:txBody>
          <a:bodyPr/>
          <a:lstStyle/>
          <a:p>
            <a:fld id="{E22A199A-32D5-FB4F-8136-05CDC3A78BCD}" type="slidenum">
              <a:rPr lang="en-US" smtClean="0"/>
              <a:pPr/>
              <a:t>16</a:t>
            </a:fld>
            <a:endParaRPr lang="en-US" dirty="0"/>
          </a:p>
        </p:txBody>
      </p:sp>
    </p:spTree>
    <p:extLst>
      <p:ext uri="{BB962C8B-B14F-4D97-AF65-F5344CB8AC3E}">
        <p14:creationId xmlns:p14="http://schemas.microsoft.com/office/powerpoint/2010/main" val="373613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226" name="Rectangle 2"/>
          <p:cNvSpPr>
            <a:spLocks noGrp="1" noChangeArrowheads="1"/>
          </p:cNvSpPr>
          <p:nvPr>
            <p:ph type="title"/>
          </p:nvPr>
        </p:nvSpPr>
        <p:spPr>
          <a:xfrm>
            <a:off x="838200" y="365125"/>
            <a:ext cx="10515600" cy="620713"/>
          </a:xfrm>
        </p:spPr>
        <p:txBody>
          <a:bodyPr>
            <a:normAutofit fontScale="90000"/>
          </a:bodyPr>
          <a:lstStyle/>
          <a:p>
            <a:r>
              <a:rPr lang="en-US" altLang="ko-KR" dirty="0" smtClean="0"/>
              <a:t>Vector Instruction Set Advantages</a:t>
            </a:r>
            <a:endParaRPr lang="en-US" altLang="ko-KR" dirty="0"/>
          </a:p>
        </p:txBody>
      </p:sp>
      <p:sp>
        <p:nvSpPr>
          <p:cNvPr id="1332227" name="Rectangle 3"/>
          <p:cNvSpPr>
            <a:spLocks noGrp="1" noChangeArrowheads="1"/>
          </p:cNvSpPr>
          <p:nvPr>
            <p:ph idx="1"/>
          </p:nvPr>
        </p:nvSpPr>
        <p:spPr>
          <a:xfrm>
            <a:off x="838200" y="1163511"/>
            <a:ext cx="10515600" cy="5191125"/>
          </a:xfrm>
        </p:spPr>
        <p:txBody>
          <a:bodyPr>
            <a:noAutofit/>
          </a:bodyPr>
          <a:lstStyle/>
          <a:p>
            <a:r>
              <a:rPr lang="zh-CN" altLang="en-US" sz="3200" dirty="0" smtClean="0"/>
              <a:t>格式紧凑</a:t>
            </a:r>
            <a:endParaRPr lang="en-US" altLang="ko-KR" sz="3200" dirty="0"/>
          </a:p>
          <a:p>
            <a:pPr lvl="1"/>
            <a:r>
              <a:rPr lang="zh-CN" altLang="en-US" dirty="0" smtClean="0"/>
              <a:t>一条指令包含</a:t>
            </a:r>
            <a:r>
              <a:rPr lang="en-US" altLang="zh-CN" dirty="0" smtClean="0"/>
              <a:t>N</a:t>
            </a:r>
            <a:r>
              <a:rPr lang="zh-CN" altLang="en-US" dirty="0" smtClean="0"/>
              <a:t>个操作</a:t>
            </a:r>
            <a:endParaRPr lang="en-US" altLang="ko-KR" dirty="0"/>
          </a:p>
          <a:p>
            <a:r>
              <a:rPr lang="zh-CN" altLang="en-US" sz="3200" dirty="0" smtClean="0"/>
              <a:t>表达能力强</a:t>
            </a:r>
            <a:r>
              <a:rPr lang="en-US" altLang="ko-KR" sz="3200" dirty="0" smtClean="0"/>
              <a:t>, </a:t>
            </a:r>
            <a:r>
              <a:rPr lang="zh-CN" altLang="en-US" sz="3200" dirty="0" smtClean="0"/>
              <a:t>一条指令能告诉硬件</a:t>
            </a:r>
            <a:r>
              <a:rPr lang="en-US" altLang="ko-KR" sz="3200" dirty="0" smtClean="0"/>
              <a:t>:</a:t>
            </a:r>
            <a:endParaRPr lang="en-US" altLang="ko-KR" sz="3200" dirty="0"/>
          </a:p>
          <a:p>
            <a:pPr lvl="1"/>
            <a:r>
              <a:rPr lang="en-US" altLang="zh-CN" dirty="0"/>
              <a:t>N</a:t>
            </a:r>
            <a:r>
              <a:rPr lang="zh-CN" altLang="en-US" dirty="0" smtClean="0"/>
              <a:t>个操作之间无相关性</a:t>
            </a:r>
            <a:endParaRPr lang="en-US" altLang="ko-KR" dirty="0"/>
          </a:p>
          <a:p>
            <a:pPr lvl="1"/>
            <a:r>
              <a:rPr lang="zh-CN" altLang="en-US" dirty="0" smtClean="0"/>
              <a:t>使用同样的功能部件</a:t>
            </a:r>
            <a:endParaRPr lang="en-US" altLang="ko-KR" dirty="0"/>
          </a:p>
          <a:p>
            <a:pPr lvl="1"/>
            <a:r>
              <a:rPr lang="zh-CN" altLang="en-US" dirty="0" smtClean="0"/>
              <a:t>访问不相交的寄存器</a:t>
            </a:r>
            <a:endParaRPr lang="en-US" altLang="zh-CN" dirty="0" smtClean="0"/>
          </a:p>
          <a:p>
            <a:pPr lvl="1"/>
            <a:r>
              <a:rPr lang="zh-CN" altLang="en-US" dirty="0" smtClean="0"/>
              <a:t>与前面</a:t>
            </a:r>
            <a:r>
              <a:rPr lang="zh-CN" altLang="en-US" dirty="0" smtClean="0"/>
              <a:t>的</a:t>
            </a:r>
            <a:r>
              <a:rPr lang="zh-CN" altLang="en-US" dirty="0"/>
              <a:t>操作</a:t>
            </a:r>
            <a:r>
              <a:rPr lang="zh-CN" altLang="en-US" dirty="0" smtClean="0"/>
              <a:t>以</a:t>
            </a:r>
            <a:r>
              <a:rPr lang="zh-CN" altLang="en-US" dirty="0" smtClean="0"/>
              <a:t>相同模式访问寄存器</a:t>
            </a:r>
            <a:endParaRPr lang="en-US" altLang="zh-CN" dirty="0" smtClean="0"/>
          </a:p>
          <a:p>
            <a:pPr lvl="1"/>
            <a:r>
              <a:rPr lang="zh-CN" altLang="en-US" dirty="0" smtClean="0"/>
              <a:t>访问存储器中的连续块</a:t>
            </a:r>
            <a:r>
              <a:rPr lang="en-US" altLang="ko-KR" dirty="0" smtClean="0"/>
              <a:t> </a:t>
            </a:r>
            <a:r>
              <a:rPr lang="en-US" altLang="ko-KR" dirty="0"/>
              <a:t>(unit-stride load/store)</a:t>
            </a:r>
          </a:p>
          <a:p>
            <a:pPr lvl="1"/>
            <a:r>
              <a:rPr lang="zh-CN" altLang="en-US" dirty="0" smtClean="0"/>
              <a:t>以已知的模式访问存储器</a:t>
            </a:r>
            <a:r>
              <a:rPr lang="en-US" altLang="ko-KR" dirty="0" smtClean="0"/>
              <a:t> (</a:t>
            </a:r>
            <a:r>
              <a:rPr lang="en-US" altLang="ko-KR" dirty="0" err="1"/>
              <a:t>strided</a:t>
            </a:r>
            <a:r>
              <a:rPr lang="en-US" altLang="ko-KR" dirty="0"/>
              <a:t> load/store) </a:t>
            </a:r>
          </a:p>
          <a:p>
            <a:r>
              <a:rPr lang="zh-CN" altLang="en-US" sz="3200" dirty="0" smtClean="0"/>
              <a:t>可扩展性好</a:t>
            </a:r>
            <a:endParaRPr lang="en-US" altLang="zh-CN" sz="3200" dirty="0" smtClean="0"/>
          </a:p>
          <a:p>
            <a:pPr lvl="1"/>
            <a:r>
              <a:rPr lang="zh-CN" altLang="en-US" dirty="0"/>
              <a:t>可以在多个并行的流水线上运行同样的代码</a:t>
            </a:r>
            <a:r>
              <a:rPr lang="en-US" altLang="ko-KR" dirty="0"/>
              <a:t> (lanes)</a:t>
            </a:r>
          </a:p>
        </p:txBody>
      </p:sp>
      <p:sp>
        <p:nvSpPr>
          <p:cNvPr id="5" name="Slide Number Placeholder 4"/>
          <p:cNvSpPr>
            <a:spLocks noGrp="1"/>
          </p:cNvSpPr>
          <p:nvPr>
            <p:ph type="sldNum" sz="quarter" idx="12"/>
          </p:nvPr>
        </p:nvSpPr>
        <p:spPr/>
        <p:txBody>
          <a:bodyPr/>
          <a:lstStyle/>
          <a:p>
            <a:fld id="{13CD87BB-8E8E-7843-BA82-ADCCE7B2A44F}" type="slidenum">
              <a:rPr lang="en-US" smtClean="0"/>
              <a:pPr/>
              <a:t>17</a:t>
            </a:fld>
            <a:endParaRPr lang="en-US"/>
          </a:p>
        </p:txBody>
      </p:sp>
    </p:spTree>
    <p:extLst>
      <p:ext uri="{BB962C8B-B14F-4D97-AF65-F5344CB8AC3E}">
        <p14:creationId xmlns:p14="http://schemas.microsoft.com/office/powerpoint/2010/main" val="309064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2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2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22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22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322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322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3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27"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lstStyle/>
          <a:p>
            <a:r>
              <a:rPr lang="en-US" altLang="ko-KR" smtClean="0"/>
              <a:t>Vector Arithmetic Execution</a:t>
            </a:r>
            <a:br>
              <a:rPr lang="en-US" altLang="ko-KR" smtClean="0"/>
            </a:br>
            <a:endParaRPr lang="en-US" dirty="0"/>
          </a:p>
        </p:txBody>
      </p:sp>
      <p:sp>
        <p:nvSpPr>
          <p:cNvPr id="40" name="Slide Number Placeholder 4"/>
          <p:cNvSpPr>
            <a:spLocks noGrp="1"/>
          </p:cNvSpPr>
          <p:nvPr>
            <p:ph type="sldNum" sz="quarter" idx="12"/>
          </p:nvPr>
        </p:nvSpPr>
        <p:spPr/>
        <p:txBody>
          <a:bodyPr/>
          <a:lstStyle/>
          <a:p>
            <a:fld id="{2A22ECFF-ED5D-E044-B2D1-1016CEAE44D3}" type="slidenum">
              <a:rPr lang="en-US" smtClean="0"/>
              <a:pPr/>
              <a:t>18</a:t>
            </a:fld>
            <a:endParaRPr lang="en-US"/>
          </a:p>
        </p:txBody>
      </p:sp>
      <p:sp>
        <p:nvSpPr>
          <p:cNvPr id="1334275" name="Rectangle 3"/>
          <p:cNvSpPr>
            <a:spLocks noChangeArrowheads="1"/>
          </p:cNvSpPr>
          <p:nvPr/>
        </p:nvSpPr>
        <p:spPr bwMode="auto">
          <a:xfrm>
            <a:off x="838200" y="1487489"/>
            <a:ext cx="5562600" cy="2160591"/>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FontTx/>
              <a:buChar char="•"/>
            </a:pPr>
            <a:r>
              <a:rPr lang="zh-CN" altLang="en-US" sz="2800" dirty="0">
                <a:latin typeface="+mn-ea"/>
                <a:cs typeface="Calibri"/>
              </a:rPr>
              <a:t>使用较深的流水线</a:t>
            </a:r>
            <a:r>
              <a:rPr lang="en-US" altLang="ko-KR" sz="2800" dirty="0" smtClean="0">
                <a:latin typeface="+mn-ea"/>
                <a:cs typeface="Calibri"/>
              </a:rPr>
              <a:t>(=&gt; </a:t>
            </a:r>
            <a:r>
              <a:rPr lang="en-US" altLang="ko-KR" sz="2800" dirty="0">
                <a:latin typeface="+mn-ea"/>
                <a:cs typeface="Calibri"/>
              </a:rPr>
              <a:t>fast clock) </a:t>
            </a:r>
            <a:r>
              <a:rPr lang="zh-CN" altLang="en-US" sz="2800" dirty="0" smtClean="0">
                <a:latin typeface="+mn-ea"/>
                <a:cs typeface="Calibri"/>
              </a:rPr>
              <a:t>执行向量元素的操作</a:t>
            </a:r>
            <a:endParaRPr lang="en-US" altLang="ko-KR" sz="2800" dirty="0">
              <a:latin typeface="+mn-ea"/>
              <a:cs typeface="Calibri"/>
            </a:endParaRPr>
          </a:p>
          <a:p>
            <a:pPr marL="285750" indent="-285750">
              <a:lnSpc>
                <a:spcPct val="90000"/>
              </a:lnSpc>
              <a:spcBef>
                <a:spcPct val="30000"/>
              </a:spcBef>
              <a:buFontTx/>
              <a:buChar char="•"/>
            </a:pPr>
            <a:r>
              <a:rPr lang="zh-CN" altLang="en-US" sz="2800" dirty="0" smtClean="0">
                <a:latin typeface="+mn-ea"/>
                <a:cs typeface="Calibri"/>
              </a:rPr>
              <a:t>由于向量元素相互独立，简化了的深度流水线的控制 </a:t>
            </a:r>
            <a:r>
              <a:rPr lang="en-US" altLang="ko-KR" sz="2800" dirty="0" smtClean="0">
                <a:latin typeface="+mn-ea"/>
                <a:cs typeface="Calibri"/>
              </a:rPr>
              <a:t>(=&gt; </a:t>
            </a:r>
            <a:r>
              <a:rPr lang="en-US" altLang="ko-KR" sz="2800" dirty="0">
                <a:latin typeface="+mn-ea"/>
                <a:cs typeface="Calibri"/>
              </a:rPr>
              <a:t>no hazards!) </a:t>
            </a:r>
            <a:endParaRPr lang="en-US" altLang="ko-KR" sz="2000" dirty="0">
              <a:latin typeface="+mn-ea"/>
              <a:cs typeface="Calibri"/>
            </a:endParaRPr>
          </a:p>
        </p:txBody>
      </p:sp>
      <p:sp>
        <p:nvSpPr>
          <p:cNvPr id="1334276" name="Freeform 4"/>
          <p:cNvSpPr>
            <a:spLocks/>
          </p:cNvSpPr>
          <p:nvPr/>
        </p:nvSpPr>
        <p:spPr bwMode="auto">
          <a:xfrm>
            <a:off x="8001000" y="3930134"/>
            <a:ext cx="914400"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grpSp>
        <p:nvGrpSpPr>
          <p:cNvPr id="1334277" name="Group 5"/>
          <p:cNvGrpSpPr>
            <a:grpSpLocks/>
          </p:cNvGrpSpPr>
          <p:nvPr/>
        </p:nvGrpSpPr>
        <p:grpSpPr bwMode="auto">
          <a:xfrm>
            <a:off x="8001001" y="3740155"/>
            <a:ext cx="993775" cy="369888"/>
            <a:chOff x="1536" y="2164"/>
            <a:chExt cx="626" cy="233"/>
          </a:xfrm>
        </p:grpSpPr>
        <p:sp>
          <p:nvSpPr>
            <p:cNvPr id="1334278" name="Rectangle 6"/>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279" name="Freeform 7"/>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280" name="Line 8"/>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4281" name="Group 9"/>
          <p:cNvGrpSpPr>
            <a:grpSpLocks/>
          </p:cNvGrpSpPr>
          <p:nvPr/>
        </p:nvGrpSpPr>
        <p:grpSpPr bwMode="auto">
          <a:xfrm>
            <a:off x="8001001" y="2978155"/>
            <a:ext cx="993775" cy="369888"/>
            <a:chOff x="1536" y="2164"/>
            <a:chExt cx="626" cy="233"/>
          </a:xfrm>
        </p:grpSpPr>
        <p:sp>
          <p:nvSpPr>
            <p:cNvPr id="1334282" name="Rectangle 1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283" name="Freeform 1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284" name="Line 1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4285" name="Group 13"/>
          <p:cNvGrpSpPr>
            <a:grpSpLocks/>
          </p:cNvGrpSpPr>
          <p:nvPr/>
        </p:nvGrpSpPr>
        <p:grpSpPr bwMode="auto">
          <a:xfrm>
            <a:off x="8001001" y="3359155"/>
            <a:ext cx="993775" cy="369888"/>
            <a:chOff x="1536" y="2164"/>
            <a:chExt cx="626" cy="233"/>
          </a:xfrm>
        </p:grpSpPr>
        <p:sp>
          <p:nvSpPr>
            <p:cNvPr id="1334286" name="Rectangle 1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287" name="Freeform 1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288" name="Line 1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4289" name="Line 17"/>
          <p:cNvSpPr>
            <a:spLocks noChangeShapeType="1"/>
          </p:cNvSpPr>
          <p:nvPr/>
        </p:nvSpPr>
        <p:spPr bwMode="auto">
          <a:xfrm>
            <a:off x="8763000" y="2667000"/>
            <a:ext cx="0" cy="3048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4290" name="Line 18"/>
          <p:cNvSpPr>
            <a:spLocks noChangeShapeType="1"/>
          </p:cNvSpPr>
          <p:nvPr/>
        </p:nvSpPr>
        <p:spPr bwMode="auto">
          <a:xfrm>
            <a:off x="8153400" y="2667000"/>
            <a:ext cx="0" cy="3048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4291" name="Freeform 19"/>
          <p:cNvSpPr>
            <a:spLocks/>
          </p:cNvSpPr>
          <p:nvPr/>
        </p:nvSpPr>
        <p:spPr bwMode="auto">
          <a:xfrm>
            <a:off x="8458200" y="3853934"/>
            <a:ext cx="762000" cy="369332"/>
          </a:xfrm>
          <a:custGeom>
            <a:avLst/>
            <a:gdLst/>
            <a:ahLst/>
            <a:cxnLst>
              <a:cxn ang="0">
                <a:pos x="0" y="1490"/>
              </a:cxn>
              <a:cxn ang="0">
                <a:pos x="2" y="1584"/>
              </a:cxn>
              <a:cxn ang="0">
                <a:pos x="482" y="1584"/>
              </a:cxn>
              <a:cxn ang="0">
                <a:pos x="482" y="0"/>
              </a:cxn>
            </a:cxnLst>
            <a:rect l="0" t="0" r="r" b="b"/>
            <a:pathLst>
              <a:path w="482" h="1584">
                <a:moveTo>
                  <a:pt x="0" y="1490"/>
                </a:moveTo>
                <a:lnTo>
                  <a:pt x="2" y="1584"/>
                </a:lnTo>
                <a:lnTo>
                  <a:pt x="482" y="1584"/>
                </a:lnTo>
                <a:lnTo>
                  <a:pt x="482" y="0"/>
                </a:lnTo>
              </a:path>
            </a:pathLst>
          </a:custGeom>
          <a:noFill/>
          <a:ln w="3175" cap="flat" cmpd="sng">
            <a:solidFill>
              <a:schemeClr val="tx1"/>
            </a:solidFill>
            <a:prstDash val="solid"/>
            <a:round/>
            <a:headEnd type="none" w="med" len="med"/>
            <a:tailEnd type="triangle" w="med" len="med"/>
          </a:ln>
          <a:effectLst/>
        </p:spPr>
        <p:txBody>
          <a:bodyPr anchor="ctr">
            <a:prstTxWarp prst="textNoShape">
              <a:avLst/>
            </a:prstTxWarp>
            <a:spAutoFit/>
          </a:bodyPr>
          <a:lstStyle/>
          <a:p>
            <a:endParaRPr lang="en-US"/>
          </a:p>
        </p:txBody>
      </p:sp>
      <p:sp>
        <p:nvSpPr>
          <p:cNvPr id="1334292" name="Rectangle 20"/>
          <p:cNvSpPr>
            <a:spLocks noChangeArrowheads="1"/>
          </p:cNvSpPr>
          <p:nvPr/>
        </p:nvSpPr>
        <p:spPr bwMode="auto">
          <a:xfrm>
            <a:off x="7924800" y="1371601"/>
            <a:ext cx="457200" cy="1304925"/>
          </a:xfrm>
          <a:prstGeom prst="rect">
            <a:avLst/>
          </a:prstGeom>
          <a:noFill/>
          <a:ln w="3175">
            <a:solidFill>
              <a:schemeClr val="tx1"/>
            </a:solidFill>
            <a:miter lim="800000"/>
            <a:headEnd/>
            <a:tailEnd/>
          </a:ln>
          <a:effectLst/>
        </p:spPr>
        <p:txBody>
          <a:bodyPr anchor="ctr">
            <a:prstTxWarp prst="textNoShape">
              <a:avLst/>
            </a:prstTxWarp>
          </a:bodyPr>
          <a:lstStyle/>
          <a:p>
            <a:r>
              <a:rPr lang="en-US" altLang="ko-KR" sz="2800">
                <a:latin typeface="Calibri"/>
                <a:ea typeface="굴림" charset="-127"/>
                <a:cs typeface="Calibri"/>
              </a:rPr>
              <a:t>V1</a:t>
            </a:r>
          </a:p>
        </p:txBody>
      </p:sp>
      <p:sp>
        <p:nvSpPr>
          <p:cNvPr id="1334293" name="Rectangle 21"/>
          <p:cNvSpPr>
            <a:spLocks noChangeArrowheads="1"/>
          </p:cNvSpPr>
          <p:nvPr/>
        </p:nvSpPr>
        <p:spPr bwMode="auto">
          <a:xfrm>
            <a:off x="8458200" y="1371601"/>
            <a:ext cx="457200" cy="1304925"/>
          </a:xfrm>
          <a:prstGeom prst="rect">
            <a:avLst/>
          </a:prstGeom>
          <a:noFill/>
          <a:ln w="3175">
            <a:solidFill>
              <a:schemeClr val="tx1"/>
            </a:solidFill>
            <a:miter lim="800000"/>
            <a:headEnd/>
            <a:tailEnd/>
          </a:ln>
          <a:effectLst/>
        </p:spPr>
        <p:txBody>
          <a:bodyPr anchor="ctr">
            <a:prstTxWarp prst="textNoShape">
              <a:avLst/>
            </a:prstTxWarp>
          </a:bodyPr>
          <a:lstStyle/>
          <a:p>
            <a:r>
              <a:rPr lang="en-US" altLang="ko-KR" sz="2800">
                <a:latin typeface="Calibri"/>
                <a:ea typeface="굴림" charset="-127"/>
                <a:cs typeface="Calibri"/>
              </a:rPr>
              <a:t>V2</a:t>
            </a:r>
          </a:p>
        </p:txBody>
      </p:sp>
      <p:sp>
        <p:nvSpPr>
          <p:cNvPr id="1334294" name="Rectangle 22"/>
          <p:cNvSpPr>
            <a:spLocks noChangeArrowheads="1"/>
          </p:cNvSpPr>
          <p:nvPr/>
        </p:nvSpPr>
        <p:spPr bwMode="auto">
          <a:xfrm>
            <a:off x="8991600" y="1371601"/>
            <a:ext cx="457200" cy="1304925"/>
          </a:xfrm>
          <a:prstGeom prst="rect">
            <a:avLst/>
          </a:prstGeom>
          <a:noFill/>
          <a:ln w="3175">
            <a:solidFill>
              <a:schemeClr val="tx1"/>
            </a:solidFill>
            <a:miter lim="800000"/>
            <a:headEnd/>
            <a:tailEnd/>
          </a:ln>
          <a:effectLst/>
        </p:spPr>
        <p:txBody>
          <a:bodyPr anchor="ctr">
            <a:prstTxWarp prst="textNoShape">
              <a:avLst/>
            </a:prstTxWarp>
          </a:bodyPr>
          <a:lstStyle/>
          <a:p>
            <a:r>
              <a:rPr lang="en-US" altLang="ko-KR" sz="2800">
                <a:latin typeface="Calibri"/>
                <a:ea typeface="굴림" charset="-127"/>
                <a:cs typeface="Calibri"/>
              </a:rPr>
              <a:t>V3</a:t>
            </a:r>
          </a:p>
        </p:txBody>
      </p:sp>
      <p:sp>
        <p:nvSpPr>
          <p:cNvPr id="1334295" name="Text Box 23"/>
          <p:cNvSpPr txBox="1">
            <a:spLocks noChangeArrowheads="1"/>
          </p:cNvSpPr>
          <p:nvPr/>
        </p:nvSpPr>
        <p:spPr bwMode="auto">
          <a:xfrm>
            <a:off x="7467601" y="5575629"/>
            <a:ext cx="2051037" cy="523220"/>
          </a:xfrm>
          <a:prstGeom prst="rect">
            <a:avLst/>
          </a:prstGeom>
          <a:noFill/>
          <a:ln w="3175">
            <a:noFill/>
            <a:miter lim="800000"/>
            <a:headEnd/>
            <a:tailEnd/>
          </a:ln>
          <a:effectLst/>
        </p:spPr>
        <p:txBody>
          <a:bodyPr wrap="none" anchor="ctr">
            <a:prstTxWarp prst="textNoShape">
              <a:avLst/>
            </a:prstTxWarp>
            <a:spAutoFit/>
          </a:bodyPr>
          <a:lstStyle/>
          <a:p>
            <a:pPr algn="l"/>
            <a:r>
              <a:rPr lang="en-US" altLang="ko-KR" sz="2800" dirty="0">
                <a:latin typeface="Calibri"/>
                <a:ea typeface="굴림" charset="-127"/>
                <a:cs typeface="Calibri"/>
              </a:rPr>
              <a:t>V3 &lt;- v1 * v2</a:t>
            </a:r>
          </a:p>
        </p:txBody>
      </p:sp>
      <p:grpSp>
        <p:nvGrpSpPr>
          <p:cNvPr id="1334296" name="Group 24"/>
          <p:cNvGrpSpPr>
            <a:grpSpLocks/>
          </p:cNvGrpSpPr>
          <p:nvPr/>
        </p:nvGrpSpPr>
        <p:grpSpPr bwMode="auto">
          <a:xfrm>
            <a:off x="8001001" y="4883155"/>
            <a:ext cx="993775" cy="369888"/>
            <a:chOff x="1536" y="2164"/>
            <a:chExt cx="626" cy="233"/>
          </a:xfrm>
        </p:grpSpPr>
        <p:sp>
          <p:nvSpPr>
            <p:cNvPr id="1334297" name="Rectangle 2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298" name="Freeform 2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299" name="Line 2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4300" name="Group 28"/>
          <p:cNvGrpSpPr>
            <a:grpSpLocks/>
          </p:cNvGrpSpPr>
          <p:nvPr/>
        </p:nvGrpSpPr>
        <p:grpSpPr bwMode="auto">
          <a:xfrm>
            <a:off x="8001001" y="4121155"/>
            <a:ext cx="993775" cy="369888"/>
            <a:chOff x="1536" y="2164"/>
            <a:chExt cx="626" cy="233"/>
          </a:xfrm>
        </p:grpSpPr>
        <p:sp>
          <p:nvSpPr>
            <p:cNvPr id="1334301" name="Rectangle 2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302" name="Freeform 3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303" name="Line 3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4304" name="Group 32"/>
          <p:cNvGrpSpPr>
            <a:grpSpLocks/>
          </p:cNvGrpSpPr>
          <p:nvPr/>
        </p:nvGrpSpPr>
        <p:grpSpPr bwMode="auto">
          <a:xfrm>
            <a:off x="8001001" y="4502155"/>
            <a:ext cx="993775" cy="369888"/>
            <a:chOff x="1536" y="2164"/>
            <a:chExt cx="626" cy="233"/>
          </a:xfrm>
        </p:grpSpPr>
        <p:sp>
          <p:nvSpPr>
            <p:cNvPr id="1334305" name="Rectangle 3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4306" name="Freeform 3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4307" name="Line 3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4308" name="Text Box 36"/>
          <p:cNvSpPr txBox="1">
            <a:spLocks noChangeArrowheads="1"/>
          </p:cNvSpPr>
          <p:nvPr/>
        </p:nvSpPr>
        <p:spPr bwMode="auto">
          <a:xfrm>
            <a:off x="5257800" y="3962400"/>
            <a:ext cx="1828800" cy="369332"/>
          </a:xfrm>
          <a:prstGeom prst="rect">
            <a:avLst/>
          </a:prstGeom>
          <a:noFill/>
          <a:ln w="25400">
            <a:noFill/>
            <a:miter lim="800000"/>
            <a:headEnd/>
            <a:tailEnd/>
          </a:ln>
          <a:effectLst/>
        </p:spPr>
        <p:txBody>
          <a:bodyPr>
            <a:prstTxWarp prst="textNoShape">
              <a:avLst/>
            </a:prstTxWarp>
            <a:spAutoFit/>
          </a:bodyPr>
          <a:lstStyle/>
          <a:p>
            <a:endParaRPr lang="ko-KR" altLang="en-US">
              <a:latin typeface="Verdana" charset="0"/>
              <a:ea typeface="굴림" charset="-127"/>
              <a:cs typeface="굴림" charset="-127"/>
            </a:endParaRPr>
          </a:p>
        </p:txBody>
      </p:sp>
      <p:sp>
        <p:nvSpPr>
          <p:cNvPr id="1334309" name="Text Box 37"/>
          <p:cNvSpPr txBox="1">
            <a:spLocks noChangeArrowheads="1"/>
          </p:cNvSpPr>
          <p:nvPr/>
        </p:nvSpPr>
        <p:spPr bwMode="auto">
          <a:xfrm>
            <a:off x="3772680" y="4491038"/>
            <a:ext cx="4041804" cy="523220"/>
          </a:xfrm>
          <a:prstGeom prst="rect">
            <a:avLst/>
          </a:prstGeom>
          <a:noFill/>
          <a:ln w="25400">
            <a:noFill/>
            <a:miter lim="800000"/>
            <a:headEnd/>
            <a:tailEnd/>
          </a:ln>
          <a:effectLst/>
        </p:spPr>
        <p:txBody>
          <a:bodyPr wrap="none">
            <a:prstTxWarp prst="textNoShape">
              <a:avLst/>
            </a:prstTxWarp>
            <a:spAutoFit/>
          </a:bodyPr>
          <a:lstStyle/>
          <a:p>
            <a:r>
              <a:rPr lang="en-US" altLang="ko-KR" sz="2800" i="1" dirty="0">
                <a:latin typeface="Calibri"/>
                <a:ea typeface="굴림" charset="-127"/>
                <a:cs typeface="Calibri"/>
              </a:rPr>
              <a:t>Six stage multiply pipeline</a:t>
            </a:r>
          </a:p>
        </p:txBody>
      </p:sp>
      <p:sp>
        <p:nvSpPr>
          <p:cNvPr id="1334310" name="Line 38"/>
          <p:cNvSpPr>
            <a:spLocks noChangeShapeType="1"/>
          </p:cNvSpPr>
          <p:nvPr/>
        </p:nvSpPr>
        <p:spPr bwMode="auto">
          <a:xfrm flipV="1">
            <a:off x="7239000" y="4343400"/>
            <a:ext cx="762000" cy="228600"/>
          </a:xfrm>
          <a:prstGeom prst="line">
            <a:avLst/>
          </a:prstGeom>
          <a:noFill/>
          <a:ln w="25400">
            <a:solidFill>
              <a:schemeClr val="tx1"/>
            </a:solidFill>
            <a:round/>
            <a:headEnd/>
            <a:tailEnd type="triangle" w="med" len="med"/>
          </a:ln>
          <a:effectLst/>
        </p:spPr>
        <p:txBody>
          <a:bodyPr wrap="none" anchor="ctr">
            <a:prstTxWarp prst="textNoShape">
              <a:avLst/>
            </a:prstTxWarp>
            <a:spAutoFit/>
          </a:bodyPr>
          <a:lstStyle/>
          <a:p>
            <a:endParaRPr lang="en-US"/>
          </a:p>
        </p:txBody>
      </p:sp>
    </p:spTree>
    <p:extLst>
      <p:ext uri="{BB962C8B-B14F-4D97-AF65-F5344CB8AC3E}">
        <p14:creationId xmlns:p14="http://schemas.microsoft.com/office/powerpoint/2010/main" val="3505630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a:xfrm>
            <a:off x="838200" y="365125"/>
            <a:ext cx="10515600" cy="447679"/>
          </a:xfrm>
        </p:spPr>
        <p:txBody>
          <a:bodyPr>
            <a:normAutofit fontScale="90000"/>
          </a:bodyPr>
          <a:lstStyle/>
          <a:p>
            <a:r>
              <a:rPr lang="en-US" altLang="ko-KR" dirty="0" smtClean="0"/>
              <a:t>Vector Instruction Execution</a:t>
            </a:r>
            <a:endParaRPr lang="en-US" altLang="ko-KR" dirty="0"/>
          </a:p>
        </p:txBody>
      </p:sp>
      <p:sp>
        <p:nvSpPr>
          <p:cNvPr id="151" name="Slide Number Placeholder 4"/>
          <p:cNvSpPr>
            <a:spLocks noGrp="1"/>
          </p:cNvSpPr>
          <p:nvPr>
            <p:ph type="sldNum" sz="quarter" idx="12"/>
          </p:nvPr>
        </p:nvSpPr>
        <p:spPr/>
        <p:txBody>
          <a:bodyPr/>
          <a:lstStyle/>
          <a:p>
            <a:fld id="{FD9853D0-6147-9444-A26C-FD99F1020E69}" type="slidenum">
              <a:rPr lang="en-US" smtClean="0"/>
              <a:pPr/>
              <a:t>19</a:t>
            </a:fld>
            <a:endParaRPr lang="en-US"/>
          </a:p>
        </p:txBody>
      </p:sp>
      <p:sp>
        <p:nvSpPr>
          <p:cNvPr id="1336323" name="Text Box 3"/>
          <p:cNvSpPr txBox="1">
            <a:spLocks noChangeArrowheads="1"/>
          </p:cNvSpPr>
          <p:nvPr/>
        </p:nvSpPr>
        <p:spPr bwMode="auto">
          <a:xfrm>
            <a:off x="4498975" y="965201"/>
            <a:ext cx="1568450" cy="366713"/>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ADDV C,A,B</a:t>
            </a:r>
          </a:p>
        </p:txBody>
      </p:sp>
      <p:grpSp>
        <p:nvGrpSpPr>
          <p:cNvPr id="1336324" name="Group 4"/>
          <p:cNvGrpSpPr>
            <a:grpSpLocks/>
          </p:cNvGrpSpPr>
          <p:nvPr/>
        </p:nvGrpSpPr>
        <p:grpSpPr bwMode="auto">
          <a:xfrm>
            <a:off x="2217738" y="1408114"/>
            <a:ext cx="2741612" cy="4816475"/>
            <a:chOff x="480" y="816"/>
            <a:chExt cx="1727" cy="3034"/>
          </a:xfrm>
        </p:grpSpPr>
        <p:grpSp>
          <p:nvGrpSpPr>
            <p:cNvPr id="1336325" name="Group 5"/>
            <p:cNvGrpSpPr>
              <a:grpSpLocks/>
            </p:cNvGrpSpPr>
            <p:nvPr/>
          </p:nvGrpSpPr>
          <p:grpSpPr bwMode="auto">
            <a:xfrm>
              <a:off x="658" y="1881"/>
              <a:ext cx="798" cy="1969"/>
              <a:chOff x="815" y="1401"/>
              <a:chExt cx="798" cy="1969"/>
            </a:xfrm>
          </p:grpSpPr>
          <p:sp>
            <p:nvSpPr>
              <p:cNvPr id="1336326" name="Freeform 6"/>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327" name="Group 7"/>
              <p:cNvGrpSpPr>
                <a:grpSpLocks/>
              </p:cNvGrpSpPr>
              <p:nvPr/>
            </p:nvGrpSpPr>
            <p:grpSpPr bwMode="auto">
              <a:xfrm>
                <a:off x="960" y="2836"/>
                <a:ext cx="626" cy="233"/>
                <a:chOff x="1536" y="2164"/>
                <a:chExt cx="626" cy="233"/>
              </a:xfrm>
            </p:grpSpPr>
            <p:sp>
              <p:nvSpPr>
                <p:cNvPr id="1336328" name="Rectangle 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29" name="Freeform 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30" name="Line 1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31" name="Group 11"/>
              <p:cNvGrpSpPr>
                <a:grpSpLocks/>
              </p:cNvGrpSpPr>
              <p:nvPr/>
            </p:nvGrpSpPr>
            <p:grpSpPr bwMode="auto">
              <a:xfrm>
                <a:off x="960" y="2356"/>
                <a:ext cx="626" cy="233"/>
                <a:chOff x="1536" y="2164"/>
                <a:chExt cx="626" cy="233"/>
              </a:xfrm>
            </p:grpSpPr>
            <p:sp>
              <p:nvSpPr>
                <p:cNvPr id="1336332" name="Rectangle 1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33" name="Freeform 13"/>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34" name="Line 14"/>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35" name="Group 15"/>
              <p:cNvGrpSpPr>
                <a:grpSpLocks/>
              </p:cNvGrpSpPr>
              <p:nvPr/>
            </p:nvGrpSpPr>
            <p:grpSpPr bwMode="auto">
              <a:xfrm>
                <a:off x="960" y="2596"/>
                <a:ext cx="626" cy="233"/>
                <a:chOff x="1536" y="2164"/>
                <a:chExt cx="626" cy="233"/>
              </a:xfrm>
            </p:grpSpPr>
            <p:sp>
              <p:nvSpPr>
                <p:cNvPr id="1336336" name="Rectangle 16"/>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37" name="Freeform 17"/>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38" name="Line 18"/>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339" name="Text Box 19"/>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a:t>
                </a:r>
              </a:p>
            </p:txBody>
          </p:sp>
          <p:sp>
            <p:nvSpPr>
              <p:cNvPr id="1336340" name="Text Box 20"/>
              <p:cNvSpPr txBox="1">
                <a:spLocks noChangeArrowheads="1"/>
              </p:cNvSpPr>
              <p:nvPr/>
            </p:nvSpPr>
            <p:spPr bwMode="auto">
              <a:xfrm>
                <a:off x="1055" y="245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C[2]</a:t>
                </a:r>
              </a:p>
            </p:txBody>
          </p:sp>
          <p:sp>
            <p:nvSpPr>
              <p:cNvPr id="1336341" name="Text Box 21"/>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C[0]</a:t>
                </a:r>
              </a:p>
            </p:txBody>
          </p:sp>
          <p:sp>
            <p:nvSpPr>
              <p:cNvPr id="1336342" name="Line 22"/>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43" name="Line 23"/>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44" name="Line 24"/>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45" name="Text Box 25"/>
              <p:cNvSpPr txBox="1">
                <a:spLocks noChangeArrowheads="1"/>
              </p:cNvSpPr>
              <p:nvPr/>
            </p:nvSpPr>
            <p:spPr bwMode="auto">
              <a:xfrm>
                <a:off x="815" y="1977"/>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A[3]</a:t>
                </a:r>
              </a:p>
            </p:txBody>
          </p:sp>
          <p:sp>
            <p:nvSpPr>
              <p:cNvPr id="1336346" name="Text Box 26"/>
              <p:cNvSpPr txBox="1">
                <a:spLocks noChangeArrowheads="1"/>
              </p:cNvSpPr>
              <p:nvPr/>
            </p:nvSpPr>
            <p:spPr bwMode="auto">
              <a:xfrm>
                <a:off x="1247" y="1978"/>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B[3]</a:t>
                </a:r>
              </a:p>
            </p:txBody>
          </p:sp>
          <p:sp>
            <p:nvSpPr>
              <p:cNvPr id="1336347" name="Text Box 27"/>
              <p:cNvSpPr txBox="1">
                <a:spLocks noChangeArrowheads="1"/>
              </p:cNvSpPr>
              <p:nvPr/>
            </p:nvSpPr>
            <p:spPr bwMode="auto">
              <a:xfrm>
                <a:off x="815" y="1785"/>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A[4]</a:t>
                </a:r>
              </a:p>
            </p:txBody>
          </p:sp>
          <p:sp>
            <p:nvSpPr>
              <p:cNvPr id="1336348" name="Text Box 28"/>
              <p:cNvSpPr txBox="1">
                <a:spLocks noChangeArrowheads="1"/>
              </p:cNvSpPr>
              <p:nvPr/>
            </p:nvSpPr>
            <p:spPr bwMode="auto">
              <a:xfrm>
                <a:off x="1247" y="1786"/>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B[4]</a:t>
                </a:r>
              </a:p>
            </p:txBody>
          </p:sp>
          <p:sp>
            <p:nvSpPr>
              <p:cNvPr id="1336349" name="Text Box 29"/>
              <p:cNvSpPr txBox="1">
                <a:spLocks noChangeArrowheads="1"/>
              </p:cNvSpPr>
              <p:nvPr/>
            </p:nvSpPr>
            <p:spPr bwMode="auto">
              <a:xfrm>
                <a:off x="815" y="1593"/>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A[5]</a:t>
                </a:r>
              </a:p>
            </p:txBody>
          </p:sp>
          <p:sp>
            <p:nvSpPr>
              <p:cNvPr id="1336350" name="Text Box 30"/>
              <p:cNvSpPr txBox="1">
                <a:spLocks noChangeArrowheads="1"/>
              </p:cNvSpPr>
              <p:nvPr/>
            </p:nvSpPr>
            <p:spPr bwMode="auto">
              <a:xfrm>
                <a:off x="1247" y="1594"/>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B[5]</a:t>
                </a:r>
              </a:p>
            </p:txBody>
          </p:sp>
          <p:sp>
            <p:nvSpPr>
              <p:cNvPr id="1336351" name="Text Box 31"/>
              <p:cNvSpPr txBox="1">
                <a:spLocks noChangeArrowheads="1"/>
              </p:cNvSpPr>
              <p:nvPr/>
            </p:nvSpPr>
            <p:spPr bwMode="auto">
              <a:xfrm>
                <a:off x="815" y="1401"/>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A[6]</a:t>
                </a:r>
              </a:p>
            </p:txBody>
          </p:sp>
          <p:sp>
            <p:nvSpPr>
              <p:cNvPr id="1336352" name="Text Box 32"/>
              <p:cNvSpPr txBox="1">
                <a:spLocks noChangeArrowheads="1"/>
              </p:cNvSpPr>
              <p:nvPr/>
            </p:nvSpPr>
            <p:spPr bwMode="auto">
              <a:xfrm>
                <a:off x="1247" y="1402"/>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B[6]</a:t>
                </a:r>
              </a:p>
            </p:txBody>
          </p:sp>
        </p:grpSp>
        <p:sp>
          <p:nvSpPr>
            <p:cNvPr id="1336353" name="Line 33"/>
            <p:cNvSpPr>
              <a:spLocks noChangeShapeType="1"/>
            </p:cNvSpPr>
            <p:nvPr/>
          </p:nvSpPr>
          <p:spPr bwMode="auto">
            <a:xfrm flipH="1">
              <a:off x="1152" y="816"/>
              <a:ext cx="1008" cy="1056"/>
            </a:xfrm>
            <a:prstGeom prst="line">
              <a:avLst/>
            </a:prstGeom>
            <a:noFill/>
            <a:ln w="57150">
              <a:solidFill>
                <a:schemeClr val="tx1"/>
              </a:solidFill>
              <a:round/>
              <a:headEnd/>
              <a:tailEnd type="triangle" w="med" len="med"/>
            </a:ln>
            <a:effectLst/>
          </p:spPr>
          <p:txBody>
            <a:bodyPr anchor="ctr">
              <a:prstTxWarp prst="textNoShape">
                <a:avLst/>
              </a:prstTxWarp>
              <a:spAutoFit/>
            </a:bodyPr>
            <a:lstStyle/>
            <a:p>
              <a:endParaRPr lang="en-US"/>
            </a:p>
          </p:txBody>
        </p:sp>
        <p:sp>
          <p:nvSpPr>
            <p:cNvPr id="1336354" name="Oval 34"/>
            <p:cNvSpPr>
              <a:spLocks noChangeArrowheads="1"/>
            </p:cNvSpPr>
            <p:nvPr/>
          </p:nvSpPr>
          <p:spPr bwMode="auto">
            <a:xfrm>
              <a:off x="480" y="1038"/>
              <a:ext cx="1727" cy="463"/>
            </a:xfrm>
            <a:prstGeom prst="ellipse">
              <a:avLst/>
            </a:prstGeom>
            <a:solidFill>
              <a:schemeClr val="bg1"/>
            </a:solidFill>
            <a:ln w="3175">
              <a:solidFill>
                <a:schemeClr val="tx1"/>
              </a:solidFill>
              <a:round/>
              <a:headEnd/>
              <a:tailEnd/>
            </a:ln>
            <a:effectLst/>
          </p:spPr>
          <p:txBody>
            <a:bodyPr anchor="ctr">
              <a:prstTxWarp prst="textNoShape">
                <a:avLst/>
              </a:prstTxWarp>
              <a:spAutoFit/>
            </a:bodyPr>
            <a:lstStyle/>
            <a:p>
              <a:r>
                <a:rPr lang="zh-CN" altLang="en-US" sz="1400" i="1" dirty="0" smtClean="0">
                  <a:latin typeface="Verdana" charset="0"/>
                  <a:ea typeface="굴림" charset="-127"/>
                  <a:cs typeface="굴림" charset="-127"/>
                </a:rPr>
                <a:t>使用一条流水化的功能部件执行</a:t>
              </a:r>
              <a:endParaRPr lang="en-US" altLang="ko-KR" sz="1400" i="1" dirty="0">
                <a:latin typeface="Verdana" charset="0"/>
                <a:ea typeface="굴림" charset="-127"/>
                <a:cs typeface="굴림" charset="-127"/>
              </a:endParaRPr>
            </a:p>
          </p:txBody>
        </p:sp>
      </p:grpSp>
      <p:grpSp>
        <p:nvGrpSpPr>
          <p:cNvPr id="1336355" name="Group 35"/>
          <p:cNvGrpSpPr>
            <a:grpSpLocks/>
          </p:cNvGrpSpPr>
          <p:nvPr/>
        </p:nvGrpSpPr>
        <p:grpSpPr bwMode="auto">
          <a:xfrm>
            <a:off x="4654550" y="1408114"/>
            <a:ext cx="5341938" cy="4816475"/>
            <a:chOff x="2015" y="816"/>
            <a:chExt cx="3365" cy="3034"/>
          </a:xfrm>
        </p:grpSpPr>
        <p:grpSp>
          <p:nvGrpSpPr>
            <p:cNvPr id="1336356" name="Group 36"/>
            <p:cNvGrpSpPr>
              <a:grpSpLocks/>
            </p:cNvGrpSpPr>
            <p:nvPr/>
          </p:nvGrpSpPr>
          <p:grpSpPr bwMode="auto">
            <a:xfrm>
              <a:off x="2015" y="1882"/>
              <a:ext cx="869" cy="1968"/>
              <a:chOff x="780" y="1402"/>
              <a:chExt cx="869" cy="1968"/>
            </a:xfrm>
          </p:grpSpPr>
          <p:sp>
            <p:nvSpPr>
              <p:cNvPr id="1336357" name="Freeform 37"/>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358" name="Group 38"/>
              <p:cNvGrpSpPr>
                <a:grpSpLocks/>
              </p:cNvGrpSpPr>
              <p:nvPr/>
            </p:nvGrpSpPr>
            <p:grpSpPr bwMode="auto">
              <a:xfrm>
                <a:off x="960" y="2836"/>
                <a:ext cx="626" cy="233"/>
                <a:chOff x="1536" y="2164"/>
                <a:chExt cx="626" cy="233"/>
              </a:xfrm>
            </p:grpSpPr>
            <p:sp>
              <p:nvSpPr>
                <p:cNvPr id="1336359" name="Rectangle 3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60" name="Freeform 4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61" name="Line 4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62" name="Group 42"/>
              <p:cNvGrpSpPr>
                <a:grpSpLocks/>
              </p:cNvGrpSpPr>
              <p:nvPr/>
            </p:nvGrpSpPr>
            <p:grpSpPr bwMode="auto">
              <a:xfrm>
                <a:off x="960" y="2356"/>
                <a:ext cx="626" cy="233"/>
                <a:chOff x="1536" y="2164"/>
                <a:chExt cx="626" cy="233"/>
              </a:xfrm>
            </p:grpSpPr>
            <p:sp>
              <p:nvSpPr>
                <p:cNvPr id="1336363" name="Rectangle 4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64" name="Freeform 4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65" name="Line 4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66" name="Group 46"/>
              <p:cNvGrpSpPr>
                <a:grpSpLocks/>
              </p:cNvGrpSpPr>
              <p:nvPr/>
            </p:nvGrpSpPr>
            <p:grpSpPr bwMode="auto">
              <a:xfrm>
                <a:off x="960" y="2596"/>
                <a:ext cx="626" cy="233"/>
                <a:chOff x="1536" y="2164"/>
                <a:chExt cx="626" cy="233"/>
              </a:xfrm>
            </p:grpSpPr>
            <p:sp>
              <p:nvSpPr>
                <p:cNvPr id="1336367" name="Rectangle 4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68" name="Freeform 4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69" name="Line 49"/>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370" name="Text Box 50"/>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C[4]</a:t>
                </a:r>
              </a:p>
            </p:txBody>
          </p:sp>
          <p:sp>
            <p:nvSpPr>
              <p:cNvPr id="1336371" name="Text Box 51"/>
              <p:cNvSpPr txBox="1">
                <a:spLocks noChangeArrowheads="1"/>
              </p:cNvSpPr>
              <p:nvPr/>
            </p:nvSpPr>
            <p:spPr bwMode="auto">
              <a:xfrm>
                <a:off x="1055" y="245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C[8]</a:t>
                </a:r>
              </a:p>
            </p:txBody>
          </p:sp>
          <p:sp>
            <p:nvSpPr>
              <p:cNvPr id="1336372" name="Text Box 52"/>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C[0]</a:t>
                </a:r>
              </a:p>
            </p:txBody>
          </p:sp>
          <p:sp>
            <p:nvSpPr>
              <p:cNvPr id="1336373" name="Line 53"/>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74" name="Line 54"/>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75" name="Line 55"/>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376" name="Text Box 56"/>
              <p:cNvSpPr txBox="1">
                <a:spLocks noChangeArrowheads="1"/>
              </p:cNvSpPr>
              <p:nvPr/>
            </p:nvSpPr>
            <p:spPr bwMode="auto">
              <a:xfrm>
                <a:off x="780"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A[12]</a:t>
                </a:r>
              </a:p>
            </p:txBody>
          </p:sp>
          <p:sp>
            <p:nvSpPr>
              <p:cNvPr id="1336377" name="Text Box 57"/>
              <p:cNvSpPr txBox="1">
                <a:spLocks noChangeArrowheads="1"/>
              </p:cNvSpPr>
              <p:nvPr/>
            </p:nvSpPr>
            <p:spPr bwMode="auto">
              <a:xfrm>
                <a:off x="1212"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B[12]</a:t>
                </a:r>
              </a:p>
            </p:txBody>
          </p:sp>
          <p:sp>
            <p:nvSpPr>
              <p:cNvPr id="1336378" name="Text Box 58"/>
              <p:cNvSpPr txBox="1">
                <a:spLocks noChangeArrowheads="1"/>
              </p:cNvSpPr>
              <p:nvPr/>
            </p:nvSpPr>
            <p:spPr bwMode="auto">
              <a:xfrm>
                <a:off x="780"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A[16]</a:t>
                </a:r>
              </a:p>
            </p:txBody>
          </p:sp>
          <p:sp>
            <p:nvSpPr>
              <p:cNvPr id="1336379" name="Text Box 59"/>
              <p:cNvSpPr txBox="1">
                <a:spLocks noChangeArrowheads="1"/>
              </p:cNvSpPr>
              <p:nvPr/>
            </p:nvSpPr>
            <p:spPr bwMode="auto">
              <a:xfrm>
                <a:off x="1212"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B[16]</a:t>
                </a:r>
              </a:p>
            </p:txBody>
          </p:sp>
          <p:sp>
            <p:nvSpPr>
              <p:cNvPr id="1336380" name="Text Box 60"/>
              <p:cNvSpPr txBox="1">
                <a:spLocks noChangeArrowheads="1"/>
              </p:cNvSpPr>
              <p:nvPr/>
            </p:nvSpPr>
            <p:spPr bwMode="auto">
              <a:xfrm>
                <a:off x="780"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A[20]</a:t>
                </a:r>
              </a:p>
            </p:txBody>
          </p:sp>
          <p:sp>
            <p:nvSpPr>
              <p:cNvPr id="1336381" name="Text Box 61"/>
              <p:cNvSpPr txBox="1">
                <a:spLocks noChangeArrowheads="1"/>
              </p:cNvSpPr>
              <p:nvPr/>
            </p:nvSpPr>
            <p:spPr bwMode="auto">
              <a:xfrm>
                <a:off x="1212"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B[20]</a:t>
                </a:r>
              </a:p>
            </p:txBody>
          </p:sp>
          <p:sp>
            <p:nvSpPr>
              <p:cNvPr id="1336382" name="Text Box 62"/>
              <p:cNvSpPr txBox="1">
                <a:spLocks noChangeArrowheads="1"/>
              </p:cNvSpPr>
              <p:nvPr/>
            </p:nvSpPr>
            <p:spPr bwMode="auto">
              <a:xfrm>
                <a:off x="780"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A[24]</a:t>
                </a:r>
              </a:p>
            </p:txBody>
          </p:sp>
          <p:sp>
            <p:nvSpPr>
              <p:cNvPr id="1336383" name="Text Box 63"/>
              <p:cNvSpPr txBox="1">
                <a:spLocks noChangeArrowheads="1"/>
              </p:cNvSpPr>
              <p:nvPr/>
            </p:nvSpPr>
            <p:spPr bwMode="auto">
              <a:xfrm>
                <a:off x="1212"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B[24]</a:t>
                </a:r>
              </a:p>
            </p:txBody>
          </p:sp>
        </p:grpSp>
        <p:grpSp>
          <p:nvGrpSpPr>
            <p:cNvPr id="1336384" name="Group 64"/>
            <p:cNvGrpSpPr>
              <a:grpSpLocks/>
            </p:cNvGrpSpPr>
            <p:nvPr/>
          </p:nvGrpSpPr>
          <p:grpSpPr bwMode="auto">
            <a:xfrm>
              <a:off x="2879" y="1882"/>
              <a:ext cx="869" cy="1968"/>
              <a:chOff x="780" y="1402"/>
              <a:chExt cx="869" cy="1968"/>
            </a:xfrm>
          </p:grpSpPr>
          <p:sp>
            <p:nvSpPr>
              <p:cNvPr id="1336385" name="Freeform 65"/>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386" name="Group 66"/>
              <p:cNvGrpSpPr>
                <a:grpSpLocks/>
              </p:cNvGrpSpPr>
              <p:nvPr/>
            </p:nvGrpSpPr>
            <p:grpSpPr bwMode="auto">
              <a:xfrm>
                <a:off x="960" y="2836"/>
                <a:ext cx="626" cy="233"/>
                <a:chOff x="1536" y="2164"/>
                <a:chExt cx="626" cy="233"/>
              </a:xfrm>
            </p:grpSpPr>
            <p:sp>
              <p:nvSpPr>
                <p:cNvPr id="1336387" name="Rectangle 6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88" name="Freeform 6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89" name="Line 69"/>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90" name="Group 70"/>
              <p:cNvGrpSpPr>
                <a:grpSpLocks/>
              </p:cNvGrpSpPr>
              <p:nvPr/>
            </p:nvGrpSpPr>
            <p:grpSpPr bwMode="auto">
              <a:xfrm>
                <a:off x="960" y="2356"/>
                <a:ext cx="626" cy="233"/>
                <a:chOff x="1536" y="2164"/>
                <a:chExt cx="626" cy="233"/>
              </a:xfrm>
            </p:grpSpPr>
            <p:sp>
              <p:nvSpPr>
                <p:cNvPr id="1336391" name="Rectangle 7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92" name="Freeform 72"/>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93" name="Line 73"/>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394" name="Group 74"/>
              <p:cNvGrpSpPr>
                <a:grpSpLocks/>
              </p:cNvGrpSpPr>
              <p:nvPr/>
            </p:nvGrpSpPr>
            <p:grpSpPr bwMode="auto">
              <a:xfrm>
                <a:off x="960" y="2596"/>
                <a:ext cx="626" cy="233"/>
                <a:chOff x="1536" y="2164"/>
                <a:chExt cx="626" cy="233"/>
              </a:xfrm>
            </p:grpSpPr>
            <p:sp>
              <p:nvSpPr>
                <p:cNvPr id="1336395" name="Rectangle 7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396" name="Freeform 7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397" name="Line 7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398" name="Text Box 78"/>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C[5]</a:t>
                </a:r>
              </a:p>
            </p:txBody>
          </p:sp>
          <p:sp>
            <p:nvSpPr>
              <p:cNvPr id="1336399" name="Text Box 79"/>
              <p:cNvSpPr txBox="1">
                <a:spLocks noChangeArrowheads="1"/>
              </p:cNvSpPr>
              <p:nvPr/>
            </p:nvSpPr>
            <p:spPr bwMode="auto">
              <a:xfrm>
                <a:off x="1055" y="245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C[9]</a:t>
                </a:r>
              </a:p>
            </p:txBody>
          </p:sp>
          <p:sp>
            <p:nvSpPr>
              <p:cNvPr id="1336400" name="Text Box 80"/>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a:t>
                </a:r>
              </a:p>
            </p:txBody>
          </p:sp>
          <p:sp>
            <p:nvSpPr>
              <p:cNvPr id="1336401" name="Line 81"/>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02" name="Line 82"/>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03" name="Line 83"/>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04" name="Text Box 84"/>
              <p:cNvSpPr txBox="1">
                <a:spLocks noChangeArrowheads="1"/>
              </p:cNvSpPr>
              <p:nvPr/>
            </p:nvSpPr>
            <p:spPr bwMode="auto">
              <a:xfrm>
                <a:off x="780"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A[13]</a:t>
                </a:r>
              </a:p>
            </p:txBody>
          </p:sp>
          <p:sp>
            <p:nvSpPr>
              <p:cNvPr id="1336405" name="Text Box 85"/>
              <p:cNvSpPr txBox="1">
                <a:spLocks noChangeArrowheads="1"/>
              </p:cNvSpPr>
              <p:nvPr/>
            </p:nvSpPr>
            <p:spPr bwMode="auto">
              <a:xfrm>
                <a:off x="1212"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B[13]</a:t>
                </a:r>
              </a:p>
            </p:txBody>
          </p:sp>
          <p:sp>
            <p:nvSpPr>
              <p:cNvPr id="1336406" name="Text Box 86"/>
              <p:cNvSpPr txBox="1">
                <a:spLocks noChangeArrowheads="1"/>
              </p:cNvSpPr>
              <p:nvPr/>
            </p:nvSpPr>
            <p:spPr bwMode="auto">
              <a:xfrm>
                <a:off x="780"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A[17]</a:t>
                </a:r>
              </a:p>
            </p:txBody>
          </p:sp>
          <p:sp>
            <p:nvSpPr>
              <p:cNvPr id="1336407" name="Text Box 87"/>
              <p:cNvSpPr txBox="1">
                <a:spLocks noChangeArrowheads="1"/>
              </p:cNvSpPr>
              <p:nvPr/>
            </p:nvSpPr>
            <p:spPr bwMode="auto">
              <a:xfrm>
                <a:off x="1212"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B[17]</a:t>
                </a:r>
              </a:p>
            </p:txBody>
          </p:sp>
          <p:sp>
            <p:nvSpPr>
              <p:cNvPr id="1336408" name="Text Box 88"/>
              <p:cNvSpPr txBox="1">
                <a:spLocks noChangeArrowheads="1"/>
              </p:cNvSpPr>
              <p:nvPr/>
            </p:nvSpPr>
            <p:spPr bwMode="auto">
              <a:xfrm>
                <a:off x="780"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A[21]</a:t>
                </a:r>
              </a:p>
            </p:txBody>
          </p:sp>
          <p:sp>
            <p:nvSpPr>
              <p:cNvPr id="1336409" name="Text Box 89"/>
              <p:cNvSpPr txBox="1">
                <a:spLocks noChangeArrowheads="1"/>
              </p:cNvSpPr>
              <p:nvPr/>
            </p:nvSpPr>
            <p:spPr bwMode="auto">
              <a:xfrm>
                <a:off x="1212"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B[21]</a:t>
                </a:r>
              </a:p>
            </p:txBody>
          </p:sp>
          <p:sp>
            <p:nvSpPr>
              <p:cNvPr id="1336410" name="Text Box 90"/>
              <p:cNvSpPr txBox="1">
                <a:spLocks noChangeArrowheads="1"/>
              </p:cNvSpPr>
              <p:nvPr/>
            </p:nvSpPr>
            <p:spPr bwMode="auto">
              <a:xfrm>
                <a:off x="780"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A[25]</a:t>
                </a:r>
              </a:p>
            </p:txBody>
          </p:sp>
          <p:sp>
            <p:nvSpPr>
              <p:cNvPr id="1336411" name="Text Box 91"/>
              <p:cNvSpPr txBox="1">
                <a:spLocks noChangeArrowheads="1"/>
              </p:cNvSpPr>
              <p:nvPr/>
            </p:nvSpPr>
            <p:spPr bwMode="auto">
              <a:xfrm>
                <a:off x="1212"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B[25]</a:t>
                </a:r>
              </a:p>
            </p:txBody>
          </p:sp>
        </p:grpSp>
        <p:grpSp>
          <p:nvGrpSpPr>
            <p:cNvPr id="1336412" name="Group 92"/>
            <p:cNvGrpSpPr>
              <a:grpSpLocks/>
            </p:cNvGrpSpPr>
            <p:nvPr/>
          </p:nvGrpSpPr>
          <p:grpSpPr bwMode="auto">
            <a:xfrm>
              <a:off x="3695" y="1882"/>
              <a:ext cx="869" cy="1968"/>
              <a:chOff x="780" y="1402"/>
              <a:chExt cx="869" cy="1968"/>
            </a:xfrm>
          </p:grpSpPr>
          <p:sp>
            <p:nvSpPr>
              <p:cNvPr id="1336413" name="Freeform 93"/>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414" name="Group 94"/>
              <p:cNvGrpSpPr>
                <a:grpSpLocks/>
              </p:cNvGrpSpPr>
              <p:nvPr/>
            </p:nvGrpSpPr>
            <p:grpSpPr bwMode="auto">
              <a:xfrm>
                <a:off x="960" y="2836"/>
                <a:ext cx="626" cy="233"/>
                <a:chOff x="1536" y="2164"/>
                <a:chExt cx="626" cy="233"/>
              </a:xfrm>
            </p:grpSpPr>
            <p:sp>
              <p:nvSpPr>
                <p:cNvPr id="1336415" name="Rectangle 9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16" name="Freeform 9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17" name="Line 9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418" name="Group 98"/>
              <p:cNvGrpSpPr>
                <a:grpSpLocks/>
              </p:cNvGrpSpPr>
              <p:nvPr/>
            </p:nvGrpSpPr>
            <p:grpSpPr bwMode="auto">
              <a:xfrm>
                <a:off x="960" y="2356"/>
                <a:ext cx="626" cy="233"/>
                <a:chOff x="1536" y="2164"/>
                <a:chExt cx="626" cy="233"/>
              </a:xfrm>
            </p:grpSpPr>
            <p:sp>
              <p:nvSpPr>
                <p:cNvPr id="1336419" name="Rectangle 9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20" name="Freeform 10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21" name="Line 10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422" name="Group 102"/>
              <p:cNvGrpSpPr>
                <a:grpSpLocks/>
              </p:cNvGrpSpPr>
              <p:nvPr/>
            </p:nvGrpSpPr>
            <p:grpSpPr bwMode="auto">
              <a:xfrm>
                <a:off x="960" y="2596"/>
                <a:ext cx="626" cy="233"/>
                <a:chOff x="1536" y="2164"/>
                <a:chExt cx="626" cy="233"/>
              </a:xfrm>
            </p:grpSpPr>
            <p:sp>
              <p:nvSpPr>
                <p:cNvPr id="1336423" name="Rectangle 10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24" name="Freeform 10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25" name="Line 10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426" name="Text Box 106"/>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C[6]</a:t>
                </a:r>
              </a:p>
            </p:txBody>
          </p:sp>
          <p:sp>
            <p:nvSpPr>
              <p:cNvPr id="1336427" name="Text Box 107"/>
              <p:cNvSpPr txBox="1">
                <a:spLocks noChangeArrowheads="1"/>
              </p:cNvSpPr>
              <p:nvPr/>
            </p:nvSpPr>
            <p:spPr bwMode="auto">
              <a:xfrm>
                <a:off x="1020" y="2458"/>
                <a:ext cx="438"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C[10]</a:t>
                </a:r>
              </a:p>
            </p:txBody>
          </p:sp>
          <p:sp>
            <p:nvSpPr>
              <p:cNvPr id="1336428" name="Text Box 108"/>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C[2]</a:t>
                </a:r>
              </a:p>
            </p:txBody>
          </p:sp>
          <p:sp>
            <p:nvSpPr>
              <p:cNvPr id="1336429" name="Line 109"/>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30" name="Line 110"/>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31" name="Line 111"/>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32" name="Text Box 112"/>
              <p:cNvSpPr txBox="1">
                <a:spLocks noChangeArrowheads="1"/>
              </p:cNvSpPr>
              <p:nvPr/>
            </p:nvSpPr>
            <p:spPr bwMode="auto">
              <a:xfrm>
                <a:off x="780"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A[14]</a:t>
                </a:r>
              </a:p>
            </p:txBody>
          </p:sp>
          <p:sp>
            <p:nvSpPr>
              <p:cNvPr id="1336433" name="Text Box 113"/>
              <p:cNvSpPr txBox="1">
                <a:spLocks noChangeArrowheads="1"/>
              </p:cNvSpPr>
              <p:nvPr/>
            </p:nvSpPr>
            <p:spPr bwMode="auto">
              <a:xfrm>
                <a:off x="1212"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B[14]</a:t>
                </a:r>
              </a:p>
            </p:txBody>
          </p:sp>
          <p:sp>
            <p:nvSpPr>
              <p:cNvPr id="1336434" name="Text Box 114"/>
              <p:cNvSpPr txBox="1">
                <a:spLocks noChangeArrowheads="1"/>
              </p:cNvSpPr>
              <p:nvPr/>
            </p:nvSpPr>
            <p:spPr bwMode="auto">
              <a:xfrm>
                <a:off x="780"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A[18]</a:t>
                </a:r>
              </a:p>
            </p:txBody>
          </p:sp>
          <p:sp>
            <p:nvSpPr>
              <p:cNvPr id="1336435" name="Text Box 115"/>
              <p:cNvSpPr txBox="1">
                <a:spLocks noChangeArrowheads="1"/>
              </p:cNvSpPr>
              <p:nvPr/>
            </p:nvSpPr>
            <p:spPr bwMode="auto">
              <a:xfrm>
                <a:off x="1212"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B[18]</a:t>
                </a:r>
              </a:p>
            </p:txBody>
          </p:sp>
          <p:sp>
            <p:nvSpPr>
              <p:cNvPr id="1336436" name="Text Box 116"/>
              <p:cNvSpPr txBox="1">
                <a:spLocks noChangeArrowheads="1"/>
              </p:cNvSpPr>
              <p:nvPr/>
            </p:nvSpPr>
            <p:spPr bwMode="auto">
              <a:xfrm>
                <a:off x="780"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A[22]</a:t>
                </a:r>
              </a:p>
            </p:txBody>
          </p:sp>
          <p:sp>
            <p:nvSpPr>
              <p:cNvPr id="1336437" name="Text Box 117"/>
              <p:cNvSpPr txBox="1">
                <a:spLocks noChangeArrowheads="1"/>
              </p:cNvSpPr>
              <p:nvPr/>
            </p:nvSpPr>
            <p:spPr bwMode="auto">
              <a:xfrm>
                <a:off x="1212"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B[22]</a:t>
                </a:r>
              </a:p>
            </p:txBody>
          </p:sp>
          <p:sp>
            <p:nvSpPr>
              <p:cNvPr id="1336438" name="Text Box 118"/>
              <p:cNvSpPr txBox="1">
                <a:spLocks noChangeArrowheads="1"/>
              </p:cNvSpPr>
              <p:nvPr/>
            </p:nvSpPr>
            <p:spPr bwMode="auto">
              <a:xfrm>
                <a:off x="780"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A[26]</a:t>
                </a:r>
              </a:p>
            </p:txBody>
          </p:sp>
          <p:sp>
            <p:nvSpPr>
              <p:cNvPr id="1336439" name="Text Box 119"/>
              <p:cNvSpPr txBox="1">
                <a:spLocks noChangeArrowheads="1"/>
              </p:cNvSpPr>
              <p:nvPr/>
            </p:nvSpPr>
            <p:spPr bwMode="auto">
              <a:xfrm>
                <a:off x="1212"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B[26]</a:t>
                </a:r>
              </a:p>
            </p:txBody>
          </p:sp>
        </p:grpSp>
        <p:grpSp>
          <p:nvGrpSpPr>
            <p:cNvPr id="1336440" name="Group 120"/>
            <p:cNvGrpSpPr>
              <a:grpSpLocks/>
            </p:cNvGrpSpPr>
            <p:nvPr/>
          </p:nvGrpSpPr>
          <p:grpSpPr bwMode="auto">
            <a:xfrm>
              <a:off x="4511" y="1882"/>
              <a:ext cx="869" cy="1968"/>
              <a:chOff x="780" y="1402"/>
              <a:chExt cx="869" cy="1968"/>
            </a:xfrm>
          </p:grpSpPr>
          <p:sp>
            <p:nvSpPr>
              <p:cNvPr id="1336441" name="Freeform 121"/>
              <p:cNvSpPr>
                <a:spLocks/>
              </p:cNvSpPr>
              <p:nvPr/>
            </p:nvSpPr>
            <p:spPr bwMode="auto">
              <a:xfrm>
                <a:off x="960" y="2572"/>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36442" name="Group 122"/>
              <p:cNvGrpSpPr>
                <a:grpSpLocks/>
              </p:cNvGrpSpPr>
              <p:nvPr/>
            </p:nvGrpSpPr>
            <p:grpSpPr bwMode="auto">
              <a:xfrm>
                <a:off x="960" y="2836"/>
                <a:ext cx="626" cy="233"/>
                <a:chOff x="1536" y="2164"/>
                <a:chExt cx="626" cy="233"/>
              </a:xfrm>
            </p:grpSpPr>
            <p:sp>
              <p:nvSpPr>
                <p:cNvPr id="1336443" name="Rectangle 12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44" name="Freeform 12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45" name="Line 12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446" name="Group 126"/>
              <p:cNvGrpSpPr>
                <a:grpSpLocks/>
              </p:cNvGrpSpPr>
              <p:nvPr/>
            </p:nvGrpSpPr>
            <p:grpSpPr bwMode="auto">
              <a:xfrm>
                <a:off x="960" y="2356"/>
                <a:ext cx="626" cy="233"/>
                <a:chOff x="1536" y="2164"/>
                <a:chExt cx="626" cy="233"/>
              </a:xfrm>
            </p:grpSpPr>
            <p:sp>
              <p:nvSpPr>
                <p:cNvPr id="1336447" name="Rectangle 12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48" name="Freeform 12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49" name="Line 129"/>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6450" name="Group 130"/>
              <p:cNvGrpSpPr>
                <a:grpSpLocks/>
              </p:cNvGrpSpPr>
              <p:nvPr/>
            </p:nvGrpSpPr>
            <p:grpSpPr bwMode="auto">
              <a:xfrm>
                <a:off x="960" y="2596"/>
                <a:ext cx="626" cy="233"/>
                <a:chOff x="1536" y="2164"/>
                <a:chExt cx="626" cy="233"/>
              </a:xfrm>
            </p:grpSpPr>
            <p:sp>
              <p:nvSpPr>
                <p:cNvPr id="1336451" name="Rectangle 13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6452" name="Freeform 132"/>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6453" name="Line 133"/>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6454" name="Text Box 134"/>
              <p:cNvSpPr txBox="1">
                <a:spLocks noChangeArrowheads="1"/>
              </p:cNvSpPr>
              <p:nvPr/>
            </p:nvSpPr>
            <p:spPr bwMode="auto">
              <a:xfrm>
                <a:off x="1055" y="269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C[7]</a:t>
                </a:r>
              </a:p>
            </p:txBody>
          </p:sp>
          <p:sp>
            <p:nvSpPr>
              <p:cNvPr id="1336455" name="Text Box 135"/>
              <p:cNvSpPr txBox="1">
                <a:spLocks noChangeArrowheads="1"/>
              </p:cNvSpPr>
              <p:nvPr/>
            </p:nvSpPr>
            <p:spPr bwMode="auto">
              <a:xfrm>
                <a:off x="1020" y="2458"/>
                <a:ext cx="438"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C[11]</a:t>
                </a:r>
              </a:p>
            </p:txBody>
          </p:sp>
          <p:sp>
            <p:nvSpPr>
              <p:cNvPr id="1336456" name="Text Box 136"/>
              <p:cNvSpPr txBox="1">
                <a:spLocks noChangeArrowheads="1"/>
              </p:cNvSpPr>
              <p:nvPr/>
            </p:nvSpPr>
            <p:spPr bwMode="auto">
              <a:xfrm>
                <a:off x="1055" y="3178"/>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C[3]</a:t>
                </a:r>
              </a:p>
            </p:txBody>
          </p:sp>
          <p:sp>
            <p:nvSpPr>
              <p:cNvPr id="1336457" name="Line 137"/>
              <p:cNvSpPr>
                <a:spLocks noChangeShapeType="1"/>
              </p:cNvSpPr>
              <p:nvPr/>
            </p:nvSpPr>
            <p:spPr bwMode="auto">
              <a:xfrm>
                <a:off x="1248" y="3024"/>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58" name="Line 138"/>
              <p:cNvSpPr>
                <a:spLocks noChangeShapeType="1"/>
              </p:cNvSpPr>
              <p:nvPr/>
            </p:nvSpPr>
            <p:spPr bwMode="auto">
              <a:xfrm>
                <a:off x="1440"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59" name="Line 139"/>
              <p:cNvSpPr>
                <a:spLocks noChangeShapeType="1"/>
              </p:cNvSpPr>
              <p:nvPr/>
            </p:nvSpPr>
            <p:spPr bwMode="auto">
              <a:xfrm>
                <a:off x="1056" y="22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36460" name="Text Box 140"/>
              <p:cNvSpPr txBox="1">
                <a:spLocks noChangeArrowheads="1"/>
              </p:cNvSpPr>
              <p:nvPr/>
            </p:nvSpPr>
            <p:spPr bwMode="auto">
              <a:xfrm>
                <a:off x="780"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A[15]</a:t>
                </a:r>
              </a:p>
            </p:txBody>
          </p:sp>
          <p:sp>
            <p:nvSpPr>
              <p:cNvPr id="1336461" name="Text Box 141"/>
              <p:cNvSpPr txBox="1">
                <a:spLocks noChangeArrowheads="1"/>
              </p:cNvSpPr>
              <p:nvPr/>
            </p:nvSpPr>
            <p:spPr bwMode="auto">
              <a:xfrm>
                <a:off x="1212" y="1978"/>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B[15]</a:t>
                </a:r>
              </a:p>
            </p:txBody>
          </p:sp>
          <p:sp>
            <p:nvSpPr>
              <p:cNvPr id="1336462" name="Text Box 142"/>
              <p:cNvSpPr txBox="1">
                <a:spLocks noChangeArrowheads="1"/>
              </p:cNvSpPr>
              <p:nvPr/>
            </p:nvSpPr>
            <p:spPr bwMode="auto">
              <a:xfrm>
                <a:off x="780"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A[19]</a:t>
                </a:r>
              </a:p>
            </p:txBody>
          </p:sp>
          <p:sp>
            <p:nvSpPr>
              <p:cNvPr id="1336463" name="Text Box 143"/>
              <p:cNvSpPr txBox="1">
                <a:spLocks noChangeArrowheads="1"/>
              </p:cNvSpPr>
              <p:nvPr/>
            </p:nvSpPr>
            <p:spPr bwMode="auto">
              <a:xfrm>
                <a:off x="1212" y="1786"/>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B[19]</a:t>
                </a:r>
              </a:p>
            </p:txBody>
          </p:sp>
          <p:sp>
            <p:nvSpPr>
              <p:cNvPr id="1336464" name="Text Box 144"/>
              <p:cNvSpPr txBox="1">
                <a:spLocks noChangeArrowheads="1"/>
              </p:cNvSpPr>
              <p:nvPr/>
            </p:nvSpPr>
            <p:spPr bwMode="auto">
              <a:xfrm>
                <a:off x="780"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A[23]</a:t>
                </a:r>
              </a:p>
            </p:txBody>
          </p:sp>
          <p:sp>
            <p:nvSpPr>
              <p:cNvPr id="1336465" name="Text Box 145"/>
              <p:cNvSpPr txBox="1">
                <a:spLocks noChangeArrowheads="1"/>
              </p:cNvSpPr>
              <p:nvPr/>
            </p:nvSpPr>
            <p:spPr bwMode="auto">
              <a:xfrm>
                <a:off x="1212" y="1594"/>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B[23]</a:t>
                </a:r>
              </a:p>
            </p:txBody>
          </p:sp>
          <p:sp>
            <p:nvSpPr>
              <p:cNvPr id="1336466" name="Text Box 146"/>
              <p:cNvSpPr txBox="1">
                <a:spLocks noChangeArrowheads="1"/>
              </p:cNvSpPr>
              <p:nvPr/>
            </p:nvSpPr>
            <p:spPr bwMode="auto">
              <a:xfrm>
                <a:off x="780"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A[27]</a:t>
                </a:r>
              </a:p>
            </p:txBody>
          </p:sp>
          <p:sp>
            <p:nvSpPr>
              <p:cNvPr id="1336467" name="Text Box 147"/>
              <p:cNvSpPr txBox="1">
                <a:spLocks noChangeArrowheads="1"/>
              </p:cNvSpPr>
              <p:nvPr/>
            </p:nvSpPr>
            <p:spPr bwMode="auto">
              <a:xfrm>
                <a:off x="1212" y="1402"/>
                <a:ext cx="43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B[27]</a:t>
                </a:r>
              </a:p>
            </p:txBody>
          </p:sp>
        </p:grpSp>
        <p:sp>
          <p:nvSpPr>
            <p:cNvPr id="1336468" name="Line 148"/>
            <p:cNvSpPr>
              <a:spLocks noChangeShapeType="1"/>
            </p:cNvSpPr>
            <p:nvPr/>
          </p:nvSpPr>
          <p:spPr bwMode="auto">
            <a:xfrm>
              <a:off x="2736" y="816"/>
              <a:ext cx="912" cy="1008"/>
            </a:xfrm>
            <a:prstGeom prst="line">
              <a:avLst/>
            </a:prstGeom>
            <a:noFill/>
            <a:ln w="57150">
              <a:solidFill>
                <a:schemeClr val="tx1"/>
              </a:solidFill>
              <a:round/>
              <a:headEnd/>
              <a:tailEnd type="triangle" w="med" len="med"/>
            </a:ln>
            <a:effectLst/>
          </p:spPr>
          <p:txBody>
            <a:bodyPr anchor="ctr">
              <a:prstTxWarp prst="textNoShape">
                <a:avLst/>
              </a:prstTxWarp>
              <a:spAutoFit/>
            </a:bodyPr>
            <a:lstStyle/>
            <a:p>
              <a:endParaRPr lang="en-US"/>
            </a:p>
          </p:txBody>
        </p:sp>
        <p:sp>
          <p:nvSpPr>
            <p:cNvPr id="1336469" name="Oval 149"/>
            <p:cNvSpPr>
              <a:spLocks noChangeArrowheads="1"/>
            </p:cNvSpPr>
            <p:nvPr/>
          </p:nvSpPr>
          <p:spPr bwMode="auto">
            <a:xfrm flipH="1">
              <a:off x="2307" y="1038"/>
              <a:ext cx="1727" cy="463"/>
            </a:xfrm>
            <a:prstGeom prst="ellipse">
              <a:avLst/>
            </a:prstGeom>
            <a:solidFill>
              <a:schemeClr val="bg1"/>
            </a:solidFill>
            <a:ln w="3175">
              <a:solidFill>
                <a:schemeClr val="tx1"/>
              </a:solidFill>
              <a:round/>
              <a:headEnd/>
              <a:tailEnd/>
            </a:ln>
            <a:effectLst/>
          </p:spPr>
          <p:txBody>
            <a:bodyPr anchor="ctr">
              <a:prstTxWarp prst="textNoShape">
                <a:avLst/>
              </a:prstTxWarp>
              <a:spAutoFit/>
            </a:bodyPr>
            <a:lstStyle/>
            <a:p>
              <a:r>
                <a:rPr lang="zh-CN" altLang="en-US" sz="1400" i="1" dirty="0" smtClean="0">
                  <a:latin typeface="Verdana" charset="0"/>
                  <a:ea typeface="굴림" charset="-127"/>
                  <a:cs typeface="굴림" charset="-127"/>
                </a:rPr>
                <a:t>使用</a:t>
              </a:r>
              <a:r>
                <a:rPr lang="en-US" altLang="zh-CN" sz="1400" i="1" dirty="0" smtClean="0">
                  <a:latin typeface="Verdana" charset="0"/>
                  <a:ea typeface="굴림" charset="-127"/>
                  <a:cs typeface="굴림" charset="-127"/>
                </a:rPr>
                <a:t>4</a:t>
              </a:r>
              <a:r>
                <a:rPr lang="zh-CN" altLang="en-US" sz="1400" i="1" dirty="0" smtClean="0">
                  <a:latin typeface="Verdana" charset="0"/>
                  <a:ea typeface="굴림" charset="-127"/>
                  <a:cs typeface="굴림" charset="-127"/>
                </a:rPr>
                <a:t>条流水化的功能部件执行</a:t>
              </a:r>
              <a:endParaRPr lang="en-US" altLang="ko-KR" sz="1400" i="1" dirty="0">
                <a:latin typeface="Verdana" charset="0"/>
                <a:ea typeface="굴림" charset="-127"/>
                <a:cs typeface="굴림" charset="-127"/>
              </a:endParaRPr>
            </a:p>
          </p:txBody>
        </p:sp>
      </p:grpSp>
    </p:spTree>
    <p:extLst>
      <p:ext uri="{BB962C8B-B14F-4D97-AF65-F5344CB8AC3E}">
        <p14:creationId xmlns:p14="http://schemas.microsoft.com/office/powerpoint/2010/main" val="24604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36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36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第</a:t>
            </a:r>
            <a:r>
              <a:rPr lang="en-US" altLang="zh-CN" dirty="0" smtClean="0"/>
              <a:t>6</a:t>
            </a:r>
            <a:r>
              <a:rPr lang="zh-CN" altLang="en-US" dirty="0" smtClean="0"/>
              <a:t>章 </a:t>
            </a:r>
            <a:r>
              <a:rPr lang="en-AU" altLang="zh-CN" dirty="0">
                <a:latin typeface="Arial" charset="0"/>
              </a:rPr>
              <a:t>Data-Level Parallelism in Vector, SIMD, and GPU Architectures</a:t>
            </a:r>
            <a:r>
              <a:rPr lang="en-GB" altLang="zh-CN" dirty="0">
                <a:solidFill>
                  <a:srgbClr val="0066FF"/>
                </a:solidFill>
                <a:latin typeface="Arial" charset="0"/>
              </a:rPr>
              <a:t/>
            </a:r>
            <a:br>
              <a:rPr lang="en-GB" altLang="zh-CN" dirty="0">
                <a:solidFill>
                  <a:srgbClr val="0066FF"/>
                </a:solidFill>
                <a:latin typeface="Arial" charset="0"/>
              </a:rPr>
            </a:br>
            <a:endParaRPr lang="zh-CN" altLang="en-US" dirty="0"/>
          </a:p>
        </p:txBody>
      </p:sp>
      <p:sp>
        <p:nvSpPr>
          <p:cNvPr id="3" name="内容占位符 2"/>
          <p:cNvSpPr>
            <a:spLocks noGrp="1"/>
          </p:cNvSpPr>
          <p:nvPr>
            <p:ph idx="1"/>
          </p:nvPr>
        </p:nvSpPr>
        <p:spPr>
          <a:xfrm>
            <a:off x="2962656" y="1825625"/>
            <a:ext cx="5839968" cy="3803650"/>
          </a:xfrm>
        </p:spPr>
        <p:txBody>
          <a:bodyPr>
            <a:normAutofit/>
          </a:bodyPr>
          <a:lstStyle/>
          <a:p>
            <a:r>
              <a:rPr lang="en-US" altLang="zh-CN" sz="4800" dirty="0" smtClean="0"/>
              <a:t>SIMD</a:t>
            </a:r>
            <a:r>
              <a:rPr lang="zh-CN" altLang="en-US" sz="4800" dirty="0" smtClean="0"/>
              <a:t>的变体</a:t>
            </a:r>
            <a:endParaRPr lang="en-US" altLang="zh-CN" sz="4800" dirty="0" smtClean="0"/>
          </a:p>
          <a:p>
            <a:r>
              <a:rPr lang="zh-CN" altLang="en-US" sz="4800" dirty="0" smtClean="0"/>
              <a:t>向量体系结构</a:t>
            </a:r>
            <a:endParaRPr lang="en-US" altLang="zh-CN" sz="4800" dirty="0" smtClean="0"/>
          </a:p>
          <a:p>
            <a:r>
              <a:rPr lang="en-US" altLang="zh-CN" sz="4800" dirty="0"/>
              <a:t>GPU</a:t>
            </a:r>
            <a:endParaRPr lang="zh-CN" altLang="en-US" sz="4800" dirty="0"/>
          </a:p>
        </p:txBody>
      </p:sp>
      <p:sp>
        <p:nvSpPr>
          <p:cNvPr id="4" name="日期占位符 3"/>
          <p:cNvSpPr>
            <a:spLocks noGrp="1"/>
          </p:cNvSpPr>
          <p:nvPr>
            <p:ph type="dt" sz="half" idx="10"/>
          </p:nvPr>
        </p:nvSpPr>
        <p:spPr/>
        <p:txBody>
          <a:bodyPr/>
          <a:lstStyle/>
          <a:p>
            <a:fld id="{69C7387E-5ADB-45B0-B418-50D1ACD399FA}" type="datetime1">
              <a:rPr lang="zh-CN" altLang="en-US" smtClean="0"/>
              <a:t>2014/5/4</a:t>
            </a:fld>
            <a:endParaRPr lang="zh-CN" altLang="en-US"/>
          </a:p>
        </p:txBody>
      </p:sp>
      <p:sp>
        <p:nvSpPr>
          <p:cNvPr id="5" name="页脚占位符 4"/>
          <p:cNvSpPr>
            <a:spLocks noGrp="1"/>
          </p:cNvSpPr>
          <p:nvPr>
            <p:ph type="ftr" sz="quarter" idx="11"/>
          </p:nvPr>
        </p:nvSpPr>
        <p:spPr/>
        <p:txBody>
          <a:bodyPr/>
          <a:lstStyle/>
          <a:p>
            <a:r>
              <a:rPr lang="zh-CN" altLang="en-US" smtClean="0"/>
              <a:t>计算机体系结构</a:t>
            </a:r>
            <a:endParaRPr lang="zh-CN" altLang="en-US"/>
          </a:p>
        </p:txBody>
      </p:sp>
      <p:sp>
        <p:nvSpPr>
          <p:cNvPr id="6" name="灯片编号占位符 5"/>
          <p:cNvSpPr>
            <a:spLocks noGrp="1"/>
          </p:cNvSpPr>
          <p:nvPr>
            <p:ph type="sldNum" sz="quarter" idx="12"/>
          </p:nvPr>
        </p:nvSpPr>
        <p:spPr/>
        <p:txBody>
          <a:bodyPr/>
          <a:lstStyle/>
          <a:p>
            <a:fld id="{AA17C781-CE61-413B-B0F5-CF67DAEC2612}" type="slidenum">
              <a:rPr lang="zh-CN" altLang="en-US" smtClean="0"/>
              <a:t>2</a:t>
            </a:fld>
            <a:endParaRPr lang="zh-CN" altLang="en-US"/>
          </a:p>
        </p:txBody>
      </p:sp>
    </p:spTree>
    <p:extLst>
      <p:ext uri="{BB962C8B-B14F-4D97-AF65-F5344CB8AC3E}">
        <p14:creationId xmlns:p14="http://schemas.microsoft.com/office/powerpoint/2010/main" val="39168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p:cNvSpPr>
            <a:spLocks noGrp="1"/>
          </p:cNvSpPr>
          <p:nvPr>
            <p:ph type="title"/>
          </p:nvPr>
        </p:nvSpPr>
        <p:spPr>
          <a:xfrm>
            <a:off x="849312" y="50801"/>
            <a:ext cx="10515600" cy="862014"/>
          </a:xfrm>
        </p:spPr>
        <p:txBody>
          <a:bodyPr/>
          <a:lstStyle/>
          <a:p>
            <a:r>
              <a:rPr lang="en-US" altLang="ko-KR" dirty="0" smtClean="0"/>
              <a:t>Interleaved Vector Memory System</a:t>
            </a:r>
            <a:endParaRPr lang="en-US" dirty="0"/>
          </a:p>
        </p:txBody>
      </p:sp>
      <p:sp>
        <p:nvSpPr>
          <p:cNvPr id="70" name="Slide Number Placeholder 4"/>
          <p:cNvSpPr>
            <a:spLocks noGrp="1"/>
          </p:cNvSpPr>
          <p:nvPr>
            <p:ph type="sldNum" sz="quarter" idx="12"/>
          </p:nvPr>
        </p:nvSpPr>
        <p:spPr/>
        <p:txBody>
          <a:bodyPr/>
          <a:lstStyle/>
          <a:p>
            <a:fld id="{4D8BE858-8F61-0E47-B2FD-4481229F233B}" type="slidenum">
              <a:rPr lang="en-US" smtClean="0"/>
              <a:pPr/>
              <a:t>20</a:t>
            </a:fld>
            <a:endParaRPr lang="en-US"/>
          </a:p>
        </p:txBody>
      </p:sp>
      <p:grpSp>
        <p:nvGrpSpPr>
          <p:cNvPr id="1338437" name="Group 69"/>
          <p:cNvGrpSpPr>
            <a:grpSpLocks/>
          </p:cNvGrpSpPr>
          <p:nvPr/>
        </p:nvGrpSpPr>
        <p:grpSpPr bwMode="auto">
          <a:xfrm>
            <a:off x="1905000" y="2303463"/>
            <a:ext cx="8610600" cy="3721101"/>
            <a:chOff x="240" y="1640"/>
            <a:chExt cx="5424" cy="2344"/>
          </a:xfrm>
        </p:grpSpPr>
        <p:grpSp>
          <p:nvGrpSpPr>
            <p:cNvPr id="1338372" name="Group 4"/>
            <p:cNvGrpSpPr>
              <a:grpSpLocks/>
            </p:cNvGrpSpPr>
            <p:nvPr/>
          </p:nvGrpSpPr>
          <p:grpSpPr bwMode="auto">
            <a:xfrm>
              <a:off x="240" y="2024"/>
              <a:ext cx="4616" cy="1895"/>
              <a:chOff x="524" y="2016"/>
              <a:chExt cx="4616" cy="1895"/>
            </a:xfrm>
          </p:grpSpPr>
          <p:sp>
            <p:nvSpPr>
              <p:cNvPr id="1338373" name="Rectangle 5"/>
              <p:cNvSpPr>
                <a:spLocks noChangeArrowheads="1"/>
              </p:cNvSpPr>
              <p:nvPr/>
            </p:nvSpPr>
            <p:spPr bwMode="auto">
              <a:xfrm>
                <a:off x="524"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0</a:t>
                </a:r>
              </a:p>
            </p:txBody>
          </p:sp>
          <p:sp>
            <p:nvSpPr>
              <p:cNvPr id="1338374" name="Rectangle 6"/>
              <p:cNvSpPr>
                <a:spLocks noChangeArrowheads="1"/>
              </p:cNvSpPr>
              <p:nvPr/>
            </p:nvSpPr>
            <p:spPr bwMode="auto">
              <a:xfrm>
                <a:off x="816"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1</a:t>
                </a:r>
              </a:p>
            </p:txBody>
          </p:sp>
          <p:sp>
            <p:nvSpPr>
              <p:cNvPr id="1338375" name="Rectangle 7"/>
              <p:cNvSpPr>
                <a:spLocks noChangeArrowheads="1"/>
              </p:cNvSpPr>
              <p:nvPr/>
            </p:nvSpPr>
            <p:spPr bwMode="auto">
              <a:xfrm>
                <a:off x="1104"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2</a:t>
                </a:r>
              </a:p>
            </p:txBody>
          </p:sp>
          <p:sp>
            <p:nvSpPr>
              <p:cNvPr id="1338376" name="Rectangle 8"/>
              <p:cNvSpPr>
                <a:spLocks noChangeArrowheads="1"/>
              </p:cNvSpPr>
              <p:nvPr/>
            </p:nvSpPr>
            <p:spPr bwMode="auto">
              <a:xfrm>
                <a:off x="1392"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3</a:t>
                </a:r>
              </a:p>
            </p:txBody>
          </p:sp>
          <p:sp>
            <p:nvSpPr>
              <p:cNvPr id="1338377" name="Rectangle 9"/>
              <p:cNvSpPr>
                <a:spLocks noChangeArrowheads="1"/>
              </p:cNvSpPr>
              <p:nvPr/>
            </p:nvSpPr>
            <p:spPr bwMode="auto">
              <a:xfrm>
                <a:off x="1676"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4</a:t>
                </a:r>
              </a:p>
            </p:txBody>
          </p:sp>
          <p:sp>
            <p:nvSpPr>
              <p:cNvPr id="1338378" name="Rectangle 10"/>
              <p:cNvSpPr>
                <a:spLocks noChangeArrowheads="1"/>
              </p:cNvSpPr>
              <p:nvPr/>
            </p:nvSpPr>
            <p:spPr bwMode="auto">
              <a:xfrm>
                <a:off x="1968"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5</a:t>
                </a:r>
              </a:p>
            </p:txBody>
          </p:sp>
          <p:sp>
            <p:nvSpPr>
              <p:cNvPr id="1338379" name="Rectangle 11"/>
              <p:cNvSpPr>
                <a:spLocks noChangeArrowheads="1"/>
              </p:cNvSpPr>
              <p:nvPr/>
            </p:nvSpPr>
            <p:spPr bwMode="auto">
              <a:xfrm>
                <a:off x="2256"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6</a:t>
                </a:r>
              </a:p>
            </p:txBody>
          </p:sp>
          <p:sp>
            <p:nvSpPr>
              <p:cNvPr id="1338380" name="Rectangle 12"/>
              <p:cNvSpPr>
                <a:spLocks noChangeArrowheads="1"/>
              </p:cNvSpPr>
              <p:nvPr/>
            </p:nvSpPr>
            <p:spPr bwMode="auto">
              <a:xfrm>
                <a:off x="2544"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7</a:t>
                </a:r>
              </a:p>
            </p:txBody>
          </p:sp>
          <p:sp>
            <p:nvSpPr>
              <p:cNvPr id="1338381" name="Rectangle 13"/>
              <p:cNvSpPr>
                <a:spLocks noChangeArrowheads="1"/>
              </p:cNvSpPr>
              <p:nvPr/>
            </p:nvSpPr>
            <p:spPr bwMode="auto">
              <a:xfrm>
                <a:off x="2828"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8</a:t>
                </a:r>
              </a:p>
            </p:txBody>
          </p:sp>
          <p:sp>
            <p:nvSpPr>
              <p:cNvPr id="1338382" name="Rectangle 14"/>
              <p:cNvSpPr>
                <a:spLocks noChangeArrowheads="1"/>
              </p:cNvSpPr>
              <p:nvPr/>
            </p:nvSpPr>
            <p:spPr bwMode="auto">
              <a:xfrm>
                <a:off x="3120"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9</a:t>
                </a:r>
              </a:p>
            </p:txBody>
          </p:sp>
          <p:sp>
            <p:nvSpPr>
              <p:cNvPr id="1338383" name="Rectangle 15"/>
              <p:cNvSpPr>
                <a:spLocks noChangeArrowheads="1"/>
              </p:cNvSpPr>
              <p:nvPr/>
            </p:nvSpPr>
            <p:spPr bwMode="auto">
              <a:xfrm>
                <a:off x="3408"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A</a:t>
                </a:r>
              </a:p>
            </p:txBody>
          </p:sp>
          <p:sp>
            <p:nvSpPr>
              <p:cNvPr id="1338384" name="Rectangle 16"/>
              <p:cNvSpPr>
                <a:spLocks noChangeArrowheads="1"/>
              </p:cNvSpPr>
              <p:nvPr/>
            </p:nvSpPr>
            <p:spPr bwMode="auto">
              <a:xfrm>
                <a:off x="3696"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B</a:t>
                </a:r>
              </a:p>
            </p:txBody>
          </p:sp>
          <p:sp>
            <p:nvSpPr>
              <p:cNvPr id="1338385" name="Rectangle 17"/>
              <p:cNvSpPr>
                <a:spLocks noChangeArrowheads="1"/>
              </p:cNvSpPr>
              <p:nvPr/>
            </p:nvSpPr>
            <p:spPr bwMode="auto">
              <a:xfrm>
                <a:off x="3980"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C</a:t>
                </a:r>
              </a:p>
            </p:txBody>
          </p:sp>
          <p:sp>
            <p:nvSpPr>
              <p:cNvPr id="1338386" name="Rectangle 18"/>
              <p:cNvSpPr>
                <a:spLocks noChangeArrowheads="1"/>
              </p:cNvSpPr>
              <p:nvPr/>
            </p:nvSpPr>
            <p:spPr bwMode="auto">
              <a:xfrm>
                <a:off x="4272"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D</a:t>
                </a:r>
              </a:p>
            </p:txBody>
          </p:sp>
          <p:sp>
            <p:nvSpPr>
              <p:cNvPr id="1338387" name="Rectangle 19"/>
              <p:cNvSpPr>
                <a:spLocks noChangeArrowheads="1"/>
              </p:cNvSpPr>
              <p:nvPr/>
            </p:nvSpPr>
            <p:spPr bwMode="auto">
              <a:xfrm>
                <a:off x="4560"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E</a:t>
                </a:r>
              </a:p>
            </p:txBody>
          </p:sp>
          <p:sp>
            <p:nvSpPr>
              <p:cNvPr id="1338388" name="Rectangle 20"/>
              <p:cNvSpPr>
                <a:spLocks noChangeArrowheads="1"/>
              </p:cNvSpPr>
              <p:nvPr/>
            </p:nvSpPr>
            <p:spPr bwMode="auto">
              <a:xfrm>
                <a:off x="4848" y="3072"/>
                <a:ext cx="292" cy="839"/>
              </a:xfrm>
              <a:prstGeom prst="rect">
                <a:avLst/>
              </a:prstGeom>
              <a:solidFill>
                <a:srgbClr val="FFFFFF"/>
              </a:solidFill>
              <a:ln w="12700">
                <a:solidFill>
                  <a:schemeClr val="tx1"/>
                </a:solidFill>
                <a:miter lim="800000"/>
                <a:headEnd/>
                <a:tailEnd/>
              </a:ln>
              <a:effectLst/>
            </p:spPr>
            <p:txBody>
              <a:bodyPr anchor="ctr">
                <a:prstTxWarp prst="textNoShape">
                  <a:avLst/>
                </a:prstTxWarp>
              </a:bodyPr>
              <a:lstStyle/>
              <a:p>
                <a:r>
                  <a:rPr lang="en-US" altLang="ko-KR" sz="2800">
                    <a:latin typeface="Verdana" charset="0"/>
                    <a:ea typeface="굴림" charset="-127"/>
                    <a:cs typeface="굴림" charset="-127"/>
                  </a:rPr>
                  <a:t>F</a:t>
                </a:r>
              </a:p>
            </p:txBody>
          </p:sp>
          <p:grpSp>
            <p:nvGrpSpPr>
              <p:cNvPr id="1338389" name="Group 21"/>
              <p:cNvGrpSpPr>
                <a:grpSpLocks/>
              </p:cNvGrpSpPr>
              <p:nvPr/>
            </p:nvGrpSpPr>
            <p:grpSpPr bwMode="auto">
              <a:xfrm>
                <a:off x="2544" y="2452"/>
                <a:ext cx="626" cy="233"/>
                <a:chOff x="1536" y="2164"/>
                <a:chExt cx="626" cy="233"/>
              </a:xfrm>
            </p:grpSpPr>
            <p:sp>
              <p:nvSpPr>
                <p:cNvPr id="1338390" name="Rectangle 2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8391" name="Freeform 23"/>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392" name="Line 24"/>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8393" name="Line 25"/>
              <p:cNvSpPr>
                <a:spLocks noChangeShapeType="1"/>
              </p:cNvSpPr>
              <p:nvPr/>
            </p:nvSpPr>
            <p:spPr bwMode="auto">
              <a:xfrm flipV="1">
                <a:off x="672" y="2592"/>
                <a:ext cx="2112"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4" name="Line 26"/>
              <p:cNvSpPr>
                <a:spLocks noChangeShapeType="1"/>
              </p:cNvSpPr>
              <p:nvPr/>
            </p:nvSpPr>
            <p:spPr bwMode="auto">
              <a:xfrm flipV="1">
                <a:off x="1008" y="2592"/>
                <a:ext cx="1776"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5" name="Line 27"/>
              <p:cNvSpPr>
                <a:spLocks noChangeShapeType="1"/>
              </p:cNvSpPr>
              <p:nvPr/>
            </p:nvSpPr>
            <p:spPr bwMode="auto">
              <a:xfrm flipV="1">
                <a:off x="1248" y="2592"/>
                <a:ext cx="1536"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6" name="Line 28"/>
              <p:cNvSpPr>
                <a:spLocks noChangeShapeType="1"/>
              </p:cNvSpPr>
              <p:nvPr/>
            </p:nvSpPr>
            <p:spPr bwMode="auto">
              <a:xfrm flipV="1">
                <a:off x="1536" y="2592"/>
                <a:ext cx="1248"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7" name="Line 29"/>
              <p:cNvSpPr>
                <a:spLocks noChangeShapeType="1"/>
              </p:cNvSpPr>
              <p:nvPr/>
            </p:nvSpPr>
            <p:spPr bwMode="auto">
              <a:xfrm flipV="1">
                <a:off x="1824" y="2592"/>
                <a:ext cx="960"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8" name="Line 30"/>
              <p:cNvSpPr>
                <a:spLocks noChangeShapeType="1"/>
              </p:cNvSpPr>
              <p:nvPr/>
            </p:nvSpPr>
            <p:spPr bwMode="auto">
              <a:xfrm flipV="1">
                <a:off x="2112" y="2592"/>
                <a:ext cx="672"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399" name="Line 31"/>
              <p:cNvSpPr>
                <a:spLocks noChangeShapeType="1"/>
              </p:cNvSpPr>
              <p:nvPr/>
            </p:nvSpPr>
            <p:spPr bwMode="auto">
              <a:xfrm flipV="1">
                <a:off x="2400" y="2592"/>
                <a:ext cx="384"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0" name="Line 32"/>
              <p:cNvSpPr>
                <a:spLocks noChangeShapeType="1"/>
              </p:cNvSpPr>
              <p:nvPr/>
            </p:nvSpPr>
            <p:spPr bwMode="auto">
              <a:xfrm flipV="1">
                <a:off x="2688" y="2592"/>
                <a:ext cx="96"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1" name="Line 33"/>
              <p:cNvSpPr>
                <a:spLocks noChangeShapeType="1"/>
              </p:cNvSpPr>
              <p:nvPr/>
            </p:nvSpPr>
            <p:spPr bwMode="auto">
              <a:xfrm flipH="1" flipV="1">
                <a:off x="2784" y="2592"/>
                <a:ext cx="192"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2" name="Line 34"/>
              <p:cNvSpPr>
                <a:spLocks noChangeShapeType="1"/>
              </p:cNvSpPr>
              <p:nvPr/>
            </p:nvSpPr>
            <p:spPr bwMode="auto">
              <a:xfrm flipH="1" flipV="1">
                <a:off x="2784" y="2592"/>
                <a:ext cx="480"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3" name="Line 35"/>
              <p:cNvSpPr>
                <a:spLocks noChangeShapeType="1"/>
              </p:cNvSpPr>
              <p:nvPr/>
            </p:nvSpPr>
            <p:spPr bwMode="auto">
              <a:xfrm flipH="1" flipV="1">
                <a:off x="2784" y="2592"/>
                <a:ext cx="768"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4" name="Line 36"/>
              <p:cNvSpPr>
                <a:spLocks noChangeShapeType="1"/>
              </p:cNvSpPr>
              <p:nvPr/>
            </p:nvSpPr>
            <p:spPr bwMode="auto">
              <a:xfrm flipH="1" flipV="1">
                <a:off x="2784" y="2592"/>
                <a:ext cx="1056"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5" name="Line 37"/>
              <p:cNvSpPr>
                <a:spLocks noChangeShapeType="1"/>
              </p:cNvSpPr>
              <p:nvPr/>
            </p:nvSpPr>
            <p:spPr bwMode="auto">
              <a:xfrm flipH="1" flipV="1">
                <a:off x="2784" y="2592"/>
                <a:ext cx="1344"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6" name="Line 38"/>
              <p:cNvSpPr>
                <a:spLocks noChangeShapeType="1"/>
              </p:cNvSpPr>
              <p:nvPr/>
            </p:nvSpPr>
            <p:spPr bwMode="auto">
              <a:xfrm flipH="1" flipV="1">
                <a:off x="2784" y="2592"/>
                <a:ext cx="1632" cy="480"/>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sp>
            <p:nvSpPr>
              <p:cNvPr id="1338407" name="Line 39"/>
              <p:cNvSpPr>
                <a:spLocks noChangeShapeType="1"/>
              </p:cNvSpPr>
              <p:nvPr/>
            </p:nvSpPr>
            <p:spPr bwMode="auto">
              <a:xfrm flipH="1" flipV="1">
                <a:off x="2784" y="2592"/>
                <a:ext cx="1920" cy="480"/>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sp>
            <p:nvSpPr>
              <p:cNvPr id="1338408" name="Line 40"/>
              <p:cNvSpPr>
                <a:spLocks noChangeShapeType="1"/>
              </p:cNvSpPr>
              <p:nvPr/>
            </p:nvSpPr>
            <p:spPr bwMode="auto">
              <a:xfrm flipH="1" flipV="1">
                <a:off x="2784" y="2592"/>
                <a:ext cx="2208" cy="48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38409" name="Line 41"/>
              <p:cNvSpPr>
                <a:spLocks noChangeShapeType="1"/>
              </p:cNvSpPr>
              <p:nvPr/>
            </p:nvSpPr>
            <p:spPr bwMode="auto">
              <a:xfrm flipH="1">
                <a:off x="2784" y="2016"/>
                <a:ext cx="0" cy="528"/>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grpSp>
        <p:sp>
          <p:nvSpPr>
            <p:cNvPr id="1338410" name="Freeform 42"/>
            <p:cNvSpPr>
              <a:spLocks/>
            </p:cNvSpPr>
            <p:nvPr/>
          </p:nvSpPr>
          <p:spPr bwMode="auto">
            <a:xfrm>
              <a:off x="4848" y="2312"/>
              <a:ext cx="576" cy="240"/>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411" name="Line 43"/>
            <p:cNvSpPr>
              <a:spLocks noChangeShapeType="1"/>
            </p:cNvSpPr>
            <p:nvPr/>
          </p:nvSpPr>
          <p:spPr bwMode="auto">
            <a:xfrm>
              <a:off x="5136" y="2552"/>
              <a:ext cx="1" cy="144"/>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grpSp>
          <p:nvGrpSpPr>
            <p:cNvPr id="1338412" name="Group 44"/>
            <p:cNvGrpSpPr>
              <a:grpSpLocks/>
            </p:cNvGrpSpPr>
            <p:nvPr/>
          </p:nvGrpSpPr>
          <p:grpSpPr bwMode="auto">
            <a:xfrm>
              <a:off x="4752" y="2028"/>
              <a:ext cx="338" cy="233"/>
              <a:chOff x="1536" y="2164"/>
              <a:chExt cx="626" cy="233"/>
            </a:xfrm>
          </p:grpSpPr>
          <p:sp>
            <p:nvSpPr>
              <p:cNvPr id="1338413" name="Rectangle 45"/>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8414" name="Freeform 4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415" name="Line 4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38416" name="Group 48"/>
            <p:cNvGrpSpPr>
              <a:grpSpLocks/>
            </p:cNvGrpSpPr>
            <p:nvPr/>
          </p:nvGrpSpPr>
          <p:grpSpPr bwMode="auto">
            <a:xfrm>
              <a:off x="5184" y="2028"/>
              <a:ext cx="338" cy="233"/>
              <a:chOff x="1536" y="2164"/>
              <a:chExt cx="626" cy="233"/>
            </a:xfrm>
          </p:grpSpPr>
          <p:sp>
            <p:nvSpPr>
              <p:cNvPr id="1338417" name="Rectangle 49"/>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8418" name="Freeform 5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419" name="Line 5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8420" name="Line 52"/>
            <p:cNvSpPr>
              <a:spLocks noChangeShapeType="1"/>
            </p:cNvSpPr>
            <p:nvPr/>
          </p:nvSpPr>
          <p:spPr bwMode="auto">
            <a:xfrm flipH="1">
              <a:off x="4944" y="2168"/>
              <a:ext cx="1" cy="144"/>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1338421" name="Line 53"/>
            <p:cNvSpPr>
              <a:spLocks noChangeShapeType="1"/>
            </p:cNvSpPr>
            <p:nvPr/>
          </p:nvSpPr>
          <p:spPr bwMode="auto">
            <a:xfrm>
              <a:off x="5328" y="2168"/>
              <a:ext cx="1" cy="144"/>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1338422" name="Text Box 54"/>
            <p:cNvSpPr txBox="1">
              <a:spLocks noChangeArrowheads="1"/>
            </p:cNvSpPr>
            <p:nvPr/>
          </p:nvSpPr>
          <p:spPr bwMode="auto">
            <a:xfrm>
              <a:off x="4992" y="2392"/>
              <a:ext cx="247" cy="330"/>
            </a:xfrm>
            <a:prstGeom prst="rect">
              <a:avLst/>
            </a:prstGeom>
            <a:noFill/>
            <a:ln w="12700">
              <a:noFill/>
              <a:miter lim="800000"/>
              <a:headEnd/>
              <a:tailEnd/>
            </a:ln>
            <a:effectLst/>
          </p:spPr>
          <p:txBody>
            <a:bodyPr anchor="ctr">
              <a:prstTxWarp prst="textNoShape">
                <a:avLst/>
              </a:prstTxWarp>
              <a:spAutoFit/>
            </a:bodyPr>
            <a:lstStyle/>
            <a:p>
              <a:r>
                <a:rPr lang="en-US" altLang="ko-KR" sz="2800" dirty="0">
                  <a:latin typeface="Verdana" charset="0"/>
                  <a:ea typeface="굴림" charset="-127"/>
                  <a:cs typeface="굴림" charset="-127"/>
                </a:rPr>
                <a:t>+</a:t>
              </a:r>
            </a:p>
          </p:txBody>
        </p:sp>
        <p:grpSp>
          <p:nvGrpSpPr>
            <p:cNvPr id="1338423" name="Group 55"/>
            <p:cNvGrpSpPr>
              <a:grpSpLocks/>
            </p:cNvGrpSpPr>
            <p:nvPr/>
          </p:nvGrpSpPr>
          <p:grpSpPr bwMode="auto">
            <a:xfrm>
              <a:off x="4992" y="2604"/>
              <a:ext cx="338" cy="233"/>
              <a:chOff x="1536" y="2164"/>
              <a:chExt cx="626" cy="233"/>
            </a:xfrm>
          </p:grpSpPr>
          <p:sp>
            <p:nvSpPr>
              <p:cNvPr id="1338424" name="Rectangle 56"/>
              <p:cNvSpPr>
                <a:spLocks noChangeArrowheads="1"/>
              </p:cNvSpPr>
              <p:nvPr/>
            </p:nvSpPr>
            <p:spPr bwMode="auto">
              <a:xfrm>
                <a:off x="1536" y="2164"/>
                <a:ext cx="2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38425" name="Freeform 57"/>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38426" name="Line 58"/>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38427" name="Freeform 59"/>
            <p:cNvSpPr>
              <a:spLocks/>
            </p:cNvSpPr>
            <p:nvPr/>
          </p:nvSpPr>
          <p:spPr bwMode="auto">
            <a:xfrm>
              <a:off x="4560" y="2196"/>
              <a:ext cx="576" cy="233"/>
            </a:xfrm>
            <a:custGeom>
              <a:avLst/>
              <a:gdLst/>
              <a:ahLst/>
              <a:cxnLst>
                <a:cxn ang="0">
                  <a:pos x="576" y="576"/>
                </a:cxn>
                <a:cxn ang="0">
                  <a:pos x="0" y="576"/>
                </a:cxn>
                <a:cxn ang="0">
                  <a:pos x="0" y="0"/>
                </a:cxn>
                <a:cxn ang="0">
                  <a:pos x="288" y="0"/>
                </a:cxn>
                <a:cxn ang="0">
                  <a:pos x="288" y="96"/>
                </a:cxn>
              </a:cxnLst>
              <a:rect l="0" t="0" r="r" b="b"/>
              <a:pathLst>
                <a:path w="576" h="576">
                  <a:moveTo>
                    <a:pt x="576" y="576"/>
                  </a:moveTo>
                  <a:lnTo>
                    <a:pt x="0" y="576"/>
                  </a:lnTo>
                  <a:lnTo>
                    <a:pt x="0" y="0"/>
                  </a:lnTo>
                  <a:lnTo>
                    <a:pt x="288" y="0"/>
                  </a:lnTo>
                  <a:lnTo>
                    <a:pt x="288" y="96"/>
                  </a:lnTo>
                </a:path>
              </a:pathLst>
            </a:custGeom>
            <a:noFill/>
            <a:ln w="12700" cap="flat" cmpd="sng">
              <a:solidFill>
                <a:schemeClr val="tx1"/>
              </a:solidFill>
              <a:prstDash val="solid"/>
              <a:round/>
              <a:headEnd type="none" w="med" len="med"/>
              <a:tailEnd type="triangle" w="med" len="med"/>
            </a:ln>
            <a:effectLst/>
          </p:spPr>
          <p:txBody>
            <a:bodyPr anchor="ctr">
              <a:prstTxWarp prst="textNoShape">
                <a:avLst/>
              </a:prstTxWarp>
              <a:spAutoFit/>
            </a:bodyPr>
            <a:lstStyle/>
            <a:p>
              <a:endParaRPr lang="en-US"/>
            </a:p>
          </p:txBody>
        </p:sp>
        <p:sp>
          <p:nvSpPr>
            <p:cNvPr id="1338428" name="Line 60"/>
            <p:cNvSpPr>
              <a:spLocks noChangeShapeType="1"/>
            </p:cNvSpPr>
            <p:nvPr/>
          </p:nvSpPr>
          <p:spPr bwMode="auto">
            <a:xfrm>
              <a:off x="4992" y="1832"/>
              <a:ext cx="1" cy="288"/>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1338429" name="Line 61"/>
            <p:cNvSpPr>
              <a:spLocks noChangeShapeType="1"/>
            </p:cNvSpPr>
            <p:nvPr/>
          </p:nvSpPr>
          <p:spPr bwMode="auto">
            <a:xfrm>
              <a:off x="5328" y="1832"/>
              <a:ext cx="1" cy="288"/>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1338430" name="Text Box 62"/>
            <p:cNvSpPr txBox="1">
              <a:spLocks noChangeArrowheads="1"/>
            </p:cNvSpPr>
            <p:nvPr/>
          </p:nvSpPr>
          <p:spPr bwMode="auto">
            <a:xfrm>
              <a:off x="4512" y="1640"/>
              <a:ext cx="604" cy="231"/>
            </a:xfrm>
            <a:prstGeom prst="rect">
              <a:avLst/>
            </a:prstGeom>
            <a:noFill/>
            <a:ln w="12700">
              <a:noFill/>
              <a:miter lim="800000"/>
              <a:headEnd/>
              <a:tailEnd/>
            </a:ln>
            <a:effectLst/>
          </p:spPr>
          <p:txBody>
            <a:bodyPr anchor="ctr">
              <a:prstTxWarp prst="textNoShape">
                <a:avLst/>
              </a:prstTxWarp>
              <a:spAutoFit/>
            </a:bodyPr>
            <a:lstStyle/>
            <a:p>
              <a:r>
                <a:rPr lang="en-US" altLang="ko-KR" i="1">
                  <a:latin typeface="Verdana" charset="0"/>
                  <a:ea typeface="굴림" charset="-127"/>
                  <a:cs typeface="굴림" charset="-127"/>
                </a:rPr>
                <a:t>Base</a:t>
              </a:r>
            </a:p>
          </p:txBody>
        </p:sp>
        <p:sp>
          <p:nvSpPr>
            <p:cNvPr id="1338431" name="Text Box 63"/>
            <p:cNvSpPr txBox="1">
              <a:spLocks noChangeArrowheads="1"/>
            </p:cNvSpPr>
            <p:nvPr/>
          </p:nvSpPr>
          <p:spPr bwMode="auto">
            <a:xfrm>
              <a:off x="4992" y="1640"/>
              <a:ext cx="672" cy="231"/>
            </a:xfrm>
            <a:prstGeom prst="rect">
              <a:avLst/>
            </a:prstGeom>
            <a:noFill/>
            <a:ln w="12700">
              <a:noFill/>
              <a:miter lim="800000"/>
              <a:headEnd/>
              <a:tailEnd/>
            </a:ln>
            <a:effectLst/>
          </p:spPr>
          <p:txBody>
            <a:bodyPr anchor="ctr">
              <a:prstTxWarp prst="textNoShape">
                <a:avLst/>
              </a:prstTxWarp>
              <a:spAutoFit/>
            </a:bodyPr>
            <a:lstStyle/>
            <a:p>
              <a:r>
                <a:rPr lang="en-US" altLang="ko-KR" i="1">
                  <a:latin typeface="Verdana" charset="0"/>
                  <a:ea typeface="굴림" charset="-127"/>
                  <a:cs typeface="굴림" charset="-127"/>
                </a:rPr>
                <a:t>Stride</a:t>
              </a:r>
            </a:p>
          </p:txBody>
        </p:sp>
        <p:sp>
          <p:nvSpPr>
            <p:cNvPr id="1338432" name="Freeform 64"/>
            <p:cNvSpPr>
              <a:spLocks/>
            </p:cNvSpPr>
            <p:nvPr/>
          </p:nvSpPr>
          <p:spPr bwMode="auto">
            <a:xfrm>
              <a:off x="4848" y="3012"/>
              <a:ext cx="116" cy="233"/>
            </a:xfrm>
            <a:custGeom>
              <a:avLst/>
              <a:gdLst/>
              <a:ahLst/>
              <a:cxnLst>
                <a:cxn ang="0">
                  <a:pos x="288" y="0"/>
                </a:cxn>
                <a:cxn ang="0">
                  <a:pos x="288" y="768"/>
                </a:cxn>
                <a:cxn ang="0">
                  <a:pos x="0" y="768"/>
                </a:cxn>
              </a:cxnLst>
              <a:rect l="0" t="0" r="r" b="b"/>
              <a:pathLst>
                <a:path w="288" h="768">
                  <a:moveTo>
                    <a:pt x="288" y="0"/>
                  </a:moveTo>
                  <a:lnTo>
                    <a:pt x="288" y="768"/>
                  </a:lnTo>
                  <a:lnTo>
                    <a:pt x="0" y="768"/>
                  </a:lnTo>
                </a:path>
              </a:pathLst>
            </a:custGeom>
            <a:noFill/>
            <a:ln w="12700"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38433" name="Text Box 65"/>
            <p:cNvSpPr txBox="1">
              <a:spLocks noChangeArrowheads="1"/>
            </p:cNvSpPr>
            <p:nvPr/>
          </p:nvSpPr>
          <p:spPr bwMode="auto">
            <a:xfrm>
              <a:off x="1785" y="1727"/>
              <a:ext cx="1432" cy="250"/>
            </a:xfrm>
            <a:prstGeom prst="rect">
              <a:avLst/>
            </a:prstGeom>
            <a:noFill/>
            <a:ln w="12700">
              <a:noFill/>
              <a:miter lim="800000"/>
              <a:headEnd/>
              <a:tailEnd/>
            </a:ln>
            <a:effectLst/>
          </p:spPr>
          <p:txBody>
            <a:bodyPr wrap="none" anchor="ctr">
              <a:prstTxWarp prst="textNoShape">
                <a:avLst/>
              </a:prstTxWarp>
              <a:spAutoFit/>
            </a:bodyPr>
            <a:lstStyle/>
            <a:p>
              <a:r>
                <a:rPr lang="en-US" altLang="ko-KR" sz="2000" i="1">
                  <a:latin typeface="Verdana" charset="0"/>
                  <a:ea typeface="굴림" charset="-127"/>
                  <a:cs typeface="굴림" charset="-127"/>
                </a:rPr>
                <a:t>Vector Registers</a:t>
              </a:r>
            </a:p>
          </p:txBody>
        </p:sp>
        <p:sp>
          <p:nvSpPr>
            <p:cNvPr id="1338434" name="Text Box 66"/>
            <p:cNvSpPr txBox="1">
              <a:spLocks noChangeArrowheads="1"/>
            </p:cNvSpPr>
            <p:nvPr/>
          </p:nvSpPr>
          <p:spPr bwMode="auto">
            <a:xfrm>
              <a:off x="2006" y="3751"/>
              <a:ext cx="1194" cy="233"/>
            </a:xfrm>
            <a:prstGeom prst="rect">
              <a:avLst/>
            </a:prstGeom>
            <a:noFill/>
            <a:ln w="12700">
              <a:noFill/>
              <a:miter lim="800000"/>
              <a:headEnd/>
              <a:tailEnd/>
            </a:ln>
            <a:effectLst/>
          </p:spPr>
          <p:txBody>
            <a:bodyPr wrap="none" anchor="ctr">
              <a:prstTxWarp prst="textNoShape">
                <a:avLst/>
              </a:prstTxWarp>
              <a:spAutoFit/>
            </a:bodyPr>
            <a:lstStyle/>
            <a:p>
              <a:r>
                <a:rPr lang="en-US" altLang="ko-KR" i="1">
                  <a:latin typeface="Verdana" charset="0"/>
                  <a:ea typeface="굴림" charset="-127"/>
                  <a:cs typeface="굴림" charset="-127"/>
                </a:rPr>
                <a:t>Memory Banks</a:t>
              </a:r>
            </a:p>
          </p:txBody>
        </p:sp>
        <p:sp>
          <p:nvSpPr>
            <p:cNvPr id="1338435" name="Text Box 67"/>
            <p:cNvSpPr txBox="1">
              <a:spLocks noChangeArrowheads="1"/>
            </p:cNvSpPr>
            <p:nvPr/>
          </p:nvSpPr>
          <p:spPr bwMode="auto">
            <a:xfrm>
              <a:off x="3504" y="2120"/>
              <a:ext cx="1008" cy="404"/>
            </a:xfrm>
            <a:prstGeom prst="rect">
              <a:avLst/>
            </a:prstGeom>
            <a:noFill/>
            <a:ln w="12700">
              <a:noFill/>
              <a:miter lim="800000"/>
              <a:headEnd/>
              <a:tailEnd/>
            </a:ln>
            <a:effectLst/>
          </p:spPr>
          <p:txBody>
            <a:bodyPr anchor="ctr">
              <a:prstTxWarp prst="textNoShape">
                <a:avLst/>
              </a:prstTxWarp>
              <a:spAutoFit/>
            </a:bodyPr>
            <a:lstStyle/>
            <a:p>
              <a:r>
                <a:rPr lang="en-US" altLang="ko-KR" i="1">
                  <a:latin typeface="Verdana" charset="0"/>
                  <a:ea typeface="굴림" charset="-127"/>
                  <a:cs typeface="굴림" charset="-127"/>
                </a:rPr>
                <a:t>Address Generator</a:t>
              </a:r>
            </a:p>
          </p:txBody>
        </p:sp>
      </p:grpSp>
      <p:sp>
        <p:nvSpPr>
          <p:cNvPr id="1338436" name="Text Box 68"/>
          <p:cNvSpPr txBox="1">
            <a:spLocks noChangeArrowheads="1"/>
          </p:cNvSpPr>
          <p:nvPr/>
        </p:nvSpPr>
        <p:spPr bwMode="auto">
          <a:xfrm>
            <a:off x="2220913" y="1033839"/>
            <a:ext cx="8315097" cy="677108"/>
          </a:xfrm>
          <a:prstGeom prst="rect">
            <a:avLst/>
          </a:prstGeom>
          <a:noFill/>
          <a:ln w="12700">
            <a:noFill/>
            <a:miter lim="800000"/>
            <a:headEnd/>
            <a:tailEnd/>
          </a:ln>
          <a:effectLst/>
        </p:spPr>
        <p:txBody>
          <a:bodyPr wrap="none" anchor="ctr">
            <a:prstTxWarp prst="textNoShape">
              <a:avLst/>
            </a:prstTxWarp>
            <a:spAutoFit/>
          </a:bodyPr>
          <a:lstStyle/>
          <a:p>
            <a:pPr algn="l"/>
            <a:r>
              <a:rPr lang="en-US" altLang="ko-KR" sz="2000" dirty="0">
                <a:latin typeface="Verdana" charset="0"/>
                <a:ea typeface="굴림" charset="-127"/>
                <a:cs typeface="굴림" charset="-127"/>
              </a:rPr>
              <a:t>Cray-1, 16 banks, 4 cycle bank busy time, 12 cycle latency</a:t>
            </a:r>
            <a:endParaRPr lang="en-US" altLang="ko-KR" i="1" dirty="0">
              <a:latin typeface="Verdana" charset="0"/>
              <a:ea typeface="굴림" charset="-127"/>
              <a:cs typeface="굴림" charset="-127"/>
            </a:endParaRPr>
          </a:p>
          <a:p>
            <a:pPr lvl="1" algn="l">
              <a:buFontTx/>
              <a:buChar char="•"/>
            </a:pPr>
            <a:r>
              <a:rPr lang="en-US" altLang="ko-KR" i="1" dirty="0">
                <a:latin typeface="Verdana" charset="0"/>
                <a:ea typeface="굴림" charset="-127"/>
                <a:cs typeface="굴림" charset="-127"/>
              </a:rPr>
              <a:t> Bank busy time</a:t>
            </a:r>
            <a:r>
              <a:rPr lang="en-US" altLang="ko-KR" dirty="0">
                <a:latin typeface="Verdana" charset="0"/>
                <a:ea typeface="굴림" charset="-127"/>
                <a:cs typeface="굴림" charset="-127"/>
              </a:rPr>
              <a:t>: Time before bank ready to accept next request</a:t>
            </a:r>
          </a:p>
        </p:txBody>
      </p:sp>
    </p:spTree>
    <p:extLst>
      <p:ext uri="{BB962C8B-B14F-4D97-AF65-F5344CB8AC3E}">
        <p14:creationId xmlns:p14="http://schemas.microsoft.com/office/powerpoint/2010/main" val="1539965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a:xfrm>
            <a:off x="838200" y="365125"/>
            <a:ext cx="10515600" cy="362467"/>
          </a:xfrm>
        </p:spPr>
        <p:txBody>
          <a:bodyPr>
            <a:normAutofit fontScale="90000"/>
          </a:bodyPr>
          <a:lstStyle/>
          <a:p>
            <a:r>
              <a:rPr lang="en-US" altLang="ko-KR" dirty="0" smtClean="0"/>
              <a:t>Vector Unit Structure</a:t>
            </a:r>
            <a:endParaRPr lang="en-US" altLang="ko-KR" dirty="0"/>
          </a:p>
        </p:txBody>
      </p:sp>
      <p:sp>
        <p:nvSpPr>
          <p:cNvPr id="159" name="Slide Number Placeholder 4"/>
          <p:cNvSpPr>
            <a:spLocks noGrp="1"/>
          </p:cNvSpPr>
          <p:nvPr>
            <p:ph type="sldNum" sz="quarter" idx="12"/>
          </p:nvPr>
        </p:nvSpPr>
        <p:spPr/>
        <p:txBody>
          <a:bodyPr/>
          <a:lstStyle/>
          <a:p>
            <a:fld id="{9E3110EA-6D4A-A742-9274-8F7B7E891E8C}" type="slidenum">
              <a:rPr lang="en-US" smtClean="0"/>
              <a:pPr/>
              <a:t>21</a:t>
            </a:fld>
            <a:endParaRPr lang="en-US"/>
          </a:p>
        </p:txBody>
      </p:sp>
      <p:sp>
        <p:nvSpPr>
          <p:cNvPr id="1340419" name="Freeform 3"/>
          <p:cNvSpPr>
            <a:spLocks/>
          </p:cNvSpPr>
          <p:nvPr/>
        </p:nvSpPr>
        <p:spPr bwMode="auto">
          <a:xfrm>
            <a:off x="3352801" y="44111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20" name="Group 4"/>
          <p:cNvGrpSpPr>
            <a:grpSpLocks/>
          </p:cNvGrpSpPr>
          <p:nvPr/>
        </p:nvGrpSpPr>
        <p:grpSpPr bwMode="auto">
          <a:xfrm>
            <a:off x="3352801" y="4830767"/>
            <a:ext cx="993775" cy="369888"/>
            <a:chOff x="1536" y="2164"/>
            <a:chExt cx="626" cy="233"/>
          </a:xfrm>
        </p:grpSpPr>
        <p:sp>
          <p:nvSpPr>
            <p:cNvPr id="1340421" name="Rectangle 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22" name="Freeform 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23" name="Line 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24" name="Group 8"/>
          <p:cNvGrpSpPr>
            <a:grpSpLocks/>
          </p:cNvGrpSpPr>
          <p:nvPr/>
        </p:nvGrpSpPr>
        <p:grpSpPr bwMode="auto">
          <a:xfrm>
            <a:off x="3352801" y="4068767"/>
            <a:ext cx="993775" cy="369888"/>
            <a:chOff x="1536" y="2164"/>
            <a:chExt cx="626" cy="233"/>
          </a:xfrm>
        </p:grpSpPr>
        <p:sp>
          <p:nvSpPr>
            <p:cNvPr id="1340425" name="Rectangle 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26" name="Freeform 1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27" name="Line 1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28" name="Group 12"/>
          <p:cNvGrpSpPr>
            <a:grpSpLocks/>
          </p:cNvGrpSpPr>
          <p:nvPr/>
        </p:nvGrpSpPr>
        <p:grpSpPr bwMode="auto">
          <a:xfrm>
            <a:off x="3352801" y="4449767"/>
            <a:ext cx="993775" cy="369888"/>
            <a:chOff x="1536" y="2164"/>
            <a:chExt cx="626" cy="233"/>
          </a:xfrm>
        </p:grpSpPr>
        <p:sp>
          <p:nvSpPr>
            <p:cNvPr id="1340429" name="Rectangle 1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30" name="Freeform 1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31" name="Line 1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432" name="Line 16"/>
          <p:cNvSpPr>
            <a:spLocks noChangeShapeType="1"/>
          </p:cNvSpPr>
          <p:nvPr/>
        </p:nvSpPr>
        <p:spPr bwMode="auto">
          <a:xfrm>
            <a:off x="41148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33" name="Line 17"/>
          <p:cNvSpPr>
            <a:spLocks noChangeShapeType="1"/>
          </p:cNvSpPr>
          <p:nvPr/>
        </p:nvSpPr>
        <p:spPr bwMode="auto">
          <a:xfrm>
            <a:off x="35052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34" name="Freeform 18"/>
          <p:cNvSpPr>
            <a:spLocks/>
          </p:cNvSpPr>
          <p:nvPr/>
        </p:nvSpPr>
        <p:spPr bwMode="auto">
          <a:xfrm flipV="1">
            <a:off x="3352801" y="18203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35" name="Group 19"/>
          <p:cNvGrpSpPr>
            <a:grpSpLocks/>
          </p:cNvGrpSpPr>
          <p:nvPr/>
        </p:nvGrpSpPr>
        <p:grpSpPr bwMode="auto">
          <a:xfrm flipV="1">
            <a:off x="3352801" y="1400169"/>
            <a:ext cx="993775" cy="369888"/>
            <a:chOff x="1536" y="2164"/>
            <a:chExt cx="626" cy="233"/>
          </a:xfrm>
        </p:grpSpPr>
        <p:sp>
          <p:nvSpPr>
            <p:cNvPr id="1340436" name="Rectangle 2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37" name="Freeform 2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38" name="Line 2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39" name="Group 23"/>
          <p:cNvGrpSpPr>
            <a:grpSpLocks/>
          </p:cNvGrpSpPr>
          <p:nvPr/>
        </p:nvGrpSpPr>
        <p:grpSpPr bwMode="auto">
          <a:xfrm flipV="1">
            <a:off x="3352801" y="2162169"/>
            <a:ext cx="993775" cy="369888"/>
            <a:chOff x="1536" y="2164"/>
            <a:chExt cx="626" cy="233"/>
          </a:xfrm>
        </p:grpSpPr>
        <p:sp>
          <p:nvSpPr>
            <p:cNvPr id="1340440" name="Rectangle 2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41" name="Freeform 2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42" name="Line 2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43" name="Group 27"/>
          <p:cNvGrpSpPr>
            <a:grpSpLocks/>
          </p:cNvGrpSpPr>
          <p:nvPr/>
        </p:nvGrpSpPr>
        <p:grpSpPr bwMode="auto">
          <a:xfrm flipV="1">
            <a:off x="3352801" y="1781169"/>
            <a:ext cx="993775" cy="369888"/>
            <a:chOff x="1536" y="2164"/>
            <a:chExt cx="626" cy="233"/>
          </a:xfrm>
        </p:grpSpPr>
        <p:sp>
          <p:nvSpPr>
            <p:cNvPr id="1340444" name="Rectangle 2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45" name="Freeform 2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46" name="Line 3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447" name="Line 31"/>
          <p:cNvSpPr>
            <a:spLocks noChangeShapeType="1"/>
          </p:cNvSpPr>
          <p:nvPr/>
        </p:nvSpPr>
        <p:spPr bwMode="auto">
          <a:xfrm flipV="1">
            <a:off x="41148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48" name="Line 32"/>
          <p:cNvSpPr>
            <a:spLocks noChangeShapeType="1"/>
          </p:cNvSpPr>
          <p:nvPr/>
        </p:nvSpPr>
        <p:spPr bwMode="auto">
          <a:xfrm flipV="1">
            <a:off x="35052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49" name="Rectangle 33"/>
          <p:cNvSpPr>
            <a:spLocks noChangeArrowheads="1"/>
          </p:cNvSpPr>
          <p:nvPr/>
        </p:nvSpPr>
        <p:spPr bwMode="auto">
          <a:xfrm>
            <a:off x="3048000" y="3115746"/>
            <a:ext cx="1524000" cy="369332"/>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0450" name="Freeform 34"/>
          <p:cNvSpPr>
            <a:spLocks/>
          </p:cNvSpPr>
          <p:nvPr/>
        </p:nvSpPr>
        <p:spPr bwMode="auto">
          <a:xfrm>
            <a:off x="3810001" y="43730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451" name="Freeform 35"/>
          <p:cNvSpPr>
            <a:spLocks/>
          </p:cNvSpPr>
          <p:nvPr/>
        </p:nvSpPr>
        <p:spPr bwMode="auto">
          <a:xfrm flipV="1">
            <a:off x="3810001" y="18584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452" name="Line 36"/>
          <p:cNvSpPr>
            <a:spLocks noChangeShapeType="1"/>
          </p:cNvSpPr>
          <p:nvPr/>
        </p:nvSpPr>
        <p:spPr bwMode="auto">
          <a:xfrm flipV="1">
            <a:off x="31242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53" name="Line 37"/>
          <p:cNvSpPr>
            <a:spLocks noChangeShapeType="1"/>
          </p:cNvSpPr>
          <p:nvPr/>
        </p:nvSpPr>
        <p:spPr bwMode="auto">
          <a:xfrm>
            <a:off x="32766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54" name="Freeform 38"/>
          <p:cNvSpPr>
            <a:spLocks/>
          </p:cNvSpPr>
          <p:nvPr/>
        </p:nvSpPr>
        <p:spPr bwMode="auto">
          <a:xfrm>
            <a:off x="5257801" y="44111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55" name="Group 39"/>
          <p:cNvGrpSpPr>
            <a:grpSpLocks/>
          </p:cNvGrpSpPr>
          <p:nvPr/>
        </p:nvGrpSpPr>
        <p:grpSpPr bwMode="auto">
          <a:xfrm>
            <a:off x="5257801" y="4830767"/>
            <a:ext cx="993775" cy="369888"/>
            <a:chOff x="1536" y="2164"/>
            <a:chExt cx="626" cy="233"/>
          </a:xfrm>
        </p:grpSpPr>
        <p:sp>
          <p:nvSpPr>
            <p:cNvPr id="1340456" name="Rectangle 4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57" name="Freeform 4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58" name="Line 4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59" name="Group 43"/>
          <p:cNvGrpSpPr>
            <a:grpSpLocks/>
          </p:cNvGrpSpPr>
          <p:nvPr/>
        </p:nvGrpSpPr>
        <p:grpSpPr bwMode="auto">
          <a:xfrm>
            <a:off x="5257801" y="4068767"/>
            <a:ext cx="993775" cy="369888"/>
            <a:chOff x="1536" y="2164"/>
            <a:chExt cx="626" cy="233"/>
          </a:xfrm>
        </p:grpSpPr>
        <p:sp>
          <p:nvSpPr>
            <p:cNvPr id="1340460" name="Rectangle 4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61" name="Freeform 4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62" name="Line 4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63" name="Group 47"/>
          <p:cNvGrpSpPr>
            <a:grpSpLocks/>
          </p:cNvGrpSpPr>
          <p:nvPr/>
        </p:nvGrpSpPr>
        <p:grpSpPr bwMode="auto">
          <a:xfrm>
            <a:off x="5257801" y="4449767"/>
            <a:ext cx="993775" cy="369888"/>
            <a:chOff x="1536" y="2164"/>
            <a:chExt cx="626" cy="233"/>
          </a:xfrm>
        </p:grpSpPr>
        <p:sp>
          <p:nvSpPr>
            <p:cNvPr id="1340464" name="Rectangle 4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65" name="Freeform 4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66" name="Line 5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467" name="Line 51"/>
          <p:cNvSpPr>
            <a:spLocks noChangeShapeType="1"/>
          </p:cNvSpPr>
          <p:nvPr/>
        </p:nvSpPr>
        <p:spPr bwMode="auto">
          <a:xfrm>
            <a:off x="60198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68" name="Line 52"/>
          <p:cNvSpPr>
            <a:spLocks noChangeShapeType="1"/>
          </p:cNvSpPr>
          <p:nvPr/>
        </p:nvSpPr>
        <p:spPr bwMode="auto">
          <a:xfrm>
            <a:off x="54102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69" name="Freeform 53"/>
          <p:cNvSpPr>
            <a:spLocks/>
          </p:cNvSpPr>
          <p:nvPr/>
        </p:nvSpPr>
        <p:spPr bwMode="auto">
          <a:xfrm flipV="1">
            <a:off x="5257801" y="18203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70" name="Group 54"/>
          <p:cNvGrpSpPr>
            <a:grpSpLocks/>
          </p:cNvGrpSpPr>
          <p:nvPr/>
        </p:nvGrpSpPr>
        <p:grpSpPr bwMode="auto">
          <a:xfrm flipV="1">
            <a:off x="5257801" y="1400169"/>
            <a:ext cx="993775" cy="369888"/>
            <a:chOff x="1536" y="2164"/>
            <a:chExt cx="626" cy="233"/>
          </a:xfrm>
        </p:grpSpPr>
        <p:sp>
          <p:nvSpPr>
            <p:cNvPr id="1340471" name="Rectangle 5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72" name="Freeform 5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73" name="Line 5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74" name="Group 58"/>
          <p:cNvGrpSpPr>
            <a:grpSpLocks/>
          </p:cNvGrpSpPr>
          <p:nvPr/>
        </p:nvGrpSpPr>
        <p:grpSpPr bwMode="auto">
          <a:xfrm flipV="1">
            <a:off x="5257801" y="2162169"/>
            <a:ext cx="993775" cy="369888"/>
            <a:chOff x="1536" y="2164"/>
            <a:chExt cx="626" cy="233"/>
          </a:xfrm>
        </p:grpSpPr>
        <p:sp>
          <p:nvSpPr>
            <p:cNvPr id="1340475" name="Rectangle 5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76" name="Freeform 6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77" name="Line 6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78" name="Group 62"/>
          <p:cNvGrpSpPr>
            <a:grpSpLocks/>
          </p:cNvGrpSpPr>
          <p:nvPr/>
        </p:nvGrpSpPr>
        <p:grpSpPr bwMode="auto">
          <a:xfrm flipV="1">
            <a:off x="5257801" y="1781169"/>
            <a:ext cx="993775" cy="369888"/>
            <a:chOff x="1536" y="2164"/>
            <a:chExt cx="626" cy="233"/>
          </a:xfrm>
        </p:grpSpPr>
        <p:sp>
          <p:nvSpPr>
            <p:cNvPr id="1340479" name="Rectangle 6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80" name="Freeform 6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81" name="Line 6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482" name="Line 66"/>
          <p:cNvSpPr>
            <a:spLocks noChangeShapeType="1"/>
          </p:cNvSpPr>
          <p:nvPr/>
        </p:nvSpPr>
        <p:spPr bwMode="auto">
          <a:xfrm flipV="1">
            <a:off x="60198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83" name="Line 67"/>
          <p:cNvSpPr>
            <a:spLocks noChangeShapeType="1"/>
          </p:cNvSpPr>
          <p:nvPr/>
        </p:nvSpPr>
        <p:spPr bwMode="auto">
          <a:xfrm flipV="1">
            <a:off x="54102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84" name="Rectangle 68"/>
          <p:cNvSpPr>
            <a:spLocks noChangeArrowheads="1"/>
          </p:cNvSpPr>
          <p:nvPr/>
        </p:nvSpPr>
        <p:spPr bwMode="auto">
          <a:xfrm>
            <a:off x="4953000" y="3115746"/>
            <a:ext cx="1524000" cy="369332"/>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0485" name="Freeform 69"/>
          <p:cNvSpPr>
            <a:spLocks/>
          </p:cNvSpPr>
          <p:nvPr/>
        </p:nvSpPr>
        <p:spPr bwMode="auto">
          <a:xfrm>
            <a:off x="5715001" y="43730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486" name="Freeform 70"/>
          <p:cNvSpPr>
            <a:spLocks/>
          </p:cNvSpPr>
          <p:nvPr/>
        </p:nvSpPr>
        <p:spPr bwMode="auto">
          <a:xfrm flipV="1">
            <a:off x="5715001" y="18584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487" name="Line 71"/>
          <p:cNvSpPr>
            <a:spLocks noChangeShapeType="1"/>
          </p:cNvSpPr>
          <p:nvPr/>
        </p:nvSpPr>
        <p:spPr bwMode="auto">
          <a:xfrm flipV="1">
            <a:off x="50292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88" name="Line 72"/>
          <p:cNvSpPr>
            <a:spLocks noChangeShapeType="1"/>
          </p:cNvSpPr>
          <p:nvPr/>
        </p:nvSpPr>
        <p:spPr bwMode="auto">
          <a:xfrm>
            <a:off x="51816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489" name="Freeform 73"/>
          <p:cNvSpPr>
            <a:spLocks/>
          </p:cNvSpPr>
          <p:nvPr/>
        </p:nvSpPr>
        <p:spPr bwMode="auto">
          <a:xfrm>
            <a:off x="7162801" y="44111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490" name="Group 74"/>
          <p:cNvGrpSpPr>
            <a:grpSpLocks/>
          </p:cNvGrpSpPr>
          <p:nvPr/>
        </p:nvGrpSpPr>
        <p:grpSpPr bwMode="auto">
          <a:xfrm>
            <a:off x="7162801" y="4830767"/>
            <a:ext cx="993775" cy="369888"/>
            <a:chOff x="1536" y="2164"/>
            <a:chExt cx="626" cy="233"/>
          </a:xfrm>
        </p:grpSpPr>
        <p:sp>
          <p:nvSpPr>
            <p:cNvPr id="1340491" name="Rectangle 7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92" name="Freeform 7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93" name="Line 7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94" name="Group 78"/>
          <p:cNvGrpSpPr>
            <a:grpSpLocks/>
          </p:cNvGrpSpPr>
          <p:nvPr/>
        </p:nvGrpSpPr>
        <p:grpSpPr bwMode="auto">
          <a:xfrm>
            <a:off x="7162801" y="4068767"/>
            <a:ext cx="993775" cy="369888"/>
            <a:chOff x="1536" y="2164"/>
            <a:chExt cx="626" cy="233"/>
          </a:xfrm>
        </p:grpSpPr>
        <p:sp>
          <p:nvSpPr>
            <p:cNvPr id="1340495" name="Rectangle 7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496" name="Freeform 8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497" name="Line 8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498" name="Group 82"/>
          <p:cNvGrpSpPr>
            <a:grpSpLocks/>
          </p:cNvGrpSpPr>
          <p:nvPr/>
        </p:nvGrpSpPr>
        <p:grpSpPr bwMode="auto">
          <a:xfrm>
            <a:off x="7162801" y="4449767"/>
            <a:ext cx="993775" cy="369888"/>
            <a:chOff x="1536" y="2164"/>
            <a:chExt cx="626" cy="233"/>
          </a:xfrm>
        </p:grpSpPr>
        <p:sp>
          <p:nvSpPr>
            <p:cNvPr id="1340499" name="Rectangle 8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00" name="Freeform 8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01" name="Line 8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502" name="Line 86"/>
          <p:cNvSpPr>
            <a:spLocks noChangeShapeType="1"/>
          </p:cNvSpPr>
          <p:nvPr/>
        </p:nvSpPr>
        <p:spPr bwMode="auto">
          <a:xfrm>
            <a:off x="79248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03" name="Line 87"/>
          <p:cNvSpPr>
            <a:spLocks noChangeShapeType="1"/>
          </p:cNvSpPr>
          <p:nvPr/>
        </p:nvSpPr>
        <p:spPr bwMode="auto">
          <a:xfrm>
            <a:off x="73152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04" name="Freeform 88"/>
          <p:cNvSpPr>
            <a:spLocks/>
          </p:cNvSpPr>
          <p:nvPr/>
        </p:nvSpPr>
        <p:spPr bwMode="auto">
          <a:xfrm flipV="1">
            <a:off x="7162801" y="18203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505" name="Group 89"/>
          <p:cNvGrpSpPr>
            <a:grpSpLocks/>
          </p:cNvGrpSpPr>
          <p:nvPr/>
        </p:nvGrpSpPr>
        <p:grpSpPr bwMode="auto">
          <a:xfrm flipV="1">
            <a:off x="7162801" y="1400169"/>
            <a:ext cx="993775" cy="369888"/>
            <a:chOff x="1536" y="2164"/>
            <a:chExt cx="626" cy="233"/>
          </a:xfrm>
        </p:grpSpPr>
        <p:sp>
          <p:nvSpPr>
            <p:cNvPr id="1340506" name="Rectangle 9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07" name="Freeform 9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08" name="Line 9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09" name="Group 93"/>
          <p:cNvGrpSpPr>
            <a:grpSpLocks/>
          </p:cNvGrpSpPr>
          <p:nvPr/>
        </p:nvGrpSpPr>
        <p:grpSpPr bwMode="auto">
          <a:xfrm flipV="1">
            <a:off x="7162801" y="2162169"/>
            <a:ext cx="993775" cy="369888"/>
            <a:chOff x="1536" y="2164"/>
            <a:chExt cx="626" cy="233"/>
          </a:xfrm>
        </p:grpSpPr>
        <p:sp>
          <p:nvSpPr>
            <p:cNvPr id="1340510" name="Rectangle 9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11" name="Freeform 9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12" name="Line 9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13" name="Group 97"/>
          <p:cNvGrpSpPr>
            <a:grpSpLocks/>
          </p:cNvGrpSpPr>
          <p:nvPr/>
        </p:nvGrpSpPr>
        <p:grpSpPr bwMode="auto">
          <a:xfrm flipV="1">
            <a:off x="7162801" y="1781169"/>
            <a:ext cx="993775" cy="369888"/>
            <a:chOff x="1536" y="2164"/>
            <a:chExt cx="626" cy="233"/>
          </a:xfrm>
        </p:grpSpPr>
        <p:sp>
          <p:nvSpPr>
            <p:cNvPr id="1340514" name="Rectangle 9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15" name="Freeform 9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16" name="Line 10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517" name="Line 101"/>
          <p:cNvSpPr>
            <a:spLocks noChangeShapeType="1"/>
          </p:cNvSpPr>
          <p:nvPr/>
        </p:nvSpPr>
        <p:spPr bwMode="auto">
          <a:xfrm flipV="1">
            <a:off x="79248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18" name="Line 102"/>
          <p:cNvSpPr>
            <a:spLocks noChangeShapeType="1"/>
          </p:cNvSpPr>
          <p:nvPr/>
        </p:nvSpPr>
        <p:spPr bwMode="auto">
          <a:xfrm flipV="1">
            <a:off x="73152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19" name="Rectangle 103"/>
          <p:cNvSpPr>
            <a:spLocks noChangeArrowheads="1"/>
          </p:cNvSpPr>
          <p:nvPr/>
        </p:nvSpPr>
        <p:spPr bwMode="auto">
          <a:xfrm>
            <a:off x="6858000" y="3115746"/>
            <a:ext cx="1524000" cy="369332"/>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0520" name="Freeform 104"/>
          <p:cNvSpPr>
            <a:spLocks/>
          </p:cNvSpPr>
          <p:nvPr/>
        </p:nvSpPr>
        <p:spPr bwMode="auto">
          <a:xfrm>
            <a:off x="7620001" y="43730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521" name="Freeform 105"/>
          <p:cNvSpPr>
            <a:spLocks/>
          </p:cNvSpPr>
          <p:nvPr/>
        </p:nvSpPr>
        <p:spPr bwMode="auto">
          <a:xfrm flipV="1">
            <a:off x="7620001" y="18584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522" name="Line 106"/>
          <p:cNvSpPr>
            <a:spLocks noChangeShapeType="1"/>
          </p:cNvSpPr>
          <p:nvPr/>
        </p:nvSpPr>
        <p:spPr bwMode="auto">
          <a:xfrm flipV="1">
            <a:off x="69342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23" name="Line 107"/>
          <p:cNvSpPr>
            <a:spLocks noChangeShapeType="1"/>
          </p:cNvSpPr>
          <p:nvPr/>
        </p:nvSpPr>
        <p:spPr bwMode="auto">
          <a:xfrm>
            <a:off x="70866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24" name="Freeform 108"/>
          <p:cNvSpPr>
            <a:spLocks/>
          </p:cNvSpPr>
          <p:nvPr/>
        </p:nvSpPr>
        <p:spPr bwMode="auto">
          <a:xfrm>
            <a:off x="9067801" y="44111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525" name="Group 109"/>
          <p:cNvGrpSpPr>
            <a:grpSpLocks/>
          </p:cNvGrpSpPr>
          <p:nvPr/>
        </p:nvGrpSpPr>
        <p:grpSpPr bwMode="auto">
          <a:xfrm>
            <a:off x="9067801" y="4830767"/>
            <a:ext cx="993775" cy="369888"/>
            <a:chOff x="1536" y="2164"/>
            <a:chExt cx="626" cy="233"/>
          </a:xfrm>
        </p:grpSpPr>
        <p:sp>
          <p:nvSpPr>
            <p:cNvPr id="1340526" name="Rectangle 110"/>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27" name="Freeform 111"/>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28" name="Line 112"/>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29" name="Group 113"/>
          <p:cNvGrpSpPr>
            <a:grpSpLocks/>
          </p:cNvGrpSpPr>
          <p:nvPr/>
        </p:nvGrpSpPr>
        <p:grpSpPr bwMode="auto">
          <a:xfrm>
            <a:off x="9067801" y="4068767"/>
            <a:ext cx="993775" cy="369888"/>
            <a:chOff x="1536" y="2164"/>
            <a:chExt cx="626" cy="233"/>
          </a:xfrm>
        </p:grpSpPr>
        <p:sp>
          <p:nvSpPr>
            <p:cNvPr id="1340530" name="Rectangle 11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31" name="Freeform 11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32" name="Line 11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33" name="Group 117"/>
          <p:cNvGrpSpPr>
            <a:grpSpLocks/>
          </p:cNvGrpSpPr>
          <p:nvPr/>
        </p:nvGrpSpPr>
        <p:grpSpPr bwMode="auto">
          <a:xfrm>
            <a:off x="9067801" y="4449767"/>
            <a:ext cx="993775" cy="369888"/>
            <a:chOff x="1536" y="2164"/>
            <a:chExt cx="626" cy="233"/>
          </a:xfrm>
        </p:grpSpPr>
        <p:sp>
          <p:nvSpPr>
            <p:cNvPr id="1340534" name="Rectangle 11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35" name="Freeform 11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36" name="Line 12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537" name="Line 121"/>
          <p:cNvSpPr>
            <a:spLocks noChangeShapeType="1"/>
          </p:cNvSpPr>
          <p:nvPr/>
        </p:nvSpPr>
        <p:spPr bwMode="auto">
          <a:xfrm>
            <a:off x="98298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38" name="Line 122"/>
          <p:cNvSpPr>
            <a:spLocks noChangeShapeType="1"/>
          </p:cNvSpPr>
          <p:nvPr/>
        </p:nvSpPr>
        <p:spPr bwMode="auto">
          <a:xfrm>
            <a:off x="9220200" y="38338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39" name="Freeform 123"/>
          <p:cNvSpPr>
            <a:spLocks/>
          </p:cNvSpPr>
          <p:nvPr/>
        </p:nvSpPr>
        <p:spPr bwMode="auto">
          <a:xfrm flipV="1">
            <a:off x="9067801" y="1820346"/>
            <a:ext cx="184731" cy="369332"/>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0540" name="Group 124"/>
          <p:cNvGrpSpPr>
            <a:grpSpLocks/>
          </p:cNvGrpSpPr>
          <p:nvPr/>
        </p:nvGrpSpPr>
        <p:grpSpPr bwMode="auto">
          <a:xfrm flipV="1">
            <a:off x="9067801" y="1400169"/>
            <a:ext cx="993775" cy="369888"/>
            <a:chOff x="1536" y="2164"/>
            <a:chExt cx="626" cy="233"/>
          </a:xfrm>
        </p:grpSpPr>
        <p:sp>
          <p:nvSpPr>
            <p:cNvPr id="1340541" name="Rectangle 12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42" name="Freeform 12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43" name="Line 12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44" name="Group 128"/>
          <p:cNvGrpSpPr>
            <a:grpSpLocks/>
          </p:cNvGrpSpPr>
          <p:nvPr/>
        </p:nvGrpSpPr>
        <p:grpSpPr bwMode="auto">
          <a:xfrm flipV="1">
            <a:off x="9067801" y="2162169"/>
            <a:ext cx="993775" cy="369888"/>
            <a:chOff x="1536" y="2164"/>
            <a:chExt cx="626" cy="233"/>
          </a:xfrm>
        </p:grpSpPr>
        <p:sp>
          <p:nvSpPr>
            <p:cNvPr id="1340545" name="Rectangle 129"/>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46" name="Freeform 13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47" name="Line 131"/>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340548" name="Group 132"/>
          <p:cNvGrpSpPr>
            <a:grpSpLocks/>
          </p:cNvGrpSpPr>
          <p:nvPr/>
        </p:nvGrpSpPr>
        <p:grpSpPr bwMode="auto">
          <a:xfrm flipV="1">
            <a:off x="9067801" y="1781169"/>
            <a:ext cx="993775" cy="369888"/>
            <a:chOff x="1536" y="2164"/>
            <a:chExt cx="626" cy="233"/>
          </a:xfrm>
        </p:grpSpPr>
        <p:sp>
          <p:nvSpPr>
            <p:cNvPr id="1340549" name="Rectangle 133"/>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40550" name="Freeform 13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0551" name="Line 135"/>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40552" name="Line 136"/>
          <p:cNvSpPr>
            <a:spLocks noChangeShapeType="1"/>
          </p:cNvSpPr>
          <p:nvPr/>
        </p:nvSpPr>
        <p:spPr bwMode="auto">
          <a:xfrm flipV="1">
            <a:off x="98298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53" name="Line 137"/>
          <p:cNvSpPr>
            <a:spLocks noChangeShapeType="1"/>
          </p:cNvSpPr>
          <p:nvPr/>
        </p:nvSpPr>
        <p:spPr bwMode="auto">
          <a:xfrm flipV="1">
            <a:off x="9220200" y="2538412"/>
            <a:ext cx="0" cy="2286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54" name="Rectangle 138"/>
          <p:cNvSpPr>
            <a:spLocks noChangeArrowheads="1"/>
          </p:cNvSpPr>
          <p:nvPr/>
        </p:nvSpPr>
        <p:spPr bwMode="auto">
          <a:xfrm>
            <a:off x="8763000" y="3115746"/>
            <a:ext cx="1524000" cy="369332"/>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0555" name="Freeform 139"/>
          <p:cNvSpPr>
            <a:spLocks/>
          </p:cNvSpPr>
          <p:nvPr/>
        </p:nvSpPr>
        <p:spPr bwMode="auto">
          <a:xfrm>
            <a:off x="9525001" y="43730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556" name="Freeform 140"/>
          <p:cNvSpPr>
            <a:spLocks/>
          </p:cNvSpPr>
          <p:nvPr/>
        </p:nvSpPr>
        <p:spPr bwMode="auto">
          <a:xfrm flipV="1">
            <a:off x="9525001" y="1858446"/>
            <a:ext cx="184731" cy="369332"/>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31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0557" name="Line 141"/>
          <p:cNvSpPr>
            <a:spLocks noChangeShapeType="1"/>
          </p:cNvSpPr>
          <p:nvPr/>
        </p:nvSpPr>
        <p:spPr bwMode="auto">
          <a:xfrm flipV="1">
            <a:off x="88392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40558" name="Line 142"/>
          <p:cNvSpPr>
            <a:spLocks noChangeShapeType="1"/>
          </p:cNvSpPr>
          <p:nvPr/>
        </p:nvSpPr>
        <p:spPr bwMode="auto">
          <a:xfrm>
            <a:off x="8991600" y="3833812"/>
            <a:ext cx="0" cy="1981200"/>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grpSp>
        <p:nvGrpSpPr>
          <p:cNvPr id="1340559" name="Group 143"/>
          <p:cNvGrpSpPr>
            <a:grpSpLocks/>
          </p:cNvGrpSpPr>
          <p:nvPr/>
        </p:nvGrpSpPr>
        <p:grpSpPr bwMode="auto">
          <a:xfrm>
            <a:off x="1641476" y="3057526"/>
            <a:ext cx="3082926" cy="2500313"/>
            <a:chOff x="74" y="2055"/>
            <a:chExt cx="1942" cy="1575"/>
          </a:xfrm>
        </p:grpSpPr>
        <p:sp>
          <p:nvSpPr>
            <p:cNvPr id="1340560" name="AutoShape 144"/>
            <p:cNvSpPr>
              <a:spLocks noChangeArrowheads="1"/>
            </p:cNvSpPr>
            <p:nvPr/>
          </p:nvSpPr>
          <p:spPr bwMode="auto">
            <a:xfrm>
              <a:off x="864" y="2055"/>
              <a:ext cx="1152" cy="257"/>
            </a:xfrm>
            <a:prstGeom prst="roundRect">
              <a:avLst>
                <a:gd name="adj" fmla="val 16667"/>
              </a:avLst>
            </a:prstGeom>
            <a:noFill/>
            <a:ln w="38100">
              <a:solidFill>
                <a:schemeClr val="hlink"/>
              </a:solidFill>
              <a:round/>
              <a:headEnd/>
              <a:tailEnd/>
            </a:ln>
            <a:effectLst/>
          </p:spPr>
          <p:txBody>
            <a:bodyPr anchor="ctr">
              <a:prstTxWarp prst="textNoShape">
                <a:avLst/>
              </a:prstTxWarp>
              <a:spAutoFit/>
            </a:bodyPr>
            <a:lstStyle/>
            <a:p>
              <a:endParaRPr lang="en-US"/>
            </a:p>
          </p:txBody>
        </p:sp>
        <p:sp>
          <p:nvSpPr>
            <p:cNvPr id="1340561" name="Line 145"/>
            <p:cNvSpPr>
              <a:spLocks noChangeShapeType="1"/>
            </p:cNvSpPr>
            <p:nvPr/>
          </p:nvSpPr>
          <p:spPr bwMode="auto">
            <a:xfrm flipH="1">
              <a:off x="576" y="3312"/>
              <a:ext cx="286" cy="152"/>
            </a:xfrm>
            <a:prstGeom prst="line">
              <a:avLst/>
            </a:prstGeom>
            <a:noFill/>
            <a:ln w="38100">
              <a:solidFill>
                <a:schemeClr val="hlink"/>
              </a:solidFill>
              <a:round/>
              <a:headEnd/>
              <a:tailEnd/>
            </a:ln>
            <a:effectLst/>
          </p:spPr>
          <p:txBody>
            <a:bodyPr anchor="ctr">
              <a:prstTxWarp prst="textNoShape">
                <a:avLst/>
              </a:prstTxWarp>
              <a:spAutoFit/>
            </a:bodyPr>
            <a:lstStyle/>
            <a:p>
              <a:endParaRPr lang="en-US"/>
            </a:p>
          </p:txBody>
        </p:sp>
        <p:sp>
          <p:nvSpPr>
            <p:cNvPr id="1340562" name="Text Box 146"/>
            <p:cNvSpPr txBox="1">
              <a:spLocks noChangeArrowheads="1"/>
            </p:cNvSpPr>
            <p:nvPr/>
          </p:nvSpPr>
          <p:spPr bwMode="auto">
            <a:xfrm>
              <a:off x="74" y="3339"/>
              <a:ext cx="491"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a:solidFill>
                    <a:schemeClr val="hlink"/>
                  </a:solidFill>
                  <a:latin typeface="Calibri"/>
                  <a:ea typeface="굴림" charset="-127"/>
                  <a:cs typeface="Calibri"/>
                </a:rPr>
                <a:t>Lane</a:t>
              </a:r>
            </a:p>
          </p:txBody>
        </p:sp>
      </p:grpSp>
      <p:grpSp>
        <p:nvGrpSpPr>
          <p:cNvPr id="1340563" name="Group 147"/>
          <p:cNvGrpSpPr>
            <a:grpSpLocks/>
          </p:cNvGrpSpPr>
          <p:nvPr/>
        </p:nvGrpSpPr>
        <p:grpSpPr bwMode="auto">
          <a:xfrm>
            <a:off x="3048000" y="752474"/>
            <a:ext cx="7391400" cy="1379536"/>
            <a:chOff x="960" y="603"/>
            <a:chExt cx="4656" cy="869"/>
          </a:xfrm>
        </p:grpSpPr>
        <p:sp>
          <p:nvSpPr>
            <p:cNvPr id="1340564" name="AutoShape 148"/>
            <p:cNvSpPr>
              <a:spLocks noChangeArrowheads="1"/>
            </p:cNvSpPr>
            <p:nvPr/>
          </p:nvSpPr>
          <p:spPr bwMode="auto">
            <a:xfrm>
              <a:off x="960" y="1215"/>
              <a:ext cx="4656" cy="257"/>
            </a:xfrm>
            <a:prstGeom prst="roundRect">
              <a:avLst>
                <a:gd name="adj" fmla="val 16667"/>
              </a:avLst>
            </a:prstGeom>
            <a:noFill/>
            <a:ln w="38100">
              <a:solidFill>
                <a:schemeClr val="accent1"/>
              </a:solidFill>
              <a:round/>
              <a:headEnd/>
              <a:tailEnd/>
            </a:ln>
            <a:effectLst/>
          </p:spPr>
          <p:txBody>
            <a:bodyPr anchor="ctr">
              <a:prstTxWarp prst="textNoShape">
                <a:avLst/>
              </a:prstTxWarp>
              <a:spAutoFit/>
            </a:bodyPr>
            <a:lstStyle/>
            <a:p>
              <a:endParaRPr lang="en-US"/>
            </a:p>
          </p:txBody>
        </p:sp>
        <p:sp>
          <p:nvSpPr>
            <p:cNvPr id="1340565" name="Line 149"/>
            <p:cNvSpPr>
              <a:spLocks noChangeShapeType="1"/>
            </p:cNvSpPr>
            <p:nvPr/>
          </p:nvSpPr>
          <p:spPr bwMode="auto">
            <a:xfrm flipV="1">
              <a:off x="3504" y="768"/>
              <a:ext cx="240" cy="144"/>
            </a:xfrm>
            <a:prstGeom prst="line">
              <a:avLst/>
            </a:prstGeom>
            <a:noFill/>
            <a:ln w="38100">
              <a:solidFill>
                <a:schemeClr val="accent1"/>
              </a:solidFill>
              <a:round/>
              <a:headEnd/>
              <a:tailEnd/>
            </a:ln>
            <a:effectLst/>
          </p:spPr>
          <p:txBody>
            <a:bodyPr wrap="none" anchor="ctr">
              <a:prstTxWarp prst="textNoShape">
                <a:avLst/>
              </a:prstTxWarp>
              <a:spAutoFit/>
            </a:bodyPr>
            <a:lstStyle/>
            <a:p>
              <a:endParaRPr lang="en-US"/>
            </a:p>
          </p:txBody>
        </p:sp>
        <p:sp>
          <p:nvSpPr>
            <p:cNvPr id="1340566" name="Text Box 150"/>
            <p:cNvSpPr txBox="1">
              <a:spLocks noChangeArrowheads="1"/>
            </p:cNvSpPr>
            <p:nvPr/>
          </p:nvSpPr>
          <p:spPr bwMode="auto">
            <a:xfrm>
              <a:off x="3655" y="603"/>
              <a:ext cx="1361"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a:solidFill>
                    <a:schemeClr val="accent1"/>
                  </a:solidFill>
                  <a:latin typeface="Calibri"/>
                  <a:ea typeface="굴림" charset="-127"/>
                  <a:cs typeface="Calibri"/>
                </a:rPr>
                <a:t>Functional Unit</a:t>
              </a:r>
            </a:p>
          </p:txBody>
        </p:sp>
      </p:grpSp>
      <p:sp>
        <p:nvSpPr>
          <p:cNvPr id="1340567" name="Text Box 151"/>
          <p:cNvSpPr txBox="1">
            <a:spLocks noChangeArrowheads="1"/>
          </p:cNvSpPr>
          <p:nvPr/>
        </p:nvSpPr>
        <p:spPr bwMode="auto">
          <a:xfrm>
            <a:off x="1494533" y="2445179"/>
            <a:ext cx="1312219" cy="830997"/>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a:latin typeface="Calibri"/>
                <a:ea typeface="굴림" charset="-127"/>
                <a:cs typeface="Calibri"/>
              </a:rPr>
              <a:t>Vector</a:t>
            </a:r>
          </a:p>
          <a:p>
            <a:pPr>
              <a:spcBef>
                <a:spcPct val="0"/>
              </a:spcBef>
            </a:pPr>
            <a:r>
              <a:rPr lang="en-US" altLang="ko-KR" sz="2400" i="1" dirty="0">
                <a:latin typeface="Calibri"/>
                <a:ea typeface="굴림" charset="-127"/>
                <a:cs typeface="Calibri"/>
              </a:rPr>
              <a:t>Registers</a:t>
            </a:r>
          </a:p>
        </p:txBody>
      </p:sp>
      <p:sp>
        <p:nvSpPr>
          <p:cNvPr id="1340568" name="Line 152"/>
          <p:cNvSpPr>
            <a:spLocks noChangeShapeType="1"/>
          </p:cNvSpPr>
          <p:nvPr/>
        </p:nvSpPr>
        <p:spPr bwMode="auto">
          <a:xfrm flipH="1" flipV="1">
            <a:off x="2551114" y="3181350"/>
            <a:ext cx="496887" cy="169862"/>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1340569" name="Rectangle 153"/>
          <p:cNvSpPr>
            <a:spLocks noChangeArrowheads="1"/>
          </p:cNvSpPr>
          <p:nvPr/>
        </p:nvSpPr>
        <p:spPr bwMode="auto">
          <a:xfrm>
            <a:off x="2971800" y="5815012"/>
            <a:ext cx="7315200" cy="533400"/>
          </a:xfrm>
          <a:prstGeom prst="rect">
            <a:avLst/>
          </a:prstGeom>
          <a:noFill/>
          <a:ln w="3175">
            <a:solidFill>
              <a:schemeClr val="tx1"/>
            </a:solidFill>
            <a:miter lim="800000"/>
            <a:headEnd/>
            <a:tailEnd/>
          </a:ln>
          <a:effectLst/>
        </p:spPr>
        <p:txBody>
          <a:bodyPr anchor="ctr">
            <a:prstTxWarp prst="textNoShape">
              <a:avLst/>
            </a:prstTxWarp>
          </a:bodyPr>
          <a:lstStyle/>
          <a:p>
            <a:r>
              <a:rPr lang="en-US" altLang="ko-KR" sz="2400" i="1" dirty="0">
                <a:latin typeface="Calibri"/>
                <a:ea typeface="굴림" charset="-127"/>
                <a:cs typeface="Calibri"/>
              </a:rPr>
              <a:t>Memory Subsystem</a:t>
            </a:r>
          </a:p>
        </p:txBody>
      </p:sp>
      <p:sp>
        <p:nvSpPr>
          <p:cNvPr id="1340570" name="Text Box 154"/>
          <p:cNvSpPr txBox="1">
            <a:spLocks noChangeArrowheads="1"/>
          </p:cNvSpPr>
          <p:nvPr/>
        </p:nvSpPr>
        <p:spPr bwMode="auto">
          <a:xfrm>
            <a:off x="3200400" y="2995612"/>
            <a:ext cx="1231900" cy="707886"/>
          </a:xfrm>
          <a:prstGeom prst="rect">
            <a:avLst/>
          </a:prstGeom>
          <a:noFill/>
          <a:ln w="12700">
            <a:noFill/>
            <a:miter lim="800000"/>
            <a:headEnd/>
            <a:tailEnd/>
          </a:ln>
          <a:effectLst/>
        </p:spPr>
        <p:txBody>
          <a:bodyPr>
            <a:prstTxWarp prst="textNoShape">
              <a:avLst/>
            </a:prstTxWarp>
            <a:spAutoFit/>
          </a:bodyPr>
          <a:lstStyle/>
          <a:p>
            <a:r>
              <a:rPr lang="en-US" altLang="ko-KR" sz="2000" dirty="0">
                <a:latin typeface="Calibri"/>
                <a:ea typeface="굴림" charset="-127"/>
                <a:cs typeface="Calibri"/>
              </a:rPr>
              <a:t>Elements 0, 4, 8, …</a:t>
            </a:r>
          </a:p>
        </p:txBody>
      </p:sp>
      <p:sp>
        <p:nvSpPr>
          <p:cNvPr id="1340571" name="Text Box 155"/>
          <p:cNvSpPr txBox="1">
            <a:spLocks noChangeArrowheads="1"/>
          </p:cNvSpPr>
          <p:nvPr/>
        </p:nvSpPr>
        <p:spPr bwMode="auto">
          <a:xfrm>
            <a:off x="5105400" y="2995612"/>
            <a:ext cx="1231900" cy="707886"/>
          </a:xfrm>
          <a:prstGeom prst="rect">
            <a:avLst/>
          </a:prstGeom>
          <a:noFill/>
          <a:ln w="12700">
            <a:noFill/>
            <a:miter lim="800000"/>
            <a:headEnd/>
            <a:tailEnd/>
          </a:ln>
          <a:effectLst/>
        </p:spPr>
        <p:txBody>
          <a:bodyPr>
            <a:prstTxWarp prst="textNoShape">
              <a:avLst/>
            </a:prstTxWarp>
            <a:spAutoFit/>
          </a:bodyPr>
          <a:lstStyle/>
          <a:p>
            <a:r>
              <a:rPr lang="en-US" altLang="ko-KR" sz="2000">
                <a:latin typeface="Calibri"/>
                <a:ea typeface="굴림" charset="-127"/>
                <a:cs typeface="Calibri"/>
              </a:rPr>
              <a:t>Elements 1, 5, 9, …</a:t>
            </a:r>
          </a:p>
        </p:txBody>
      </p:sp>
      <p:sp>
        <p:nvSpPr>
          <p:cNvPr id="1340572" name="Text Box 156"/>
          <p:cNvSpPr txBox="1">
            <a:spLocks noChangeArrowheads="1"/>
          </p:cNvSpPr>
          <p:nvPr/>
        </p:nvSpPr>
        <p:spPr bwMode="auto">
          <a:xfrm>
            <a:off x="7010400" y="2995613"/>
            <a:ext cx="1231900" cy="1015663"/>
          </a:xfrm>
          <a:prstGeom prst="rect">
            <a:avLst/>
          </a:prstGeom>
          <a:noFill/>
          <a:ln w="12700">
            <a:noFill/>
            <a:miter lim="800000"/>
            <a:headEnd/>
            <a:tailEnd/>
          </a:ln>
          <a:effectLst/>
        </p:spPr>
        <p:txBody>
          <a:bodyPr>
            <a:prstTxWarp prst="textNoShape">
              <a:avLst/>
            </a:prstTxWarp>
            <a:spAutoFit/>
          </a:bodyPr>
          <a:lstStyle/>
          <a:p>
            <a:r>
              <a:rPr lang="en-US" altLang="ko-KR" sz="2000">
                <a:latin typeface="Calibri"/>
                <a:ea typeface="굴림" charset="-127"/>
                <a:cs typeface="Calibri"/>
              </a:rPr>
              <a:t>Elements 2, 6, 10, …</a:t>
            </a:r>
          </a:p>
        </p:txBody>
      </p:sp>
      <p:sp>
        <p:nvSpPr>
          <p:cNvPr id="1340573" name="Text Box 157"/>
          <p:cNvSpPr txBox="1">
            <a:spLocks noChangeArrowheads="1"/>
          </p:cNvSpPr>
          <p:nvPr/>
        </p:nvSpPr>
        <p:spPr bwMode="auto">
          <a:xfrm>
            <a:off x="8915400" y="2995613"/>
            <a:ext cx="1231900" cy="1015663"/>
          </a:xfrm>
          <a:prstGeom prst="rect">
            <a:avLst/>
          </a:prstGeom>
          <a:noFill/>
          <a:ln w="12700">
            <a:noFill/>
            <a:miter lim="800000"/>
            <a:headEnd/>
            <a:tailEnd/>
          </a:ln>
          <a:effectLst/>
        </p:spPr>
        <p:txBody>
          <a:bodyPr>
            <a:prstTxWarp prst="textNoShape">
              <a:avLst/>
            </a:prstTxWarp>
            <a:spAutoFit/>
          </a:bodyPr>
          <a:lstStyle/>
          <a:p>
            <a:r>
              <a:rPr lang="en-US" altLang="ko-KR" sz="2000">
                <a:latin typeface="Calibri"/>
                <a:ea typeface="굴림" charset="-127"/>
                <a:cs typeface="Calibri"/>
              </a:rPr>
              <a:t>Elements 3, 7, 11, …</a:t>
            </a:r>
          </a:p>
        </p:txBody>
      </p:sp>
    </p:spTree>
    <p:extLst>
      <p:ext uri="{BB962C8B-B14F-4D97-AF65-F5344CB8AC3E}">
        <p14:creationId xmlns:p14="http://schemas.microsoft.com/office/powerpoint/2010/main" val="10585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05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40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a:xfrm>
            <a:off x="2209800" y="152400"/>
            <a:ext cx="7696200" cy="736600"/>
          </a:xfrm>
        </p:spPr>
        <p:txBody>
          <a:bodyPr>
            <a:normAutofit fontScale="90000"/>
          </a:bodyPr>
          <a:lstStyle/>
          <a:p>
            <a:r>
              <a:rPr lang="en-US" altLang="ko-KR" dirty="0" smtClean="0"/>
              <a:t>T0 Vector Microprocessor (UCB/ICSI, 1995)</a:t>
            </a:r>
            <a:endParaRPr lang="en-US" altLang="ko-KR" dirty="0"/>
          </a:p>
        </p:txBody>
      </p:sp>
      <p:sp>
        <p:nvSpPr>
          <p:cNvPr id="44" name="Slide Number Placeholder 4"/>
          <p:cNvSpPr>
            <a:spLocks noGrp="1"/>
          </p:cNvSpPr>
          <p:nvPr>
            <p:ph type="sldNum" sz="quarter" idx="12"/>
          </p:nvPr>
        </p:nvSpPr>
        <p:spPr/>
        <p:txBody>
          <a:bodyPr/>
          <a:lstStyle/>
          <a:p>
            <a:fld id="{D231E473-6773-F142-B877-69B8BF932C58}" type="slidenum">
              <a:rPr lang="en-US" smtClean="0"/>
              <a:pPr/>
              <a:t>22</a:t>
            </a:fld>
            <a:endParaRPr lang="en-US"/>
          </a:p>
        </p:txBody>
      </p:sp>
      <p:pic>
        <p:nvPicPr>
          <p:cNvPr id="1342467" name="Picture 3" descr="t0die"/>
          <p:cNvPicPr>
            <a:picLocks noChangeAspect="1" noChangeArrowheads="1"/>
          </p:cNvPicPr>
          <p:nvPr/>
        </p:nvPicPr>
        <p:blipFill>
          <a:blip r:embed="rId3"/>
          <a:srcRect/>
          <a:stretch>
            <a:fillRect/>
          </a:stretch>
        </p:blipFill>
        <p:spPr bwMode="auto">
          <a:xfrm>
            <a:off x="4267200" y="1143000"/>
            <a:ext cx="5138738" cy="5176838"/>
          </a:xfrm>
          <a:prstGeom prst="rect">
            <a:avLst/>
          </a:prstGeom>
          <a:noFill/>
        </p:spPr>
      </p:pic>
      <p:sp>
        <p:nvSpPr>
          <p:cNvPr id="1342468" name="Rectangle 4"/>
          <p:cNvSpPr>
            <a:spLocks noChangeArrowheads="1"/>
          </p:cNvSpPr>
          <p:nvPr/>
        </p:nvSpPr>
        <p:spPr bwMode="auto">
          <a:xfrm>
            <a:off x="8382000" y="4387334"/>
            <a:ext cx="457200" cy="369332"/>
          </a:xfrm>
          <a:prstGeom prst="rect">
            <a:avLst/>
          </a:prstGeom>
          <a:noFill/>
          <a:ln w="57150">
            <a:solidFill>
              <a:schemeClr val="accent2"/>
            </a:solidFill>
            <a:miter lim="800000"/>
            <a:headEnd/>
            <a:tailEnd/>
          </a:ln>
          <a:effectLst/>
        </p:spPr>
        <p:txBody>
          <a:bodyPr anchor="ctr">
            <a:prstTxWarp prst="textNoShape">
              <a:avLst/>
            </a:prstTxWarp>
            <a:spAutoFit/>
          </a:bodyPr>
          <a:lstStyle/>
          <a:p>
            <a:endParaRPr lang="en-US"/>
          </a:p>
        </p:txBody>
      </p:sp>
      <p:sp>
        <p:nvSpPr>
          <p:cNvPr id="1342469" name="Line 5"/>
          <p:cNvSpPr>
            <a:spLocks noChangeShapeType="1"/>
          </p:cNvSpPr>
          <p:nvPr/>
        </p:nvSpPr>
        <p:spPr bwMode="auto">
          <a:xfrm flipV="1">
            <a:off x="8839200" y="3200400"/>
            <a:ext cx="762000" cy="381000"/>
          </a:xfrm>
          <a:prstGeom prst="line">
            <a:avLst/>
          </a:prstGeom>
          <a:noFill/>
          <a:ln w="57150">
            <a:solidFill>
              <a:schemeClr val="accent2"/>
            </a:solidFill>
            <a:round/>
            <a:headEnd/>
            <a:tailEnd/>
          </a:ln>
          <a:effectLst/>
        </p:spPr>
        <p:txBody>
          <a:bodyPr anchor="ctr">
            <a:prstTxWarp prst="textNoShape">
              <a:avLst/>
            </a:prstTxWarp>
            <a:spAutoFit/>
          </a:bodyPr>
          <a:lstStyle/>
          <a:p>
            <a:endParaRPr lang="en-US"/>
          </a:p>
        </p:txBody>
      </p:sp>
      <p:sp>
        <p:nvSpPr>
          <p:cNvPr id="1342470" name="Text Box 6"/>
          <p:cNvSpPr txBox="1">
            <a:spLocks noChangeArrowheads="1"/>
          </p:cNvSpPr>
          <p:nvPr/>
        </p:nvSpPr>
        <p:spPr bwMode="auto">
          <a:xfrm>
            <a:off x="9508631" y="2831635"/>
            <a:ext cx="875561" cy="523220"/>
          </a:xfrm>
          <a:prstGeom prst="rect">
            <a:avLst/>
          </a:prstGeom>
          <a:noFill/>
          <a:ln w="3175">
            <a:noFill/>
            <a:miter lim="800000"/>
            <a:headEnd/>
            <a:tailEnd/>
          </a:ln>
          <a:effectLst/>
        </p:spPr>
        <p:txBody>
          <a:bodyPr wrap="none" anchor="ctr">
            <a:prstTxWarp prst="textNoShape">
              <a:avLst/>
            </a:prstTxWarp>
            <a:spAutoFit/>
          </a:bodyPr>
          <a:lstStyle/>
          <a:p>
            <a:r>
              <a:rPr lang="en-US" altLang="ko-KR" sz="2800" i="1" dirty="0">
                <a:latin typeface="Calibri"/>
                <a:ea typeface="굴림" charset="-127"/>
                <a:cs typeface="Calibri"/>
              </a:rPr>
              <a:t>Lane</a:t>
            </a:r>
          </a:p>
        </p:txBody>
      </p:sp>
      <p:grpSp>
        <p:nvGrpSpPr>
          <p:cNvPr id="1342471" name="Group 7"/>
          <p:cNvGrpSpPr>
            <a:grpSpLocks/>
          </p:cNvGrpSpPr>
          <p:nvPr/>
        </p:nvGrpSpPr>
        <p:grpSpPr bwMode="auto">
          <a:xfrm>
            <a:off x="1828801" y="2798763"/>
            <a:ext cx="7142163" cy="2078038"/>
            <a:chOff x="192" y="1763"/>
            <a:chExt cx="4499" cy="1309"/>
          </a:xfrm>
        </p:grpSpPr>
        <p:sp>
          <p:nvSpPr>
            <p:cNvPr id="1342472" name="Text Box 8"/>
            <p:cNvSpPr txBox="1">
              <a:spLocks noChangeArrowheads="1"/>
            </p:cNvSpPr>
            <p:nvPr/>
          </p:nvSpPr>
          <p:spPr bwMode="auto">
            <a:xfrm>
              <a:off x="192" y="1763"/>
              <a:ext cx="1536" cy="756"/>
            </a:xfrm>
            <a:prstGeom prst="rect">
              <a:avLst/>
            </a:prstGeom>
            <a:noFill/>
            <a:ln w="3175">
              <a:noFill/>
              <a:miter lim="800000"/>
              <a:headEnd/>
              <a:tailEnd/>
            </a:ln>
            <a:effectLst/>
          </p:spPr>
          <p:txBody>
            <a:bodyPr anchor="ctr">
              <a:prstTxWarp prst="textNoShape">
                <a:avLst/>
              </a:prstTxWarp>
              <a:spAutoFit/>
            </a:bodyPr>
            <a:lstStyle/>
            <a:p>
              <a:r>
                <a:rPr lang="en-US" altLang="ko-KR" sz="2400" i="1" dirty="0">
                  <a:latin typeface="Calibri"/>
                  <a:ea typeface="굴림" charset="-127"/>
                  <a:cs typeface="Calibri"/>
                </a:rPr>
                <a:t>Vector register elements striped over lanes</a:t>
              </a:r>
            </a:p>
          </p:txBody>
        </p:sp>
        <p:grpSp>
          <p:nvGrpSpPr>
            <p:cNvPr id="1342473" name="Group 9"/>
            <p:cNvGrpSpPr>
              <a:grpSpLocks/>
            </p:cNvGrpSpPr>
            <p:nvPr/>
          </p:nvGrpSpPr>
          <p:grpSpPr bwMode="auto">
            <a:xfrm>
              <a:off x="1956" y="2409"/>
              <a:ext cx="2735" cy="663"/>
              <a:chOff x="1956" y="2409"/>
              <a:chExt cx="2735" cy="663"/>
            </a:xfrm>
          </p:grpSpPr>
          <p:sp>
            <p:nvSpPr>
              <p:cNvPr id="1342474" name="Text Box 10"/>
              <p:cNvSpPr txBox="1">
                <a:spLocks noChangeArrowheads="1"/>
              </p:cNvSpPr>
              <p:nvPr/>
            </p:nvSpPr>
            <p:spPr bwMode="auto">
              <a:xfrm>
                <a:off x="2003"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[0]</a:t>
                </a:r>
                <a:endParaRPr lang="en-US" altLang="ko-KR">
                  <a:latin typeface="Verdana" charset="0"/>
                  <a:ea typeface="굴림" charset="-127"/>
                  <a:cs typeface="굴림" charset="-127"/>
                </a:endParaRPr>
              </a:p>
            </p:txBody>
          </p:sp>
          <p:sp>
            <p:nvSpPr>
              <p:cNvPr id="1342475" name="Text Box 11"/>
              <p:cNvSpPr txBox="1">
                <a:spLocks noChangeArrowheads="1"/>
              </p:cNvSpPr>
              <p:nvPr/>
            </p:nvSpPr>
            <p:spPr bwMode="auto">
              <a:xfrm>
                <a:off x="2003" y="2697"/>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[8]</a:t>
                </a:r>
                <a:endParaRPr lang="en-US" altLang="ko-KR">
                  <a:latin typeface="Verdana" charset="0"/>
                  <a:ea typeface="굴림" charset="-127"/>
                  <a:cs typeface="굴림" charset="-127"/>
                </a:endParaRPr>
              </a:p>
            </p:txBody>
          </p:sp>
          <p:sp>
            <p:nvSpPr>
              <p:cNvPr id="1342476" name="Text Box 12"/>
              <p:cNvSpPr txBox="1">
                <a:spLocks noChangeArrowheads="1"/>
              </p:cNvSpPr>
              <p:nvPr/>
            </p:nvSpPr>
            <p:spPr bwMode="auto">
              <a:xfrm>
                <a:off x="1956"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[16]</a:t>
                </a:r>
                <a:endParaRPr lang="en-US" altLang="ko-KR">
                  <a:latin typeface="Verdana" charset="0"/>
                  <a:ea typeface="굴림" charset="-127"/>
                  <a:cs typeface="굴림" charset="-127"/>
                </a:endParaRPr>
              </a:p>
            </p:txBody>
          </p:sp>
          <p:sp>
            <p:nvSpPr>
              <p:cNvPr id="1342477" name="Text Box 13"/>
              <p:cNvSpPr txBox="1">
                <a:spLocks noChangeArrowheads="1"/>
              </p:cNvSpPr>
              <p:nvPr/>
            </p:nvSpPr>
            <p:spPr bwMode="auto">
              <a:xfrm>
                <a:off x="1957"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dirty="0">
                    <a:solidFill>
                      <a:schemeClr val="bg1"/>
                    </a:solidFill>
                    <a:latin typeface="Verdana" charset="0"/>
                    <a:ea typeface="굴림" charset="-127"/>
                    <a:cs typeface="굴림" charset="-127"/>
                  </a:rPr>
                  <a:t>[24]</a:t>
                </a:r>
                <a:endParaRPr lang="en-US" altLang="ko-KR" dirty="0">
                  <a:latin typeface="Verdana" charset="0"/>
                  <a:ea typeface="굴림" charset="-127"/>
                  <a:cs typeface="굴림" charset="-127"/>
                </a:endParaRPr>
              </a:p>
            </p:txBody>
          </p:sp>
          <p:sp>
            <p:nvSpPr>
              <p:cNvPr id="1342478" name="Text Box 14"/>
              <p:cNvSpPr txBox="1">
                <a:spLocks noChangeArrowheads="1"/>
              </p:cNvSpPr>
              <p:nvPr/>
            </p:nvSpPr>
            <p:spPr bwMode="auto">
              <a:xfrm>
                <a:off x="2288"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a:t>
                </a:r>
                <a:endParaRPr lang="en-US" altLang="ko-KR">
                  <a:latin typeface="Verdana" charset="0"/>
                  <a:ea typeface="굴림" charset="-127"/>
                  <a:cs typeface="굴림" charset="-127"/>
                </a:endParaRPr>
              </a:p>
            </p:txBody>
          </p:sp>
          <p:sp>
            <p:nvSpPr>
              <p:cNvPr id="1342479" name="Text Box 15"/>
              <p:cNvSpPr txBox="1">
                <a:spLocks noChangeArrowheads="1"/>
              </p:cNvSpPr>
              <p:nvPr/>
            </p:nvSpPr>
            <p:spPr bwMode="auto">
              <a:xfrm>
                <a:off x="2288" y="2697"/>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[9]</a:t>
                </a:r>
                <a:endParaRPr lang="en-US" altLang="ko-KR">
                  <a:latin typeface="Verdana" charset="0"/>
                  <a:ea typeface="굴림" charset="-127"/>
                  <a:cs typeface="굴림" charset="-127"/>
                </a:endParaRPr>
              </a:p>
            </p:txBody>
          </p:sp>
          <p:sp>
            <p:nvSpPr>
              <p:cNvPr id="1342480" name="Text Box 16"/>
              <p:cNvSpPr txBox="1">
                <a:spLocks noChangeArrowheads="1"/>
              </p:cNvSpPr>
              <p:nvPr/>
            </p:nvSpPr>
            <p:spPr bwMode="auto">
              <a:xfrm>
                <a:off x="2241"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[17]</a:t>
                </a:r>
                <a:endParaRPr lang="en-US" altLang="ko-KR">
                  <a:latin typeface="Verdana" charset="0"/>
                  <a:ea typeface="굴림" charset="-127"/>
                  <a:cs typeface="굴림" charset="-127"/>
                </a:endParaRPr>
              </a:p>
            </p:txBody>
          </p:sp>
          <p:sp>
            <p:nvSpPr>
              <p:cNvPr id="1342481" name="Text Box 17"/>
              <p:cNvSpPr txBox="1">
                <a:spLocks noChangeArrowheads="1"/>
              </p:cNvSpPr>
              <p:nvPr/>
            </p:nvSpPr>
            <p:spPr bwMode="auto">
              <a:xfrm>
                <a:off x="2242"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[25]</a:t>
                </a:r>
                <a:endParaRPr lang="en-US" altLang="ko-KR">
                  <a:latin typeface="Verdana" charset="0"/>
                  <a:ea typeface="굴림" charset="-127"/>
                  <a:cs typeface="굴림" charset="-127"/>
                </a:endParaRPr>
              </a:p>
            </p:txBody>
          </p:sp>
          <p:sp>
            <p:nvSpPr>
              <p:cNvPr id="1342482" name="Text Box 18"/>
              <p:cNvSpPr txBox="1">
                <a:spLocks noChangeArrowheads="1"/>
              </p:cNvSpPr>
              <p:nvPr/>
            </p:nvSpPr>
            <p:spPr bwMode="auto">
              <a:xfrm>
                <a:off x="2627"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a:t>
                </a:r>
                <a:endParaRPr lang="en-US" altLang="ko-KR">
                  <a:latin typeface="Verdana" charset="0"/>
                  <a:ea typeface="굴림" charset="-127"/>
                  <a:cs typeface="굴림" charset="-127"/>
                </a:endParaRPr>
              </a:p>
            </p:txBody>
          </p:sp>
          <p:sp>
            <p:nvSpPr>
              <p:cNvPr id="1342483" name="Text Box 19"/>
              <p:cNvSpPr txBox="1">
                <a:spLocks noChangeArrowheads="1"/>
              </p:cNvSpPr>
              <p:nvPr/>
            </p:nvSpPr>
            <p:spPr bwMode="auto">
              <a:xfrm>
                <a:off x="2581"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[10]</a:t>
                </a:r>
                <a:endParaRPr lang="en-US" altLang="ko-KR">
                  <a:latin typeface="Verdana" charset="0"/>
                  <a:ea typeface="굴림" charset="-127"/>
                  <a:cs typeface="굴림" charset="-127"/>
                </a:endParaRPr>
              </a:p>
            </p:txBody>
          </p:sp>
          <p:sp>
            <p:nvSpPr>
              <p:cNvPr id="1342484" name="Text Box 20"/>
              <p:cNvSpPr txBox="1">
                <a:spLocks noChangeArrowheads="1"/>
              </p:cNvSpPr>
              <p:nvPr/>
            </p:nvSpPr>
            <p:spPr bwMode="auto">
              <a:xfrm>
                <a:off x="2580"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[18]</a:t>
                </a:r>
                <a:endParaRPr lang="en-US" altLang="ko-KR">
                  <a:latin typeface="Verdana" charset="0"/>
                  <a:ea typeface="굴림" charset="-127"/>
                  <a:cs typeface="굴림" charset="-127"/>
                </a:endParaRPr>
              </a:p>
            </p:txBody>
          </p:sp>
          <p:sp>
            <p:nvSpPr>
              <p:cNvPr id="1342485" name="Text Box 21"/>
              <p:cNvSpPr txBox="1">
                <a:spLocks noChangeArrowheads="1"/>
              </p:cNvSpPr>
              <p:nvPr/>
            </p:nvSpPr>
            <p:spPr bwMode="auto">
              <a:xfrm>
                <a:off x="2581"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[26]</a:t>
                </a:r>
                <a:endParaRPr lang="en-US" altLang="ko-KR">
                  <a:latin typeface="Verdana" charset="0"/>
                  <a:ea typeface="굴림" charset="-127"/>
                  <a:cs typeface="굴림" charset="-127"/>
                </a:endParaRPr>
              </a:p>
            </p:txBody>
          </p:sp>
          <p:sp>
            <p:nvSpPr>
              <p:cNvPr id="1342486" name="Text Box 22"/>
              <p:cNvSpPr txBox="1">
                <a:spLocks noChangeArrowheads="1"/>
              </p:cNvSpPr>
              <p:nvPr/>
            </p:nvSpPr>
            <p:spPr bwMode="auto">
              <a:xfrm>
                <a:off x="2959"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[3]</a:t>
                </a:r>
                <a:endParaRPr lang="en-US" altLang="ko-KR">
                  <a:latin typeface="Verdana" charset="0"/>
                  <a:ea typeface="굴림" charset="-127"/>
                  <a:cs typeface="굴림" charset="-127"/>
                </a:endParaRPr>
              </a:p>
            </p:txBody>
          </p:sp>
          <p:sp>
            <p:nvSpPr>
              <p:cNvPr id="1342487" name="Text Box 23"/>
              <p:cNvSpPr txBox="1">
                <a:spLocks noChangeArrowheads="1"/>
              </p:cNvSpPr>
              <p:nvPr/>
            </p:nvSpPr>
            <p:spPr bwMode="auto">
              <a:xfrm>
                <a:off x="2913"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dirty="0">
                    <a:solidFill>
                      <a:schemeClr val="bg1"/>
                    </a:solidFill>
                    <a:latin typeface="Verdana" charset="0"/>
                    <a:ea typeface="굴림" charset="-127"/>
                    <a:cs typeface="굴림" charset="-127"/>
                  </a:rPr>
                  <a:t>[11]</a:t>
                </a:r>
                <a:endParaRPr lang="en-US" altLang="ko-KR" dirty="0">
                  <a:latin typeface="Verdana" charset="0"/>
                  <a:ea typeface="굴림" charset="-127"/>
                  <a:cs typeface="굴림" charset="-127"/>
                </a:endParaRPr>
              </a:p>
            </p:txBody>
          </p:sp>
          <p:sp>
            <p:nvSpPr>
              <p:cNvPr id="1342488" name="Text Box 24"/>
              <p:cNvSpPr txBox="1">
                <a:spLocks noChangeArrowheads="1"/>
              </p:cNvSpPr>
              <p:nvPr/>
            </p:nvSpPr>
            <p:spPr bwMode="auto">
              <a:xfrm>
                <a:off x="2912"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[19]</a:t>
                </a:r>
                <a:endParaRPr lang="en-US" altLang="ko-KR">
                  <a:latin typeface="Verdana" charset="0"/>
                  <a:ea typeface="굴림" charset="-127"/>
                  <a:cs typeface="굴림" charset="-127"/>
                </a:endParaRPr>
              </a:p>
            </p:txBody>
          </p:sp>
          <p:sp>
            <p:nvSpPr>
              <p:cNvPr id="1342489" name="Text Box 25"/>
              <p:cNvSpPr txBox="1">
                <a:spLocks noChangeArrowheads="1"/>
              </p:cNvSpPr>
              <p:nvPr/>
            </p:nvSpPr>
            <p:spPr bwMode="auto">
              <a:xfrm>
                <a:off x="2913"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[27]</a:t>
                </a:r>
                <a:endParaRPr lang="en-US" altLang="ko-KR">
                  <a:latin typeface="Verdana" charset="0"/>
                  <a:ea typeface="굴림" charset="-127"/>
                  <a:cs typeface="굴림" charset="-127"/>
                </a:endParaRPr>
              </a:p>
            </p:txBody>
          </p:sp>
          <p:sp>
            <p:nvSpPr>
              <p:cNvPr id="1342490" name="Text Box 26"/>
              <p:cNvSpPr txBox="1">
                <a:spLocks noChangeArrowheads="1"/>
              </p:cNvSpPr>
              <p:nvPr/>
            </p:nvSpPr>
            <p:spPr bwMode="auto">
              <a:xfrm>
                <a:off x="3251"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[4]</a:t>
                </a:r>
                <a:endParaRPr lang="en-US" altLang="ko-KR">
                  <a:latin typeface="Verdana" charset="0"/>
                  <a:ea typeface="굴림" charset="-127"/>
                  <a:cs typeface="굴림" charset="-127"/>
                </a:endParaRPr>
              </a:p>
            </p:txBody>
          </p:sp>
          <p:sp>
            <p:nvSpPr>
              <p:cNvPr id="1342491" name="Text Box 27"/>
              <p:cNvSpPr txBox="1">
                <a:spLocks noChangeArrowheads="1"/>
              </p:cNvSpPr>
              <p:nvPr/>
            </p:nvSpPr>
            <p:spPr bwMode="auto">
              <a:xfrm>
                <a:off x="3205"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[12]</a:t>
                </a:r>
                <a:endParaRPr lang="en-US" altLang="ko-KR">
                  <a:latin typeface="Verdana" charset="0"/>
                  <a:ea typeface="굴림" charset="-127"/>
                  <a:cs typeface="굴림" charset="-127"/>
                </a:endParaRPr>
              </a:p>
            </p:txBody>
          </p:sp>
          <p:sp>
            <p:nvSpPr>
              <p:cNvPr id="1342492" name="Text Box 28"/>
              <p:cNvSpPr txBox="1">
                <a:spLocks noChangeArrowheads="1"/>
              </p:cNvSpPr>
              <p:nvPr/>
            </p:nvSpPr>
            <p:spPr bwMode="auto">
              <a:xfrm>
                <a:off x="3204"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[20]</a:t>
                </a:r>
                <a:endParaRPr lang="en-US" altLang="ko-KR">
                  <a:latin typeface="Verdana" charset="0"/>
                  <a:ea typeface="굴림" charset="-127"/>
                  <a:cs typeface="굴림" charset="-127"/>
                </a:endParaRPr>
              </a:p>
            </p:txBody>
          </p:sp>
          <p:sp>
            <p:nvSpPr>
              <p:cNvPr id="1342493" name="Text Box 29"/>
              <p:cNvSpPr txBox="1">
                <a:spLocks noChangeArrowheads="1"/>
              </p:cNvSpPr>
              <p:nvPr/>
            </p:nvSpPr>
            <p:spPr bwMode="auto">
              <a:xfrm>
                <a:off x="3205"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[28]</a:t>
                </a:r>
                <a:endParaRPr lang="en-US" altLang="ko-KR">
                  <a:latin typeface="Verdana" charset="0"/>
                  <a:ea typeface="굴림" charset="-127"/>
                  <a:cs typeface="굴림" charset="-127"/>
                </a:endParaRPr>
              </a:p>
            </p:txBody>
          </p:sp>
          <p:sp>
            <p:nvSpPr>
              <p:cNvPr id="1342494" name="Text Box 30"/>
              <p:cNvSpPr txBox="1">
                <a:spLocks noChangeArrowheads="1"/>
              </p:cNvSpPr>
              <p:nvPr/>
            </p:nvSpPr>
            <p:spPr bwMode="auto">
              <a:xfrm>
                <a:off x="3635"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[5]</a:t>
                </a:r>
                <a:endParaRPr lang="en-US" altLang="ko-KR">
                  <a:latin typeface="Verdana" charset="0"/>
                  <a:ea typeface="굴림" charset="-127"/>
                  <a:cs typeface="굴림" charset="-127"/>
                </a:endParaRPr>
              </a:p>
            </p:txBody>
          </p:sp>
          <p:sp>
            <p:nvSpPr>
              <p:cNvPr id="1342495" name="Text Box 31"/>
              <p:cNvSpPr txBox="1">
                <a:spLocks noChangeArrowheads="1"/>
              </p:cNvSpPr>
              <p:nvPr/>
            </p:nvSpPr>
            <p:spPr bwMode="auto">
              <a:xfrm>
                <a:off x="3589"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[13]</a:t>
                </a:r>
                <a:endParaRPr lang="en-US" altLang="ko-KR">
                  <a:latin typeface="Verdana" charset="0"/>
                  <a:ea typeface="굴림" charset="-127"/>
                  <a:cs typeface="굴림" charset="-127"/>
                </a:endParaRPr>
              </a:p>
            </p:txBody>
          </p:sp>
          <p:sp>
            <p:nvSpPr>
              <p:cNvPr id="1342496" name="Text Box 32"/>
              <p:cNvSpPr txBox="1">
                <a:spLocks noChangeArrowheads="1"/>
              </p:cNvSpPr>
              <p:nvPr/>
            </p:nvSpPr>
            <p:spPr bwMode="auto">
              <a:xfrm>
                <a:off x="3588"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[21]</a:t>
                </a:r>
                <a:endParaRPr lang="en-US" altLang="ko-KR">
                  <a:latin typeface="Verdana" charset="0"/>
                  <a:ea typeface="굴림" charset="-127"/>
                  <a:cs typeface="굴림" charset="-127"/>
                </a:endParaRPr>
              </a:p>
            </p:txBody>
          </p:sp>
          <p:sp>
            <p:nvSpPr>
              <p:cNvPr id="1342497" name="Text Box 33"/>
              <p:cNvSpPr txBox="1">
                <a:spLocks noChangeArrowheads="1"/>
              </p:cNvSpPr>
              <p:nvPr/>
            </p:nvSpPr>
            <p:spPr bwMode="auto">
              <a:xfrm>
                <a:off x="3589"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[29]</a:t>
                </a:r>
                <a:endParaRPr lang="en-US" altLang="ko-KR">
                  <a:latin typeface="Verdana" charset="0"/>
                  <a:ea typeface="굴림" charset="-127"/>
                  <a:cs typeface="굴림" charset="-127"/>
                </a:endParaRPr>
              </a:p>
            </p:txBody>
          </p:sp>
          <p:sp>
            <p:nvSpPr>
              <p:cNvPr id="1342498" name="Text Box 34"/>
              <p:cNvSpPr txBox="1">
                <a:spLocks noChangeArrowheads="1"/>
              </p:cNvSpPr>
              <p:nvPr/>
            </p:nvSpPr>
            <p:spPr bwMode="auto">
              <a:xfrm>
                <a:off x="3971"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[6]</a:t>
                </a:r>
                <a:endParaRPr lang="en-US" altLang="ko-KR">
                  <a:latin typeface="Verdana" charset="0"/>
                  <a:ea typeface="굴림" charset="-127"/>
                  <a:cs typeface="굴림" charset="-127"/>
                </a:endParaRPr>
              </a:p>
            </p:txBody>
          </p:sp>
          <p:sp>
            <p:nvSpPr>
              <p:cNvPr id="1342499" name="Text Box 35"/>
              <p:cNvSpPr txBox="1">
                <a:spLocks noChangeArrowheads="1"/>
              </p:cNvSpPr>
              <p:nvPr/>
            </p:nvSpPr>
            <p:spPr bwMode="auto">
              <a:xfrm>
                <a:off x="3924"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[14]</a:t>
                </a:r>
                <a:endParaRPr lang="en-US" altLang="ko-KR">
                  <a:latin typeface="Verdana" charset="0"/>
                  <a:ea typeface="굴림" charset="-127"/>
                  <a:cs typeface="굴림" charset="-127"/>
                </a:endParaRPr>
              </a:p>
            </p:txBody>
          </p:sp>
          <p:sp>
            <p:nvSpPr>
              <p:cNvPr id="1342500" name="Text Box 36"/>
              <p:cNvSpPr txBox="1">
                <a:spLocks noChangeArrowheads="1"/>
              </p:cNvSpPr>
              <p:nvPr/>
            </p:nvSpPr>
            <p:spPr bwMode="auto">
              <a:xfrm>
                <a:off x="3924"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[22]</a:t>
                </a:r>
                <a:endParaRPr lang="en-US" altLang="ko-KR">
                  <a:latin typeface="Verdana" charset="0"/>
                  <a:ea typeface="굴림" charset="-127"/>
                  <a:cs typeface="굴림" charset="-127"/>
                </a:endParaRPr>
              </a:p>
            </p:txBody>
          </p:sp>
          <p:sp>
            <p:nvSpPr>
              <p:cNvPr id="1342501" name="Text Box 37"/>
              <p:cNvSpPr txBox="1">
                <a:spLocks noChangeArrowheads="1"/>
              </p:cNvSpPr>
              <p:nvPr/>
            </p:nvSpPr>
            <p:spPr bwMode="auto">
              <a:xfrm>
                <a:off x="3925"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[30]</a:t>
                </a:r>
                <a:endParaRPr lang="en-US" altLang="ko-KR">
                  <a:latin typeface="Verdana" charset="0"/>
                  <a:ea typeface="굴림" charset="-127"/>
                  <a:cs typeface="굴림" charset="-127"/>
                </a:endParaRPr>
              </a:p>
            </p:txBody>
          </p:sp>
          <p:sp>
            <p:nvSpPr>
              <p:cNvPr id="1342502" name="Text Box 38"/>
              <p:cNvSpPr txBox="1">
                <a:spLocks noChangeArrowheads="1"/>
              </p:cNvSpPr>
              <p:nvPr/>
            </p:nvSpPr>
            <p:spPr bwMode="auto">
              <a:xfrm>
                <a:off x="4307" y="2841"/>
                <a:ext cx="338" cy="231"/>
              </a:xfrm>
              <a:prstGeom prst="rect">
                <a:avLst/>
              </a:prstGeom>
              <a:noFill/>
              <a:ln w="3175">
                <a:noFill/>
                <a:miter lim="800000"/>
                <a:headEnd/>
                <a:tailEnd/>
              </a:ln>
              <a:effectLst/>
            </p:spPr>
            <p:txBody>
              <a:bodyPr wrap="none" anchor="ctr">
                <a:prstTxWarp prst="textNoShape">
                  <a:avLst/>
                </a:prstTxWarp>
                <a:spAutoFit/>
              </a:bodyPr>
              <a:lstStyle/>
              <a:p>
                <a:r>
                  <a:rPr lang="en-US" altLang="ko-KR" dirty="0">
                    <a:solidFill>
                      <a:schemeClr val="bg1"/>
                    </a:solidFill>
                    <a:latin typeface="Verdana" charset="0"/>
                    <a:ea typeface="굴림" charset="-127"/>
                    <a:cs typeface="굴림" charset="-127"/>
                  </a:rPr>
                  <a:t>[7]</a:t>
                </a:r>
                <a:endParaRPr lang="en-US" altLang="ko-KR" dirty="0">
                  <a:latin typeface="Verdana" charset="0"/>
                  <a:ea typeface="굴림" charset="-127"/>
                  <a:cs typeface="굴림" charset="-127"/>
                </a:endParaRPr>
              </a:p>
            </p:txBody>
          </p:sp>
          <p:sp>
            <p:nvSpPr>
              <p:cNvPr id="1342503" name="Text Box 39"/>
              <p:cNvSpPr txBox="1">
                <a:spLocks noChangeArrowheads="1"/>
              </p:cNvSpPr>
              <p:nvPr/>
            </p:nvSpPr>
            <p:spPr bwMode="auto">
              <a:xfrm>
                <a:off x="4261" y="2697"/>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[15]</a:t>
                </a:r>
                <a:endParaRPr lang="en-US" altLang="ko-KR">
                  <a:latin typeface="Verdana" charset="0"/>
                  <a:ea typeface="굴림" charset="-127"/>
                  <a:cs typeface="굴림" charset="-127"/>
                </a:endParaRPr>
              </a:p>
            </p:txBody>
          </p:sp>
          <p:sp>
            <p:nvSpPr>
              <p:cNvPr id="1342504" name="Text Box 40"/>
              <p:cNvSpPr txBox="1">
                <a:spLocks noChangeArrowheads="1"/>
              </p:cNvSpPr>
              <p:nvPr/>
            </p:nvSpPr>
            <p:spPr bwMode="auto">
              <a:xfrm>
                <a:off x="4260" y="2553"/>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[23]</a:t>
                </a:r>
                <a:endParaRPr lang="en-US" altLang="ko-KR">
                  <a:latin typeface="Verdana" charset="0"/>
                  <a:ea typeface="굴림" charset="-127"/>
                  <a:cs typeface="굴림" charset="-127"/>
                </a:endParaRPr>
              </a:p>
            </p:txBody>
          </p:sp>
          <p:sp>
            <p:nvSpPr>
              <p:cNvPr id="1342505" name="Text Box 41"/>
              <p:cNvSpPr txBox="1">
                <a:spLocks noChangeArrowheads="1"/>
              </p:cNvSpPr>
              <p:nvPr/>
            </p:nvSpPr>
            <p:spPr bwMode="auto">
              <a:xfrm>
                <a:off x="4261" y="2409"/>
                <a:ext cx="430" cy="231"/>
              </a:xfrm>
              <a:prstGeom prst="rect">
                <a:avLst/>
              </a:prstGeom>
              <a:noFill/>
              <a:ln w="3175">
                <a:noFill/>
                <a:miter lim="800000"/>
                <a:headEnd/>
                <a:tailEnd/>
              </a:ln>
              <a:effectLst/>
            </p:spPr>
            <p:txBody>
              <a:bodyPr wrap="none" anchor="ctr">
                <a:prstTxWarp prst="textNoShape">
                  <a:avLst/>
                </a:prstTxWarp>
                <a:spAutoFit/>
              </a:bodyPr>
              <a:lstStyle/>
              <a:p>
                <a:r>
                  <a:rPr lang="en-US" altLang="ko-KR">
                    <a:solidFill>
                      <a:schemeClr val="bg1"/>
                    </a:solidFill>
                    <a:latin typeface="Verdana" charset="0"/>
                    <a:ea typeface="굴림" charset="-127"/>
                    <a:cs typeface="굴림" charset="-127"/>
                  </a:rPr>
                  <a:t>[31]</a:t>
                </a:r>
                <a:endParaRPr lang="en-US" altLang="ko-KR">
                  <a:latin typeface="Verdana" charset="0"/>
                  <a:ea typeface="굴림" charset="-127"/>
                  <a:cs typeface="굴림" charset="-127"/>
                </a:endParaRPr>
              </a:p>
            </p:txBody>
          </p:sp>
        </p:grpSp>
        <p:sp>
          <p:nvSpPr>
            <p:cNvPr id="1342506" name="Line 42"/>
            <p:cNvSpPr>
              <a:spLocks noChangeShapeType="1"/>
            </p:cNvSpPr>
            <p:nvPr/>
          </p:nvSpPr>
          <p:spPr bwMode="auto">
            <a:xfrm>
              <a:off x="1392" y="2256"/>
              <a:ext cx="624" cy="288"/>
            </a:xfrm>
            <a:prstGeom prst="line">
              <a:avLst/>
            </a:prstGeom>
            <a:noFill/>
            <a:ln w="38100">
              <a:solidFill>
                <a:schemeClr val="tx1"/>
              </a:solidFill>
              <a:round/>
              <a:headEnd/>
              <a:tailEnd type="triangle" w="med" len="me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50887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614" name="Rectangle 102"/>
          <p:cNvSpPr>
            <a:spLocks noGrp="1" noChangeArrowheads="1"/>
          </p:cNvSpPr>
          <p:nvPr>
            <p:ph type="title"/>
          </p:nvPr>
        </p:nvSpPr>
        <p:spPr>
          <a:xfrm>
            <a:off x="838200" y="235748"/>
            <a:ext cx="10515600" cy="484039"/>
          </a:xfrm>
        </p:spPr>
        <p:txBody>
          <a:bodyPr>
            <a:normAutofit fontScale="90000"/>
          </a:bodyPr>
          <a:lstStyle/>
          <a:p>
            <a:r>
              <a:rPr lang="en-US" altLang="ko-KR" dirty="0" smtClean="0"/>
              <a:t>Vector Instruction Parallelism</a:t>
            </a:r>
            <a:endParaRPr lang="en-US" altLang="ko-KR" dirty="0"/>
          </a:p>
        </p:txBody>
      </p:sp>
      <p:sp>
        <p:nvSpPr>
          <p:cNvPr id="1344615" name="Rectangle 103"/>
          <p:cNvSpPr>
            <a:spLocks noGrp="1" noChangeArrowheads="1"/>
          </p:cNvSpPr>
          <p:nvPr>
            <p:ph idx="1"/>
          </p:nvPr>
        </p:nvSpPr>
        <p:spPr>
          <a:xfrm>
            <a:off x="1263650" y="1010447"/>
            <a:ext cx="10090150" cy="854719"/>
          </a:xfrm>
        </p:spPr>
        <p:txBody>
          <a:bodyPr>
            <a:normAutofit lnSpcReduction="10000"/>
          </a:bodyPr>
          <a:lstStyle/>
          <a:p>
            <a:r>
              <a:rPr lang="zh-CN" altLang="en-US" dirty="0"/>
              <a:t>多</a:t>
            </a:r>
            <a:r>
              <a:rPr lang="zh-CN" altLang="en-US" dirty="0" smtClean="0"/>
              <a:t>条向量指令可重叠执行</a:t>
            </a:r>
            <a:endParaRPr lang="en-US" altLang="ko-KR" dirty="0" smtClean="0"/>
          </a:p>
          <a:p>
            <a:pPr lvl="1"/>
            <a:r>
              <a:rPr lang="zh-CN" altLang="en-US" dirty="0" smtClean="0"/>
              <a:t>例如：每个向量</a:t>
            </a:r>
            <a:r>
              <a:rPr lang="en-US" altLang="ko-KR" dirty="0" smtClean="0"/>
              <a:t> 32 </a:t>
            </a:r>
            <a:r>
              <a:rPr lang="zh-CN" altLang="en-US" dirty="0" smtClean="0"/>
              <a:t>个元素，</a:t>
            </a:r>
            <a:r>
              <a:rPr lang="en-US" altLang="ko-KR" dirty="0" smtClean="0"/>
              <a:t>8 </a:t>
            </a:r>
            <a:r>
              <a:rPr lang="en-US" altLang="ko-KR" dirty="0" smtClean="0"/>
              <a:t>lanes</a:t>
            </a:r>
            <a:r>
              <a:rPr lang="zh-CN" altLang="en-US" dirty="0" smtClean="0"/>
              <a:t>（车道）</a:t>
            </a:r>
            <a:endParaRPr lang="en-US" altLang="ko-KR" dirty="0"/>
          </a:p>
        </p:txBody>
      </p:sp>
      <p:sp>
        <p:nvSpPr>
          <p:cNvPr id="612" name="Slide Number Placeholder 4"/>
          <p:cNvSpPr>
            <a:spLocks noGrp="1"/>
          </p:cNvSpPr>
          <p:nvPr>
            <p:ph type="sldNum" sz="quarter" idx="12"/>
          </p:nvPr>
        </p:nvSpPr>
        <p:spPr/>
        <p:txBody>
          <a:bodyPr/>
          <a:lstStyle/>
          <a:p>
            <a:fld id="{07F4E495-1865-8748-B438-24C7DB825D64}" type="slidenum">
              <a:rPr lang="en-US" smtClean="0"/>
              <a:pPr/>
              <a:t>23</a:t>
            </a:fld>
            <a:endParaRPr lang="en-US"/>
          </a:p>
        </p:txBody>
      </p:sp>
      <p:grpSp>
        <p:nvGrpSpPr>
          <p:cNvPr id="1344514" name="Group 2"/>
          <p:cNvGrpSpPr>
            <a:grpSpLocks/>
          </p:cNvGrpSpPr>
          <p:nvPr/>
        </p:nvGrpSpPr>
        <p:grpSpPr bwMode="auto">
          <a:xfrm>
            <a:off x="2209800" y="3414723"/>
            <a:ext cx="3276600" cy="1704976"/>
            <a:chOff x="432" y="2113"/>
            <a:chExt cx="2064" cy="1074"/>
          </a:xfrm>
        </p:grpSpPr>
        <p:grpSp>
          <p:nvGrpSpPr>
            <p:cNvPr id="1344515" name="Group 3"/>
            <p:cNvGrpSpPr>
              <a:grpSpLocks/>
            </p:cNvGrpSpPr>
            <p:nvPr/>
          </p:nvGrpSpPr>
          <p:grpSpPr bwMode="auto">
            <a:xfrm>
              <a:off x="960" y="2284"/>
              <a:ext cx="1536" cy="903"/>
              <a:chOff x="480" y="2284"/>
              <a:chExt cx="1536" cy="903"/>
            </a:xfrm>
          </p:grpSpPr>
          <p:grpSp>
            <p:nvGrpSpPr>
              <p:cNvPr id="1344516" name="Group 4"/>
              <p:cNvGrpSpPr>
                <a:grpSpLocks/>
              </p:cNvGrpSpPr>
              <p:nvPr/>
            </p:nvGrpSpPr>
            <p:grpSpPr bwMode="auto">
              <a:xfrm>
                <a:off x="1824" y="2284"/>
                <a:ext cx="192" cy="327"/>
                <a:chOff x="1824" y="2284"/>
                <a:chExt cx="192" cy="327"/>
              </a:xfrm>
            </p:grpSpPr>
            <p:sp>
              <p:nvSpPr>
                <p:cNvPr id="1344517" name="Rectangle 5"/>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18" name="Oval 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sp>
            <p:nvSpPr>
              <p:cNvPr id="1344519" name="Rectangle 7"/>
              <p:cNvSpPr>
                <a:spLocks noChangeArrowheads="1"/>
              </p:cNvSpPr>
              <p:nvPr/>
            </p:nvSpPr>
            <p:spPr bwMode="auto">
              <a:xfrm>
                <a:off x="480" y="2620"/>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520" name="Group 8"/>
              <p:cNvGrpSpPr>
                <a:grpSpLocks/>
              </p:cNvGrpSpPr>
              <p:nvPr/>
            </p:nvGrpSpPr>
            <p:grpSpPr bwMode="auto">
              <a:xfrm>
                <a:off x="1824" y="2476"/>
                <a:ext cx="192" cy="327"/>
                <a:chOff x="1824" y="2284"/>
                <a:chExt cx="192" cy="327"/>
              </a:xfrm>
            </p:grpSpPr>
            <p:sp>
              <p:nvSpPr>
                <p:cNvPr id="1344521" name="Rectangle 9"/>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22" name="Oval 1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23" name="Group 11"/>
              <p:cNvGrpSpPr>
                <a:grpSpLocks/>
              </p:cNvGrpSpPr>
              <p:nvPr/>
            </p:nvGrpSpPr>
            <p:grpSpPr bwMode="auto">
              <a:xfrm>
                <a:off x="1824" y="2668"/>
                <a:ext cx="192" cy="327"/>
                <a:chOff x="1824" y="2284"/>
                <a:chExt cx="192" cy="327"/>
              </a:xfrm>
            </p:grpSpPr>
            <p:sp>
              <p:nvSpPr>
                <p:cNvPr id="1344524" name="Rectangle 12"/>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25" name="Oval 1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26" name="Group 14"/>
              <p:cNvGrpSpPr>
                <a:grpSpLocks/>
              </p:cNvGrpSpPr>
              <p:nvPr/>
            </p:nvGrpSpPr>
            <p:grpSpPr bwMode="auto">
              <a:xfrm>
                <a:off x="1824" y="2860"/>
                <a:ext cx="192" cy="327"/>
                <a:chOff x="1824" y="2284"/>
                <a:chExt cx="192" cy="327"/>
              </a:xfrm>
            </p:grpSpPr>
            <p:sp>
              <p:nvSpPr>
                <p:cNvPr id="1344527" name="Rectangle 15"/>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28" name="Oval 1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29" name="Group 17"/>
              <p:cNvGrpSpPr>
                <a:grpSpLocks/>
              </p:cNvGrpSpPr>
              <p:nvPr/>
            </p:nvGrpSpPr>
            <p:grpSpPr bwMode="auto">
              <a:xfrm>
                <a:off x="1632" y="2284"/>
                <a:ext cx="192" cy="327"/>
                <a:chOff x="1824" y="2284"/>
                <a:chExt cx="192" cy="327"/>
              </a:xfrm>
            </p:grpSpPr>
            <p:sp>
              <p:nvSpPr>
                <p:cNvPr id="1344530" name="Rectangle 18"/>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31" name="Oval 1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32" name="Group 20"/>
              <p:cNvGrpSpPr>
                <a:grpSpLocks/>
              </p:cNvGrpSpPr>
              <p:nvPr/>
            </p:nvGrpSpPr>
            <p:grpSpPr bwMode="auto">
              <a:xfrm>
                <a:off x="1632" y="2476"/>
                <a:ext cx="192" cy="327"/>
                <a:chOff x="1824" y="2284"/>
                <a:chExt cx="192" cy="327"/>
              </a:xfrm>
            </p:grpSpPr>
            <p:sp>
              <p:nvSpPr>
                <p:cNvPr id="1344533" name="Rectangle 21"/>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34" name="Oval 2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35" name="Group 23"/>
              <p:cNvGrpSpPr>
                <a:grpSpLocks/>
              </p:cNvGrpSpPr>
              <p:nvPr/>
            </p:nvGrpSpPr>
            <p:grpSpPr bwMode="auto">
              <a:xfrm>
                <a:off x="1632" y="2668"/>
                <a:ext cx="192" cy="327"/>
                <a:chOff x="1824" y="2284"/>
                <a:chExt cx="192" cy="327"/>
              </a:xfrm>
            </p:grpSpPr>
            <p:sp>
              <p:nvSpPr>
                <p:cNvPr id="1344536" name="Rectangle 24"/>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37" name="Oval 2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38" name="Group 26"/>
              <p:cNvGrpSpPr>
                <a:grpSpLocks/>
              </p:cNvGrpSpPr>
              <p:nvPr/>
            </p:nvGrpSpPr>
            <p:grpSpPr bwMode="auto">
              <a:xfrm>
                <a:off x="1632" y="2860"/>
                <a:ext cx="192" cy="327"/>
                <a:chOff x="1824" y="2284"/>
                <a:chExt cx="192" cy="327"/>
              </a:xfrm>
            </p:grpSpPr>
            <p:sp>
              <p:nvSpPr>
                <p:cNvPr id="1344539" name="Rectangle 27"/>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40" name="Oval 2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41" name="Group 29"/>
              <p:cNvGrpSpPr>
                <a:grpSpLocks/>
              </p:cNvGrpSpPr>
              <p:nvPr/>
            </p:nvGrpSpPr>
            <p:grpSpPr bwMode="auto">
              <a:xfrm>
                <a:off x="1440" y="2284"/>
                <a:ext cx="192" cy="327"/>
                <a:chOff x="1824" y="2284"/>
                <a:chExt cx="192" cy="327"/>
              </a:xfrm>
            </p:grpSpPr>
            <p:sp>
              <p:nvSpPr>
                <p:cNvPr id="1344542" name="Rectangle 30"/>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43" name="Oval 3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44" name="Group 32"/>
              <p:cNvGrpSpPr>
                <a:grpSpLocks/>
              </p:cNvGrpSpPr>
              <p:nvPr/>
            </p:nvGrpSpPr>
            <p:grpSpPr bwMode="auto">
              <a:xfrm>
                <a:off x="1440" y="2476"/>
                <a:ext cx="192" cy="327"/>
                <a:chOff x="1824" y="2284"/>
                <a:chExt cx="192" cy="327"/>
              </a:xfrm>
            </p:grpSpPr>
            <p:sp>
              <p:nvSpPr>
                <p:cNvPr id="1344545" name="Rectangle 33"/>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46" name="Oval 3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47" name="Group 35"/>
              <p:cNvGrpSpPr>
                <a:grpSpLocks/>
              </p:cNvGrpSpPr>
              <p:nvPr/>
            </p:nvGrpSpPr>
            <p:grpSpPr bwMode="auto">
              <a:xfrm>
                <a:off x="1440" y="2668"/>
                <a:ext cx="192" cy="327"/>
                <a:chOff x="1824" y="2284"/>
                <a:chExt cx="192" cy="327"/>
              </a:xfrm>
            </p:grpSpPr>
            <p:sp>
              <p:nvSpPr>
                <p:cNvPr id="1344548" name="Rectangle 36"/>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49" name="Oval 3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50" name="Group 38"/>
              <p:cNvGrpSpPr>
                <a:grpSpLocks/>
              </p:cNvGrpSpPr>
              <p:nvPr/>
            </p:nvGrpSpPr>
            <p:grpSpPr bwMode="auto">
              <a:xfrm>
                <a:off x="1440" y="2860"/>
                <a:ext cx="192" cy="327"/>
                <a:chOff x="1824" y="2284"/>
                <a:chExt cx="192" cy="327"/>
              </a:xfrm>
            </p:grpSpPr>
            <p:sp>
              <p:nvSpPr>
                <p:cNvPr id="1344551" name="Rectangle 39"/>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52" name="Oval 4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53" name="Group 41"/>
              <p:cNvGrpSpPr>
                <a:grpSpLocks/>
              </p:cNvGrpSpPr>
              <p:nvPr/>
            </p:nvGrpSpPr>
            <p:grpSpPr bwMode="auto">
              <a:xfrm>
                <a:off x="1248" y="2284"/>
                <a:ext cx="192" cy="327"/>
                <a:chOff x="1824" y="2284"/>
                <a:chExt cx="192" cy="327"/>
              </a:xfrm>
            </p:grpSpPr>
            <p:sp>
              <p:nvSpPr>
                <p:cNvPr id="1344554" name="Rectangle 42"/>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55" name="Oval 4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56" name="Group 44"/>
              <p:cNvGrpSpPr>
                <a:grpSpLocks/>
              </p:cNvGrpSpPr>
              <p:nvPr/>
            </p:nvGrpSpPr>
            <p:grpSpPr bwMode="auto">
              <a:xfrm>
                <a:off x="1248" y="2476"/>
                <a:ext cx="192" cy="327"/>
                <a:chOff x="1824" y="2284"/>
                <a:chExt cx="192" cy="327"/>
              </a:xfrm>
            </p:grpSpPr>
            <p:sp>
              <p:nvSpPr>
                <p:cNvPr id="1344557" name="Rectangle 45"/>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58" name="Oval 4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59" name="Group 47"/>
              <p:cNvGrpSpPr>
                <a:grpSpLocks/>
              </p:cNvGrpSpPr>
              <p:nvPr/>
            </p:nvGrpSpPr>
            <p:grpSpPr bwMode="auto">
              <a:xfrm>
                <a:off x="1248" y="2668"/>
                <a:ext cx="192" cy="327"/>
                <a:chOff x="1824" y="2284"/>
                <a:chExt cx="192" cy="327"/>
              </a:xfrm>
            </p:grpSpPr>
            <p:sp>
              <p:nvSpPr>
                <p:cNvPr id="1344560" name="Rectangle 48"/>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61" name="Oval 4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62" name="Group 50"/>
              <p:cNvGrpSpPr>
                <a:grpSpLocks/>
              </p:cNvGrpSpPr>
              <p:nvPr/>
            </p:nvGrpSpPr>
            <p:grpSpPr bwMode="auto">
              <a:xfrm>
                <a:off x="1248" y="2860"/>
                <a:ext cx="192" cy="327"/>
                <a:chOff x="1824" y="2284"/>
                <a:chExt cx="192" cy="327"/>
              </a:xfrm>
            </p:grpSpPr>
            <p:sp>
              <p:nvSpPr>
                <p:cNvPr id="1344563" name="Rectangle 51"/>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64" name="Oval 5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65" name="Group 53"/>
              <p:cNvGrpSpPr>
                <a:grpSpLocks/>
              </p:cNvGrpSpPr>
              <p:nvPr/>
            </p:nvGrpSpPr>
            <p:grpSpPr bwMode="auto">
              <a:xfrm>
                <a:off x="1056" y="2284"/>
                <a:ext cx="192" cy="327"/>
                <a:chOff x="1824" y="2284"/>
                <a:chExt cx="192" cy="327"/>
              </a:xfrm>
            </p:grpSpPr>
            <p:sp>
              <p:nvSpPr>
                <p:cNvPr id="1344566" name="Rectangle 54"/>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67" name="Oval 5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68" name="Group 56"/>
              <p:cNvGrpSpPr>
                <a:grpSpLocks/>
              </p:cNvGrpSpPr>
              <p:nvPr/>
            </p:nvGrpSpPr>
            <p:grpSpPr bwMode="auto">
              <a:xfrm>
                <a:off x="1056" y="2476"/>
                <a:ext cx="192" cy="327"/>
                <a:chOff x="1824" y="2284"/>
                <a:chExt cx="192" cy="327"/>
              </a:xfrm>
            </p:grpSpPr>
            <p:sp>
              <p:nvSpPr>
                <p:cNvPr id="1344569" name="Rectangle 57"/>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70" name="Oval 5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71" name="Group 59"/>
              <p:cNvGrpSpPr>
                <a:grpSpLocks/>
              </p:cNvGrpSpPr>
              <p:nvPr/>
            </p:nvGrpSpPr>
            <p:grpSpPr bwMode="auto">
              <a:xfrm>
                <a:off x="1056" y="2668"/>
                <a:ext cx="192" cy="327"/>
                <a:chOff x="1824" y="2284"/>
                <a:chExt cx="192" cy="327"/>
              </a:xfrm>
            </p:grpSpPr>
            <p:sp>
              <p:nvSpPr>
                <p:cNvPr id="1344572" name="Rectangle 60"/>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73" name="Oval 6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74" name="Group 62"/>
              <p:cNvGrpSpPr>
                <a:grpSpLocks/>
              </p:cNvGrpSpPr>
              <p:nvPr/>
            </p:nvGrpSpPr>
            <p:grpSpPr bwMode="auto">
              <a:xfrm>
                <a:off x="1056" y="2860"/>
                <a:ext cx="192" cy="327"/>
                <a:chOff x="1824" y="2284"/>
                <a:chExt cx="192" cy="327"/>
              </a:xfrm>
            </p:grpSpPr>
            <p:sp>
              <p:nvSpPr>
                <p:cNvPr id="1344575" name="Rectangle 63"/>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76" name="Oval 6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77" name="Group 65"/>
              <p:cNvGrpSpPr>
                <a:grpSpLocks/>
              </p:cNvGrpSpPr>
              <p:nvPr/>
            </p:nvGrpSpPr>
            <p:grpSpPr bwMode="auto">
              <a:xfrm>
                <a:off x="864" y="2284"/>
                <a:ext cx="192" cy="327"/>
                <a:chOff x="1824" y="2284"/>
                <a:chExt cx="192" cy="327"/>
              </a:xfrm>
            </p:grpSpPr>
            <p:sp>
              <p:nvSpPr>
                <p:cNvPr id="1344578" name="Rectangle 66"/>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79" name="Oval 6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80" name="Group 68"/>
              <p:cNvGrpSpPr>
                <a:grpSpLocks/>
              </p:cNvGrpSpPr>
              <p:nvPr/>
            </p:nvGrpSpPr>
            <p:grpSpPr bwMode="auto">
              <a:xfrm>
                <a:off x="864" y="2476"/>
                <a:ext cx="192" cy="327"/>
                <a:chOff x="1824" y="2284"/>
                <a:chExt cx="192" cy="327"/>
              </a:xfrm>
            </p:grpSpPr>
            <p:sp>
              <p:nvSpPr>
                <p:cNvPr id="1344581" name="Rectangle 69"/>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82" name="Oval 7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83" name="Group 71"/>
              <p:cNvGrpSpPr>
                <a:grpSpLocks/>
              </p:cNvGrpSpPr>
              <p:nvPr/>
            </p:nvGrpSpPr>
            <p:grpSpPr bwMode="auto">
              <a:xfrm>
                <a:off x="864" y="2668"/>
                <a:ext cx="192" cy="327"/>
                <a:chOff x="1824" y="2284"/>
                <a:chExt cx="192" cy="327"/>
              </a:xfrm>
            </p:grpSpPr>
            <p:sp>
              <p:nvSpPr>
                <p:cNvPr id="1344584" name="Rectangle 72"/>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85" name="Oval 73"/>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86" name="Group 74"/>
              <p:cNvGrpSpPr>
                <a:grpSpLocks/>
              </p:cNvGrpSpPr>
              <p:nvPr/>
            </p:nvGrpSpPr>
            <p:grpSpPr bwMode="auto">
              <a:xfrm>
                <a:off x="864" y="2860"/>
                <a:ext cx="192" cy="327"/>
                <a:chOff x="1824" y="2284"/>
                <a:chExt cx="192" cy="327"/>
              </a:xfrm>
            </p:grpSpPr>
            <p:sp>
              <p:nvSpPr>
                <p:cNvPr id="1344587" name="Rectangle 75"/>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88" name="Oval 76"/>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89" name="Group 77"/>
              <p:cNvGrpSpPr>
                <a:grpSpLocks/>
              </p:cNvGrpSpPr>
              <p:nvPr/>
            </p:nvGrpSpPr>
            <p:grpSpPr bwMode="auto">
              <a:xfrm>
                <a:off x="672" y="2284"/>
                <a:ext cx="192" cy="327"/>
                <a:chOff x="1824" y="2284"/>
                <a:chExt cx="192" cy="327"/>
              </a:xfrm>
            </p:grpSpPr>
            <p:sp>
              <p:nvSpPr>
                <p:cNvPr id="1344590" name="Rectangle 78"/>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91" name="Oval 79"/>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92" name="Group 80"/>
              <p:cNvGrpSpPr>
                <a:grpSpLocks/>
              </p:cNvGrpSpPr>
              <p:nvPr/>
            </p:nvGrpSpPr>
            <p:grpSpPr bwMode="auto">
              <a:xfrm>
                <a:off x="672" y="2476"/>
                <a:ext cx="192" cy="327"/>
                <a:chOff x="1824" y="2284"/>
                <a:chExt cx="192" cy="327"/>
              </a:xfrm>
            </p:grpSpPr>
            <p:sp>
              <p:nvSpPr>
                <p:cNvPr id="1344593" name="Rectangle 81"/>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94" name="Oval 82"/>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95" name="Group 83"/>
              <p:cNvGrpSpPr>
                <a:grpSpLocks/>
              </p:cNvGrpSpPr>
              <p:nvPr/>
            </p:nvGrpSpPr>
            <p:grpSpPr bwMode="auto">
              <a:xfrm>
                <a:off x="672" y="2668"/>
                <a:ext cx="192" cy="327"/>
                <a:chOff x="1824" y="2284"/>
                <a:chExt cx="192" cy="327"/>
              </a:xfrm>
            </p:grpSpPr>
            <p:sp>
              <p:nvSpPr>
                <p:cNvPr id="1344596" name="Rectangle 84"/>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597" name="Oval 85"/>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598" name="Group 86"/>
              <p:cNvGrpSpPr>
                <a:grpSpLocks/>
              </p:cNvGrpSpPr>
              <p:nvPr/>
            </p:nvGrpSpPr>
            <p:grpSpPr bwMode="auto">
              <a:xfrm>
                <a:off x="672" y="2860"/>
                <a:ext cx="192" cy="327"/>
                <a:chOff x="1824" y="2284"/>
                <a:chExt cx="192" cy="327"/>
              </a:xfrm>
            </p:grpSpPr>
            <p:sp>
              <p:nvSpPr>
                <p:cNvPr id="1344599" name="Rectangle 87"/>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00" name="Oval 88"/>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01" name="Group 89"/>
              <p:cNvGrpSpPr>
                <a:grpSpLocks/>
              </p:cNvGrpSpPr>
              <p:nvPr/>
            </p:nvGrpSpPr>
            <p:grpSpPr bwMode="auto">
              <a:xfrm>
                <a:off x="480" y="2284"/>
                <a:ext cx="192" cy="327"/>
                <a:chOff x="1824" y="2284"/>
                <a:chExt cx="192" cy="327"/>
              </a:xfrm>
            </p:grpSpPr>
            <p:sp>
              <p:nvSpPr>
                <p:cNvPr id="1344602" name="Rectangle 90"/>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03" name="Oval 91"/>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04" name="Group 92"/>
              <p:cNvGrpSpPr>
                <a:grpSpLocks/>
              </p:cNvGrpSpPr>
              <p:nvPr/>
            </p:nvGrpSpPr>
            <p:grpSpPr bwMode="auto">
              <a:xfrm>
                <a:off x="480" y="2476"/>
                <a:ext cx="192" cy="327"/>
                <a:chOff x="1824" y="2284"/>
                <a:chExt cx="192" cy="327"/>
              </a:xfrm>
            </p:grpSpPr>
            <p:sp>
              <p:nvSpPr>
                <p:cNvPr id="1344605" name="Rectangle 93"/>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06" name="Oval 94"/>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07" name="Group 95"/>
              <p:cNvGrpSpPr>
                <a:grpSpLocks/>
              </p:cNvGrpSpPr>
              <p:nvPr/>
            </p:nvGrpSpPr>
            <p:grpSpPr bwMode="auto">
              <a:xfrm>
                <a:off x="480" y="2668"/>
                <a:ext cx="192" cy="327"/>
                <a:chOff x="1824" y="2284"/>
                <a:chExt cx="192" cy="327"/>
              </a:xfrm>
            </p:grpSpPr>
            <p:sp>
              <p:nvSpPr>
                <p:cNvPr id="1344608" name="Rectangle 96"/>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09" name="Oval 97"/>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10" name="Group 98"/>
              <p:cNvGrpSpPr>
                <a:grpSpLocks/>
              </p:cNvGrpSpPr>
              <p:nvPr/>
            </p:nvGrpSpPr>
            <p:grpSpPr bwMode="auto">
              <a:xfrm>
                <a:off x="480" y="2860"/>
                <a:ext cx="192" cy="327"/>
                <a:chOff x="1824" y="2284"/>
                <a:chExt cx="192" cy="327"/>
              </a:xfrm>
            </p:grpSpPr>
            <p:sp>
              <p:nvSpPr>
                <p:cNvPr id="1344611" name="Rectangle 99"/>
                <p:cNvSpPr>
                  <a:spLocks noChangeArrowheads="1"/>
                </p:cNvSpPr>
                <p:nvPr/>
              </p:nvSpPr>
              <p:spPr bwMode="auto">
                <a:xfrm>
                  <a:off x="1824" y="2332"/>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12" name="Oval 100"/>
                <p:cNvSpPr>
                  <a:spLocks noChangeArrowheads="1"/>
                </p:cNvSpPr>
                <p:nvPr/>
              </p:nvSpPr>
              <p:spPr bwMode="auto">
                <a:xfrm>
                  <a:off x="1872" y="2284"/>
                  <a:ext cx="96" cy="327"/>
                </a:xfrm>
                <a:prstGeom prst="ellipse">
                  <a:avLst/>
                </a:prstGeom>
                <a:solidFill>
                  <a:srgbClr val="FFFF66"/>
                </a:solidFill>
                <a:ln w="3175">
                  <a:solidFill>
                    <a:schemeClr val="tx1"/>
                  </a:solidFill>
                  <a:round/>
                  <a:headEnd/>
                  <a:tailEnd/>
                </a:ln>
                <a:effectLst/>
              </p:spPr>
              <p:txBody>
                <a:bodyPr anchor="ctr">
                  <a:prstTxWarp prst="textNoShape">
                    <a:avLst/>
                  </a:prstTxWarp>
                  <a:spAutoFit/>
                </a:bodyPr>
                <a:lstStyle/>
                <a:p>
                  <a:endParaRPr lang="en-US"/>
                </a:p>
              </p:txBody>
            </p:sp>
          </p:grpSp>
        </p:grpSp>
        <p:sp>
          <p:nvSpPr>
            <p:cNvPr id="1344613" name="AutoShape 101"/>
            <p:cNvSpPr>
              <a:spLocks noChangeArrowheads="1"/>
            </p:cNvSpPr>
            <p:nvPr/>
          </p:nvSpPr>
          <p:spPr bwMode="auto">
            <a:xfrm>
              <a:off x="432" y="2113"/>
              <a:ext cx="529" cy="462"/>
            </a:xfrm>
            <a:prstGeom prst="rightArrow">
              <a:avLst>
                <a:gd name="adj1" fmla="val 50000"/>
                <a:gd name="adj2" fmla="val 30828"/>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load</a:t>
              </a:r>
            </a:p>
          </p:txBody>
        </p:sp>
      </p:grpSp>
      <p:grpSp>
        <p:nvGrpSpPr>
          <p:cNvPr id="1344616" name="Group 104"/>
          <p:cNvGrpSpPr>
            <a:grpSpLocks/>
          </p:cNvGrpSpPr>
          <p:nvPr/>
        </p:nvGrpSpPr>
        <p:grpSpPr bwMode="auto">
          <a:xfrm>
            <a:off x="2209800" y="2244734"/>
            <a:ext cx="3276600" cy="1655761"/>
            <a:chOff x="432" y="1376"/>
            <a:chExt cx="2064" cy="1043"/>
          </a:xfrm>
        </p:grpSpPr>
        <p:grpSp>
          <p:nvGrpSpPr>
            <p:cNvPr id="1344617" name="Group 105"/>
            <p:cNvGrpSpPr>
              <a:grpSpLocks/>
            </p:cNvGrpSpPr>
            <p:nvPr/>
          </p:nvGrpSpPr>
          <p:grpSpPr bwMode="auto">
            <a:xfrm>
              <a:off x="960" y="1516"/>
              <a:ext cx="1536" cy="903"/>
              <a:chOff x="480" y="1516"/>
              <a:chExt cx="1536" cy="903"/>
            </a:xfrm>
          </p:grpSpPr>
          <p:grpSp>
            <p:nvGrpSpPr>
              <p:cNvPr id="1344618" name="Group 106"/>
              <p:cNvGrpSpPr>
                <a:grpSpLocks/>
              </p:cNvGrpSpPr>
              <p:nvPr/>
            </p:nvGrpSpPr>
            <p:grpSpPr bwMode="auto">
              <a:xfrm>
                <a:off x="1824" y="1516"/>
                <a:ext cx="192" cy="327"/>
                <a:chOff x="1824" y="1516"/>
                <a:chExt cx="192" cy="327"/>
              </a:xfrm>
            </p:grpSpPr>
            <p:sp>
              <p:nvSpPr>
                <p:cNvPr id="1344619" name="Rectangle 107"/>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20" name="Oval 10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sp>
            <p:nvSpPr>
              <p:cNvPr id="1344621" name="Rectangle 109"/>
              <p:cNvSpPr>
                <a:spLocks noChangeArrowheads="1"/>
              </p:cNvSpPr>
              <p:nvPr/>
            </p:nvSpPr>
            <p:spPr bwMode="auto">
              <a:xfrm>
                <a:off x="480" y="1852"/>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622" name="Group 110"/>
              <p:cNvGrpSpPr>
                <a:grpSpLocks/>
              </p:cNvGrpSpPr>
              <p:nvPr/>
            </p:nvGrpSpPr>
            <p:grpSpPr bwMode="auto">
              <a:xfrm>
                <a:off x="1824" y="1708"/>
                <a:ext cx="192" cy="327"/>
                <a:chOff x="1824" y="1516"/>
                <a:chExt cx="192" cy="327"/>
              </a:xfrm>
            </p:grpSpPr>
            <p:sp>
              <p:nvSpPr>
                <p:cNvPr id="1344623" name="Rectangle 111"/>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24" name="Oval 11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25" name="Group 113"/>
              <p:cNvGrpSpPr>
                <a:grpSpLocks/>
              </p:cNvGrpSpPr>
              <p:nvPr/>
            </p:nvGrpSpPr>
            <p:grpSpPr bwMode="auto">
              <a:xfrm>
                <a:off x="1824" y="1900"/>
                <a:ext cx="192" cy="327"/>
                <a:chOff x="1824" y="1516"/>
                <a:chExt cx="192" cy="327"/>
              </a:xfrm>
            </p:grpSpPr>
            <p:sp>
              <p:nvSpPr>
                <p:cNvPr id="1344626" name="Rectangle 114"/>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27" name="Oval 11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28" name="Group 116"/>
              <p:cNvGrpSpPr>
                <a:grpSpLocks/>
              </p:cNvGrpSpPr>
              <p:nvPr/>
            </p:nvGrpSpPr>
            <p:grpSpPr bwMode="auto">
              <a:xfrm>
                <a:off x="1824" y="2092"/>
                <a:ext cx="192" cy="327"/>
                <a:chOff x="1824" y="1516"/>
                <a:chExt cx="192" cy="327"/>
              </a:xfrm>
            </p:grpSpPr>
            <p:sp>
              <p:nvSpPr>
                <p:cNvPr id="1344629" name="Rectangle 117"/>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30" name="Oval 11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31" name="Group 119"/>
              <p:cNvGrpSpPr>
                <a:grpSpLocks/>
              </p:cNvGrpSpPr>
              <p:nvPr/>
            </p:nvGrpSpPr>
            <p:grpSpPr bwMode="auto">
              <a:xfrm>
                <a:off x="1632" y="1516"/>
                <a:ext cx="192" cy="327"/>
                <a:chOff x="1824" y="1516"/>
                <a:chExt cx="192" cy="327"/>
              </a:xfrm>
            </p:grpSpPr>
            <p:sp>
              <p:nvSpPr>
                <p:cNvPr id="1344632" name="Rectangle 120"/>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33" name="Oval 12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34" name="Group 122"/>
              <p:cNvGrpSpPr>
                <a:grpSpLocks/>
              </p:cNvGrpSpPr>
              <p:nvPr/>
            </p:nvGrpSpPr>
            <p:grpSpPr bwMode="auto">
              <a:xfrm>
                <a:off x="1632" y="1708"/>
                <a:ext cx="192" cy="327"/>
                <a:chOff x="1824" y="1516"/>
                <a:chExt cx="192" cy="327"/>
              </a:xfrm>
            </p:grpSpPr>
            <p:sp>
              <p:nvSpPr>
                <p:cNvPr id="1344635" name="Rectangle 123"/>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36" name="Oval 12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37" name="Group 125"/>
              <p:cNvGrpSpPr>
                <a:grpSpLocks/>
              </p:cNvGrpSpPr>
              <p:nvPr/>
            </p:nvGrpSpPr>
            <p:grpSpPr bwMode="auto">
              <a:xfrm>
                <a:off x="1632" y="1900"/>
                <a:ext cx="192" cy="327"/>
                <a:chOff x="1824" y="1516"/>
                <a:chExt cx="192" cy="327"/>
              </a:xfrm>
            </p:grpSpPr>
            <p:sp>
              <p:nvSpPr>
                <p:cNvPr id="1344638" name="Rectangle 126"/>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39" name="Oval 12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40" name="Group 128"/>
              <p:cNvGrpSpPr>
                <a:grpSpLocks/>
              </p:cNvGrpSpPr>
              <p:nvPr/>
            </p:nvGrpSpPr>
            <p:grpSpPr bwMode="auto">
              <a:xfrm>
                <a:off x="1632" y="2092"/>
                <a:ext cx="192" cy="327"/>
                <a:chOff x="1824" y="1516"/>
                <a:chExt cx="192" cy="327"/>
              </a:xfrm>
            </p:grpSpPr>
            <p:sp>
              <p:nvSpPr>
                <p:cNvPr id="1344641" name="Rectangle 129"/>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42" name="Oval 13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43" name="Group 131"/>
              <p:cNvGrpSpPr>
                <a:grpSpLocks/>
              </p:cNvGrpSpPr>
              <p:nvPr/>
            </p:nvGrpSpPr>
            <p:grpSpPr bwMode="auto">
              <a:xfrm>
                <a:off x="1440" y="1516"/>
                <a:ext cx="192" cy="327"/>
                <a:chOff x="1824" y="1516"/>
                <a:chExt cx="192" cy="327"/>
              </a:xfrm>
            </p:grpSpPr>
            <p:sp>
              <p:nvSpPr>
                <p:cNvPr id="1344644" name="Rectangle 132"/>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45" name="Oval 13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46" name="Group 134"/>
              <p:cNvGrpSpPr>
                <a:grpSpLocks/>
              </p:cNvGrpSpPr>
              <p:nvPr/>
            </p:nvGrpSpPr>
            <p:grpSpPr bwMode="auto">
              <a:xfrm>
                <a:off x="1440" y="1708"/>
                <a:ext cx="192" cy="327"/>
                <a:chOff x="1824" y="1516"/>
                <a:chExt cx="192" cy="327"/>
              </a:xfrm>
            </p:grpSpPr>
            <p:sp>
              <p:nvSpPr>
                <p:cNvPr id="1344647" name="Rectangle 135"/>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48" name="Oval 13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49" name="Group 137"/>
              <p:cNvGrpSpPr>
                <a:grpSpLocks/>
              </p:cNvGrpSpPr>
              <p:nvPr/>
            </p:nvGrpSpPr>
            <p:grpSpPr bwMode="auto">
              <a:xfrm>
                <a:off x="1440" y="1900"/>
                <a:ext cx="192" cy="327"/>
                <a:chOff x="1824" y="1516"/>
                <a:chExt cx="192" cy="327"/>
              </a:xfrm>
            </p:grpSpPr>
            <p:sp>
              <p:nvSpPr>
                <p:cNvPr id="1344650" name="Rectangle 138"/>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51" name="Oval 13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52" name="Group 140"/>
              <p:cNvGrpSpPr>
                <a:grpSpLocks/>
              </p:cNvGrpSpPr>
              <p:nvPr/>
            </p:nvGrpSpPr>
            <p:grpSpPr bwMode="auto">
              <a:xfrm>
                <a:off x="1440" y="2092"/>
                <a:ext cx="192" cy="327"/>
                <a:chOff x="1824" y="1516"/>
                <a:chExt cx="192" cy="327"/>
              </a:xfrm>
            </p:grpSpPr>
            <p:sp>
              <p:nvSpPr>
                <p:cNvPr id="1344653" name="Rectangle 141"/>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54" name="Oval 14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55" name="Group 143"/>
              <p:cNvGrpSpPr>
                <a:grpSpLocks/>
              </p:cNvGrpSpPr>
              <p:nvPr/>
            </p:nvGrpSpPr>
            <p:grpSpPr bwMode="auto">
              <a:xfrm>
                <a:off x="1248" y="1516"/>
                <a:ext cx="192" cy="327"/>
                <a:chOff x="1824" y="1516"/>
                <a:chExt cx="192" cy="327"/>
              </a:xfrm>
            </p:grpSpPr>
            <p:sp>
              <p:nvSpPr>
                <p:cNvPr id="1344656" name="Rectangle 144"/>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57" name="Oval 14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58" name="Group 146"/>
              <p:cNvGrpSpPr>
                <a:grpSpLocks/>
              </p:cNvGrpSpPr>
              <p:nvPr/>
            </p:nvGrpSpPr>
            <p:grpSpPr bwMode="auto">
              <a:xfrm>
                <a:off x="1248" y="1708"/>
                <a:ext cx="192" cy="327"/>
                <a:chOff x="1824" y="1516"/>
                <a:chExt cx="192" cy="327"/>
              </a:xfrm>
            </p:grpSpPr>
            <p:sp>
              <p:nvSpPr>
                <p:cNvPr id="1344659" name="Rectangle 147"/>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60" name="Oval 14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61" name="Group 149"/>
              <p:cNvGrpSpPr>
                <a:grpSpLocks/>
              </p:cNvGrpSpPr>
              <p:nvPr/>
            </p:nvGrpSpPr>
            <p:grpSpPr bwMode="auto">
              <a:xfrm>
                <a:off x="1248" y="1900"/>
                <a:ext cx="192" cy="327"/>
                <a:chOff x="1824" y="1516"/>
                <a:chExt cx="192" cy="327"/>
              </a:xfrm>
            </p:grpSpPr>
            <p:sp>
              <p:nvSpPr>
                <p:cNvPr id="1344662" name="Rectangle 150"/>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63" name="Oval 15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64" name="Group 152"/>
              <p:cNvGrpSpPr>
                <a:grpSpLocks/>
              </p:cNvGrpSpPr>
              <p:nvPr/>
            </p:nvGrpSpPr>
            <p:grpSpPr bwMode="auto">
              <a:xfrm>
                <a:off x="1248" y="2092"/>
                <a:ext cx="192" cy="327"/>
                <a:chOff x="1824" y="1516"/>
                <a:chExt cx="192" cy="327"/>
              </a:xfrm>
            </p:grpSpPr>
            <p:sp>
              <p:nvSpPr>
                <p:cNvPr id="1344665" name="Rectangle 153"/>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66" name="Oval 15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67" name="Group 155"/>
              <p:cNvGrpSpPr>
                <a:grpSpLocks/>
              </p:cNvGrpSpPr>
              <p:nvPr/>
            </p:nvGrpSpPr>
            <p:grpSpPr bwMode="auto">
              <a:xfrm>
                <a:off x="1056" y="1516"/>
                <a:ext cx="192" cy="327"/>
                <a:chOff x="1824" y="1516"/>
                <a:chExt cx="192" cy="327"/>
              </a:xfrm>
            </p:grpSpPr>
            <p:sp>
              <p:nvSpPr>
                <p:cNvPr id="1344668" name="Rectangle 156"/>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69" name="Oval 15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70" name="Group 158"/>
              <p:cNvGrpSpPr>
                <a:grpSpLocks/>
              </p:cNvGrpSpPr>
              <p:nvPr/>
            </p:nvGrpSpPr>
            <p:grpSpPr bwMode="auto">
              <a:xfrm>
                <a:off x="1056" y="1708"/>
                <a:ext cx="192" cy="327"/>
                <a:chOff x="1824" y="1516"/>
                <a:chExt cx="192" cy="327"/>
              </a:xfrm>
            </p:grpSpPr>
            <p:sp>
              <p:nvSpPr>
                <p:cNvPr id="1344671" name="Rectangle 159"/>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72" name="Oval 16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73" name="Group 161"/>
              <p:cNvGrpSpPr>
                <a:grpSpLocks/>
              </p:cNvGrpSpPr>
              <p:nvPr/>
            </p:nvGrpSpPr>
            <p:grpSpPr bwMode="auto">
              <a:xfrm>
                <a:off x="1056" y="1900"/>
                <a:ext cx="192" cy="327"/>
                <a:chOff x="1824" y="1516"/>
                <a:chExt cx="192" cy="327"/>
              </a:xfrm>
            </p:grpSpPr>
            <p:sp>
              <p:nvSpPr>
                <p:cNvPr id="1344674" name="Rectangle 162"/>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75" name="Oval 16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76" name="Group 164"/>
              <p:cNvGrpSpPr>
                <a:grpSpLocks/>
              </p:cNvGrpSpPr>
              <p:nvPr/>
            </p:nvGrpSpPr>
            <p:grpSpPr bwMode="auto">
              <a:xfrm>
                <a:off x="1056" y="2092"/>
                <a:ext cx="192" cy="327"/>
                <a:chOff x="1824" y="1516"/>
                <a:chExt cx="192" cy="327"/>
              </a:xfrm>
            </p:grpSpPr>
            <p:sp>
              <p:nvSpPr>
                <p:cNvPr id="1344677" name="Rectangle 165"/>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78" name="Oval 16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79" name="Group 167"/>
              <p:cNvGrpSpPr>
                <a:grpSpLocks/>
              </p:cNvGrpSpPr>
              <p:nvPr/>
            </p:nvGrpSpPr>
            <p:grpSpPr bwMode="auto">
              <a:xfrm>
                <a:off x="864" y="1516"/>
                <a:ext cx="192" cy="327"/>
                <a:chOff x="1824" y="1516"/>
                <a:chExt cx="192" cy="327"/>
              </a:xfrm>
            </p:grpSpPr>
            <p:sp>
              <p:nvSpPr>
                <p:cNvPr id="1344680" name="Rectangle 168"/>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81" name="Oval 16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82" name="Group 170"/>
              <p:cNvGrpSpPr>
                <a:grpSpLocks/>
              </p:cNvGrpSpPr>
              <p:nvPr/>
            </p:nvGrpSpPr>
            <p:grpSpPr bwMode="auto">
              <a:xfrm>
                <a:off x="864" y="1708"/>
                <a:ext cx="192" cy="327"/>
                <a:chOff x="1824" y="1516"/>
                <a:chExt cx="192" cy="327"/>
              </a:xfrm>
            </p:grpSpPr>
            <p:sp>
              <p:nvSpPr>
                <p:cNvPr id="1344683" name="Rectangle 171"/>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84" name="Oval 17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85" name="Group 173"/>
              <p:cNvGrpSpPr>
                <a:grpSpLocks/>
              </p:cNvGrpSpPr>
              <p:nvPr/>
            </p:nvGrpSpPr>
            <p:grpSpPr bwMode="auto">
              <a:xfrm>
                <a:off x="864" y="1900"/>
                <a:ext cx="192" cy="327"/>
                <a:chOff x="1824" y="1516"/>
                <a:chExt cx="192" cy="327"/>
              </a:xfrm>
            </p:grpSpPr>
            <p:sp>
              <p:nvSpPr>
                <p:cNvPr id="1344686" name="Rectangle 174"/>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87" name="Oval 175"/>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88" name="Group 176"/>
              <p:cNvGrpSpPr>
                <a:grpSpLocks/>
              </p:cNvGrpSpPr>
              <p:nvPr/>
            </p:nvGrpSpPr>
            <p:grpSpPr bwMode="auto">
              <a:xfrm>
                <a:off x="864" y="2092"/>
                <a:ext cx="192" cy="327"/>
                <a:chOff x="1824" y="1516"/>
                <a:chExt cx="192" cy="327"/>
              </a:xfrm>
            </p:grpSpPr>
            <p:sp>
              <p:nvSpPr>
                <p:cNvPr id="1344689" name="Rectangle 177"/>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90" name="Oval 178"/>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91" name="Group 179"/>
              <p:cNvGrpSpPr>
                <a:grpSpLocks/>
              </p:cNvGrpSpPr>
              <p:nvPr/>
            </p:nvGrpSpPr>
            <p:grpSpPr bwMode="auto">
              <a:xfrm>
                <a:off x="672" y="1516"/>
                <a:ext cx="192" cy="327"/>
                <a:chOff x="1824" y="1516"/>
                <a:chExt cx="192" cy="327"/>
              </a:xfrm>
            </p:grpSpPr>
            <p:sp>
              <p:nvSpPr>
                <p:cNvPr id="1344692" name="Rectangle 180"/>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93" name="Oval 181"/>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94" name="Group 182"/>
              <p:cNvGrpSpPr>
                <a:grpSpLocks/>
              </p:cNvGrpSpPr>
              <p:nvPr/>
            </p:nvGrpSpPr>
            <p:grpSpPr bwMode="auto">
              <a:xfrm>
                <a:off x="672" y="1708"/>
                <a:ext cx="192" cy="327"/>
                <a:chOff x="1824" y="1516"/>
                <a:chExt cx="192" cy="327"/>
              </a:xfrm>
            </p:grpSpPr>
            <p:sp>
              <p:nvSpPr>
                <p:cNvPr id="1344695" name="Rectangle 183"/>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96" name="Oval 184"/>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697" name="Group 185"/>
              <p:cNvGrpSpPr>
                <a:grpSpLocks/>
              </p:cNvGrpSpPr>
              <p:nvPr/>
            </p:nvGrpSpPr>
            <p:grpSpPr bwMode="auto">
              <a:xfrm>
                <a:off x="672" y="1900"/>
                <a:ext cx="192" cy="327"/>
                <a:chOff x="1824" y="1516"/>
                <a:chExt cx="192" cy="327"/>
              </a:xfrm>
            </p:grpSpPr>
            <p:sp>
              <p:nvSpPr>
                <p:cNvPr id="1344698" name="Rectangle 186"/>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699" name="Oval 187"/>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00" name="Group 188"/>
              <p:cNvGrpSpPr>
                <a:grpSpLocks/>
              </p:cNvGrpSpPr>
              <p:nvPr/>
            </p:nvGrpSpPr>
            <p:grpSpPr bwMode="auto">
              <a:xfrm>
                <a:off x="672" y="2092"/>
                <a:ext cx="192" cy="327"/>
                <a:chOff x="1824" y="1516"/>
                <a:chExt cx="192" cy="327"/>
              </a:xfrm>
            </p:grpSpPr>
            <p:sp>
              <p:nvSpPr>
                <p:cNvPr id="1344701" name="Rectangle 189"/>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02" name="Oval 190"/>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03" name="Group 191"/>
              <p:cNvGrpSpPr>
                <a:grpSpLocks/>
              </p:cNvGrpSpPr>
              <p:nvPr/>
            </p:nvGrpSpPr>
            <p:grpSpPr bwMode="auto">
              <a:xfrm>
                <a:off x="480" y="1516"/>
                <a:ext cx="192" cy="327"/>
                <a:chOff x="1824" y="1516"/>
                <a:chExt cx="192" cy="327"/>
              </a:xfrm>
            </p:grpSpPr>
            <p:sp>
              <p:nvSpPr>
                <p:cNvPr id="1344704" name="Rectangle 192"/>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05" name="Oval 193"/>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06" name="Group 194"/>
              <p:cNvGrpSpPr>
                <a:grpSpLocks/>
              </p:cNvGrpSpPr>
              <p:nvPr/>
            </p:nvGrpSpPr>
            <p:grpSpPr bwMode="auto">
              <a:xfrm>
                <a:off x="480" y="1708"/>
                <a:ext cx="192" cy="327"/>
                <a:chOff x="1824" y="1516"/>
                <a:chExt cx="192" cy="327"/>
              </a:xfrm>
            </p:grpSpPr>
            <p:sp>
              <p:nvSpPr>
                <p:cNvPr id="1344707" name="Rectangle 195"/>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08" name="Oval 196"/>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09" name="Group 197"/>
              <p:cNvGrpSpPr>
                <a:grpSpLocks/>
              </p:cNvGrpSpPr>
              <p:nvPr/>
            </p:nvGrpSpPr>
            <p:grpSpPr bwMode="auto">
              <a:xfrm>
                <a:off x="480" y="1900"/>
                <a:ext cx="192" cy="327"/>
                <a:chOff x="1824" y="1516"/>
                <a:chExt cx="192" cy="327"/>
              </a:xfrm>
            </p:grpSpPr>
            <p:sp>
              <p:nvSpPr>
                <p:cNvPr id="1344710" name="Rectangle 198"/>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11" name="Oval 199"/>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44712" name="Group 200"/>
              <p:cNvGrpSpPr>
                <a:grpSpLocks/>
              </p:cNvGrpSpPr>
              <p:nvPr/>
            </p:nvGrpSpPr>
            <p:grpSpPr bwMode="auto">
              <a:xfrm>
                <a:off x="480" y="2092"/>
                <a:ext cx="192" cy="327"/>
                <a:chOff x="1824" y="1516"/>
                <a:chExt cx="192" cy="327"/>
              </a:xfrm>
            </p:grpSpPr>
            <p:sp>
              <p:nvSpPr>
                <p:cNvPr id="1344713" name="Rectangle 201"/>
                <p:cNvSpPr>
                  <a:spLocks noChangeArrowheads="1"/>
                </p:cNvSpPr>
                <p:nvPr/>
              </p:nvSpPr>
              <p:spPr bwMode="auto">
                <a:xfrm>
                  <a:off x="1824" y="15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14" name="Oval 202"/>
                <p:cNvSpPr>
                  <a:spLocks noChangeArrowheads="1"/>
                </p:cNvSpPr>
                <p:nvPr/>
              </p:nvSpPr>
              <p:spPr bwMode="auto">
                <a:xfrm>
                  <a:off x="1872" y="1516"/>
                  <a:ext cx="96" cy="327"/>
                </a:xfrm>
                <a:prstGeom prst="ellipse">
                  <a:avLst/>
                </a:prstGeom>
                <a:solidFill>
                  <a:schemeClr val="accent1"/>
                </a:solidFill>
                <a:ln w="3175">
                  <a:solidFill>
                    <a:schemeClr val="tx1"/>
                  </a:solidFill>
                  <a:round/>
                  <a:headEnd/>
                  <a:tailEnd/>
                </a:ln>
                <a:effectLst/>
              </p:spPr>
              <p:txBody>
                <a:bodyPr anchor="ctr">
                  <a:prstTxWarp prst="textNoShape">
                    <a:avLst/>
                  </a:prstTxWarp>
                  <a:spAutoFit/>
                </a:bodyPr>
                <a:lstStyle/>
                <a:p>
                  <a:endParaRPr lang="en-US"/>
                </a:p>
              </p:txBody>
            </p:sp>
          </p:grpSp>
        </p:grpSp>
        <p:sp>
          <p:nvSpPr>
            <p:cNvPr id="1344715" name="AutoShape 203"/>
            <p:cNvSpPr>
              <a:spLocks noChangeArrowheads="1"/>
            </p:cNvSpPr>
            <p:nvPr/>
          </p:nvSpPr>
          <p:spPr bwMode="auto">
            <a:xfrm>
              <a:off x="432" y="1376"/>
              <a:ext cx="529" cy="462"/>
            </a:xfrm>
            <a:prstGeom prst="rightArrow">
              <a:avLst>
                <a:gd name="adj1" fmla="val 50000"/>
                <a:gd name="adj2" fmla="val 30828"/>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dirty="0">
                  <a:latin typeface="Verdana" charset="0"/>
                  <a:ea typeface="굴림" charset="-127"/>
                  <a:cs typeface="굴림" charset="-127"/>
                </a:rPr>
                <a:t>load</a:t>
              </a:r>
            </a:p>
          </p:txBody>
        </p:sp>
      </p:grpSp>
      <p:grpSp>
        <p:nvGrpSpPr>
          <p:cNvPr id="1344716" name="Group 204"/>
          <p:cNvGrpSpPr>
            <a:grpSpLocks/>
          </p:cNvGrpSpPr>
          <p:nvPr/>
        </p:nvGrpSpPr>
        <p:grpSpPr bwMode="auto">
          <a:xfrm>
            <a:off x="4724400" y="2500324"/>
            <a:ext cx="3200400" cy="1631951"/>
            <a:chOff x="2016" y="1537"/>
            <a:chExt cx="2016" cy="1028"/>
          </a:xfrm>
        </p:grpSpPr>
        <p:grpSp>
          <p:nvGrpSpPr>
            <p:cNvPr id="1344717" name="Group 205"/>
            <p:cNvGrpSpPr>
              <a:grpSpLocks/>
            </p:cNvGrpSpPr>
            <p:nvPr/>
          </p:nvGrpSpPr>
          <p:grpSpPr bwMode="auto">
            <a:xfrm>
              <a:off x="2496" y="1756"/>
              <a:ext cx="1536" cy="809"/>
              <a:chOff x="2016" y="1756"/>
              <a:chExt cx="1536" cy="809"/>
            </a:xfrm>
          </p:grpSpPr>
          <p:grpSp>
            <p:nvGrpSpPr>
              <p:cNvPr id="1344718" name="Group 206"/>
              <p:cNvGrpSpPr>
                <a:grpSpLocks/>
              </p:cNvGrpSpPr>
              <p:nvPr/>
            </p:nvGrpSpPr>
            <p:grpSpPr bwMode="auto">
              <a:xfrm>
                <a:off x="2016" y="1756"/>
                <a:ext cx="192" cy="233"/>
                <a:chOff x="2016" y="1756"/>
                <a:chExt cx="192" cy="233"/>
              </a:xfrm>
            </p:grpSpPr>
            <p:sp>
              <p:nvSpPr>
                <p:cNvPr id="1344719" name="Rectangle 207"/>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20" name="Freeform 208"/>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sp>
            <p:nvSpPr>
              <p:cNvPr id="1344721" name="Rectangle 209"/>
              <p:cNvSpPr>
                <a:spLocks noChangeArrowheads="1"/>
              </p:cNvSpPr>
              <p:nvPr/>
            </p:nvSpPr>
            <p:spPr bwMode="auto">
              <a:xfrm>
                <a:off x="2016" y="2044"/>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722" name="Group 210"/>
              <p:cNvGrpSpPr>
                <a:grpSpLocks/>
              </p:cNvGrpSpPr>
              <p:nvPr/>
            </p:nvGrpSpPr>
            <p:grpSpPr bwMode="auto">
              <a:xfrm>
                <a:off x="2016" y="1948"/>
                <a:ext cx="192" cy="233"/>
                <a:chOff x="2016" y="1756"/>
                <a:chExt cx="192" cy="233"/>
              </a:xfrm>
            </p:grpSpPr>
            <p:sp>
              <p:nvSpPr>
                <p:cNvPr id="1344723" name="Rectangle 211"/>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24" name="Freeform 212"/>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25" name="Group 213"/>
              <p:cNvGrpSpPr>
                <a:grpSpLocks/>
              </p:cNvGrpSpPr>
              <p:nvPr/>
            </p:nvGrpSpPr>
            <p:grpSpPr bwMode="auto">
              <a:xfrm>
                <a:off x="2016" y="2140"/>
                <a:ext cx="192" cy="233"/>
                <a:chOff x="2016" y="1756"/>
                <a:chExt cx="192" cy="233"/>
              </a:xfrm>
            </p:grpSpPr>
            <p:sp>
              <p:nvSpPr>
                <p:cNvPr id="1344726" name="Rectangle 214"/>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27" name="Freeform 215"/>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28" name="Group 216"/>
              <p:cNvGrpSpPr>
                <a:grpSpLocks/>
              </p:cNvGrpSpPr>
              <p:nvPr/>
            </p:nvGrpSpPr>
            <p:grpSpPr bwMode="auto">
              <a:xfrm>
                <a:off x="2016" y="2332"/>
                <a:ext cx="192" cy="233"/>
                <a:chOff x="2016" y="1756"/>
                <a:chExt cx="192" cy="233"/>
              </a:xfrm>
            </p:grpSpPr>
            <p:sp>
              <p:nvSpPr>
                <p:cNvPr id="1344729" name="Rectangle 217"/>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30" name="Freeform 218"/>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31" name="Group 219"/>
              <p:cNvGrpSpPr>
                <a:grpSpLocks/>
              </p:cNvGrpSpPr>
              <p:nvPr/>
            </p:nvGrpSpPr>
            <p:grpSpPr bwMode="auto">
              <a:xfrm>
                <a:off x="2208" y="1756"/>
                <a:ext cx="192" cy="233"/>
                <a:chOff x="2016" y="1756"/>
                <a:chExt cx="192" cy="233"/>
              </a:xfrm>
            </p:grpSpPr>
            <p:sp>
              <p:nvSpPr>
                <p:cNvPr id="1344732" name="Rectangle 220"/>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33" name="Freeform 221"/>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34" name="Group 222"/>
              <p:cNvGrpSpPr>
                <a:grpSpLocks/>
              </p:cNvGrpSpPr>
              <p:nvPr/>
            </p:nvGrpSpPr>
            <p:grpSpPr bwMode="auto">
              <a:xfrm>
                <a:off x="2208" y="1948"/>
                <a:ext cx="192" cy="233"/>
                <a:chOff x="2016" y="1756"/>
                <a:chExt cx="192" cy="233"/>
              </a:xfrm>
            </p:grpSpPr>
            <p:sp>
              <p:nvSpPr>
                <p:cNvPr id="1344735" name="Rectangle 223"/>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36" name="Freeform 224"/>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37" name="Group 225"/>
              <p:cNvGrpSpPr>
                <a:grpSpLocks/>
              </p:cNvGrpSpPr>
              <p:nvPr/>
            </p:nvGrpSpPr>
            <p:grpSpPr bwMode="auto">
              <a:xfrm>
                <a:off x="2208" y="2140"/>
                <a:ext cx="192" cy="233"/>
                <a:chOff x="2016" y="1756"/>
                <a:chExt cx="192" cy="233"/>
              </a:xfrm>
            </p:grpSpPr>
            <p:sp>
              <p:nvSpPr>
                <p:cNvPr id="1344738" name="Rectangle 226"/>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39" name="Freeform 227"/>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40" name="Group 228"/>
              <p:cNvGrpSpPr>
                <a:grpSpLocks/>
              </p:cNvGrpSpPr>
              <p:nvPr/>
            </p:nvGrpSpPr>
            <p:grpSpPr bwMode="auto">
              <a:xfrm>
                <a:off x="2208" y="2332"/>
                <a:ext cx="192" cy="233"/>
                <a:chOff x="2016" y="1756"/>
                <a:chExt cx="192" cy="233"/>
              </a:xfrm>
            </p:grpSpPr>
            <p:sp>
              <p:nvSpPr>
                <p:cNvPr id="1344741" name="Rectangle 229"/>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42" name="Freeform 230"/>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43" name="Group 231"/>
              <p:cNvGrpSpPr>
                <a:grpSpLocks/>
              </p:cNvGrpSpPr>
              <p:nvPr/>
            </p:nvGrpSpPr>
            <p:grpSpPr bwMode="auto">
              <a:xfrm>
                <a:off x="2400" y="1756"/>
                <a:ext cx="192" cy="233"/>
                <a:chOff x="2016" y="1756"/>
                <a:chExt cx="192" cy="233"/>
              </a:xfrm>
            </p:grpSpPr>
            <p:sp>
              <p:nvSpPr>
                <p:cNvPr id="1344744" name="Rectangle 232"/>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45" name="Freeform 233"/>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46" name="Group 234"/>
              <p:cNvGrpSpPr>
                <a:grpSpLocks/>
              </p:cNvGrpSpPr>
              <p:nvPr/>
            </p:nvGrpSpPr>
            <p:grpSpPr bwMode="auto">
              <a:xfrm>
                <a:off x="2400" y="1948"/>
                <a:ext cx="192" cy="233"/>
                <a:chOff x="2016" y="1756"/>
                <a:chExt cx="192" cy="233"/>
              </a:xfrm>
            </p:grpSpPr>
            <p:sp>
              <p:nvSpPr>
                <p:cNvPr id="1344747" name="Rectangle 235"/>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48" name="Freeform 236"/>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49" name="Group 237"/>
              <p:cNvGrpSpPr>
                <a:grpSpLocks/>
              </p:cNvGrpSpPr>
              <p:nvPr/>
            </p:nvGrpSpPr>
            <p:grpSpPr bwMode="auto">
              <a:xfrm>
                <a:off x="2400" y="2140"/>
                <a:ext cx="192" cy="233"/>
                <a:chOff x="2016" y="1756"/>
                <a:chExt cx="192" cy="233"/>
              </a:xfrm>
            </p:grpSpPr>
            <p:sp>
              <p:nvSpPr>
                <p:cNvPr id="1344750" name="Rectangle 238"/>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51" name="Freeform 239"/>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52" name="Group 240"/>
              <p:cNvGrpSpPr>
                <a:grpSpLocks/>
              </p:cNvGrpSpPr>
              <p:nvPr/>
            </p:nvGrpSpPr>
            <p:grpSpPr bwMode="auto">
              <a:xfrm>
                <a:off x="2400" y="2332"/>
                <a:ext cx="192" cy="233"/>
                <a:chOff x="2016" y="1756"/>
                <a:chExt cx="192" cy="233"/>
              </a:xfrm>
            </p:grpSpPr>
            <p:sp>
              <p:nvSpPr>
                <p:cNvPr id="1344753" name="Rectangle 241"/>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54" name="Freeform 242"/>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55" name="Group 243"/>
              <p:cNvGrpSpPr>
                <a:grpSpLocks/>
              </p:cNvGrpSpPr>
              <p:nvPr/>
            </p:nvGrpSpPr>
            <p:grpSpPr bwMode="auto">
              <a:xfrm>
                <a:off x="2592" y="1756"/>
                <a:ext cx="192" cy="233"/>
                <a:chOff x="2016" y="1756"/>
                <a:chExt cx="192" cy="233"/>
              </a:xfrm>
            </p:grpSpPr>
            <p:sp>
              <p:nvSpPr>
                <p:cNvPr id="1344756" name="Rectangle 244"/>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57" name="Freeform 245"/>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58" name="Group 246"/>
              <p:cNvGrpSpPr>
                <a:grpSpLocks/>
              </p:cNvGrpSpPr>
              <p:nvPr/>
            </p:nvGrpSpPr>
            <p:grpSpPr bwMode="auto">
              <a:xfrm>
                <a:off x="2592" y="1948"/>
                <a:ext cx="192" cy="233"/>
                <a:chOff x="2016" y="1756"/>
                <a:chExt cx="192" cy="233"/>
              </a:xfrm>
            </p:grpSpPr>
            <p:sp>
              <p:nvSpPr>
                <p:cNvPr id="1344759" name="Rectangle 247"/>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60" name="Freeform 248"/>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61" name="Group 249"/>
              <p:cNvGrpSpPr>
                <a:grpSpLocks/>
              </p:cNvGrpSpPr>
              <p:nvPr/>
            </p:nvGrpSpPr>
            <p:grpSpPr bwMode="auto">
              <a:xfrm>
                <a:off x="2592" y="2140"/>
                <a:ext cx="192" cy="233"/>
                <a:chOff x="2016" y="1756"/>
                <a:chExt cx="192" cy="233"/>
              </a:xfrm>
            </p:grpSpPr>
            <p:sp>
              <p:nvSpPr>
                <p:cNvPr id="1344762" name="Rectangle 250"/>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63" name="Freeform 251"/>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64" name="Group 252"/>
              <p:cNvGrpSpPr>
                <a:grpSpLocks/>
              </p:cNvGrpSpPr>
              <p:nvPr/>
            </p:nvGrpSpPr>
            <p:grpSpPr bwMode="auto">
              <a:xfrm>
                <a:off x="2592" y="2332"/>
                <a:ext cx="192" cy="233"/>
                <a:chOff x="2016" y="1756"/>
                <a:chExt cx="192" cy="233"/>
              </a:xfrm>
            </p:grpSpPr>
            <p:sp>
              <p:nvSpPr>
                <p:cNvPr id="1344765" name="Rectangle 253"/>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66" name="Freeform 254"/>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67" name="Group 255"/>
              <p:cNvGrpSpPr>
                <a:grpSpLocks/>
              </p:cNvGrpSpPr>
              <p:nvPr/>
            </p:nvGrpSpPr>
            <p:grpSpPr bwMode="auto">
              <a:xfrm>
                <a:off x="2784" y="1756"/>
                <a:ext cx="192" cy="233"/>
                <a:chOff x="2016" y="1756"/>
                <a:chExt cx="192" cy="233"/>
              </a:xfrm>
            </p:grpSpPr>
            <p:sp>
              <p:nvSpPr>
                <p:cNvPr id="1344768" name="Rectangle 256"/>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69" name="Freeform 257"/>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70" name="Group 258"/>
              <p:cNvGrpSpPr>
                <a:grpSpLocks/>
              </p:cNvGrpSpPr>
              <p:nvPr/>
            </p:nvGrpSpPr>
            <p:grpSpPr bwMode="auto">
              <a:xfrm>
                <a:off x="2784" y="1948"/>
                <a:ext cx="192" cy="233"/>
                <a:chOff x="2016" y="1756"/>
                <a:chExt cx="192" cy="233"/>
              </a:xfrm>
            </p:grpSpPr>
            <p:sp>
              <p:nvSpPr>
                <p:cNvPr id="1344771" name="Rectangle 259"/>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72" name="Freeform 260"/>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73" name="Group 261"/>
              <p:cNvGrpSpPr>
                <a:grpSpLocks/>
              </p:cNvGrpSpPr>
              <p:nvPr/>
            </p:nvGrpSpPr>
            <p:grpSpPr bwMode="auto">
              <a:xfrm>
                <a:off x="2784" y="2140"/>
                <a:ext cx="192" cy="233"/>
                <a:chOff x="2016" y="1756"/>
                <a:chExt cx="192" cy="233"/>
              </a:xfrm>
            </p:grpSpPr>
            <p:sp>
              <p:nvSpPr>
                <p:cNvPr id="1344774" name="Rectangle 262"/>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75" name="Freeform 263"/>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76" name="Group 264"/>
              <p:cNvGrpSpPr>
                <a:grpSpLocks/>
              </p:cNvGrpSpPr>
              <p:nvPr/>
            </p:nvGrpSpPr>
            <p:grpSpPr bwMode="auto">
              <a:xfrm>
                <a:off x="2784" y="2332"/>
                <a:ext cx="192" cy="233"/>
                <a:chOff x="2016" y="1756"/>
                <a:chExt cx="192" cy="233"/>
              </a:xfrm>
            </p:grpSpPr>
            <p:sp>
              <p:nvSpPr>
                <p:cNvPr id="1344777" name="Rectangle 265"/>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78" name="Freeform 266"/>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79" name="Group 267"/>
              <p:cNvGrpSpPr>
                <a:grpSpLocks/>
              </p:cNvGrpSpPr>
              <p:nvPr/>
            </p:nvGrpSpPr>
            <p:grpSpPr bwMode="auto">
              <a:xfrm>
                <a:off x="2976" y="1756"/>
                <a:ext cx="192" cy="233"/>
                <a:chOff x="2016" y="1756"/>
                <a:chExt cx="192" cy="233"/>
              </a:xfrm>
            </p:grpSpPr>
            <p:sp>
              <p:nvSpPr>
                <p:cNvPr id="1344780" name="Rectangle 268"/>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81" name="Freeform 269"/>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82" name="Group 270"/>
              <p:cNvGrpSpPr>
                <a:grpSpLocks/>
              </p:cNvGrpSpPr>
              <p:nvPr/>
            </p:nvGrpSpPr>
            <p:grpSpPr bwMode="auto">
              <a:xfrm>
                <a:off x="2976" y="1948"/>
                <a:ext cx="192" cy="233"/>
                <a:chOff x="2016" y="1756"/>
                <a:chExt cx="192" cy="233"/>
              </a:xfrm>
            </p:grpSpPr>
            <p:sp>
              <p:nvSpPr>
                <p:cNvPr id="1344783" name="Rectangle 271"/>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84" name="Freeform 272"/>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85" name="Group 273"/>
              <p:cNvGrpSpPr>
                <a:grpSpLocks/>
              </p:cNvGrpSpPr>
              <p:nvPr/>
            </p:nvGrpSpPr>
            <p:grpSpPr bwMode="auto">
              <a:xfrm>
                <a:off x="2976" y="2140"/>
                <a:ext cx="192" cy="233"/>
                <a:chOff x="2016" y="1756"/>
                <a:chExt cx="192" cy="233"/>
              </a:xfrm>
            </p:grpSpPr>
            <p:sp>
              <p:nvSpPr>
                <p:cNvPr id="1344786" name="Rectangle 274"/>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87" name="Freeform 275"/>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88" name="Group 276"/>
              <p:cNvGrpSpPr>
                <a:grpSpLocks/>
              </p:cNvGrpSpPr>
              <p:nvPr/>
            </p:nvGrpSpPr>
            <p:grpSpPr bwMode="auto">
              <a:xfrm>
                <a:off x="2976" y="2332"/>
                <a:ext cx="192" cy="233"/>
                <a:chOff x="2016" y="1756"/>
                <a:chExt cx="192" cy="233"/>
              </a:xfrm>
            </p:grpSpPr>
            <p:sp>
              <p:nvSpPr>
                <p:cNvPr id="1344789" name="Rectangle 277"/>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90" name="Freeform 278"/>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91" name="Group 279"/>
              <p:cNvGrpSpPr>
                <a:grpSpLocks/>
              </p:cNvGrpSpPr>
              <p:nvPr/>
            </p:nvGrpSpPr>
            <p:grpSpPr bwMode="auto">
              <a:xfrm>
                <a:off x="3168" y="1756"/>
                <a:ext cx="192" cy="233"/>
                <a:chOff x="2016" y="1756"/>
                <a:chExt cx="192" cy="233"/>
              </a:xfrm>
            </p:grpSpPr>
            <p:sp>
              <p:nvSpPr>
                <p:cNvPr id="1344792" name="Rectangle 280"/>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93" name="Freeform 281"/>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94" name="Group 282"/>
              <p:cNvGrpSpPr>
                <a:grpSpLocks/>
              </p:cNvGrpSpPr>
              <p:nvPr/>
            </p:nvGrpSpPr>
            <p:grpSpPr bwMode="auto">
              <a:xfrm>
                <a:off x="3168" y="1948"/>
                <a:ext cx="192" cy="233"/>
                <a:chOff x="2016" y="1756"/>
                <a:chExt cx="192" cy="233"/>
              </a:xfrm>
            </p:grpSpPr>
            <p:sp>
              <p:nvSpPr>
                <p:cNvPr id="1344795" name="Rectangle 283"/>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96" name="Freeform 284"/>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797" name="Group 285"/>
              <p:cNvGrpSpPr>
                <a:grpSpLocks/>
              </p:cNvGrpSpPr>
              <p:nvPr/>
            </p:nvGrpSpPr>
            <p:grpSpPr bwMode="auto">
              <a:xfrm>
                <a:off x="3168" y="2140"/>
                <a:ext cx="192" cy="233"/>
                <a:chOff x="2016" y="1756"/>
                <a:chExt cx="192" cy="233"/>
              </a:xfrm>
            </p:grpSpPr>
            <p:sp>
              <p:nvSpPr>
                <p:cNvPr id="1344798" name="Rectangle 286"/>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799" name="Freeform 287"/>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00" name="Group 288"/>
              <p:cNvGrpSpPr>
                <a:grpSpLocks/>
              </p:cNvGrpSpPr>
              <p:nvPr/>
            </p:nvGrpSpPr>
            <p:grpSpPr bwMode="auto">
              <a:xfrm>
                <a:off x="3168" y="2332"/>
                <a:ext cx="192" cy="233"/>
                <a:chOff x="2016" y="1756"/>
                <a:chExt cx="192" cy="233"/>
              </a:xfrm>
            </p:grpSpPr>
            <p:sp>
              <p:nvSpPr>
                <p:cNvPr id="1344801" name="Rectangle 289"/>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02" name="Freeform 290"/>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03" name="Group 291"/>
              <p:cNvGrpSpPr>
                <a:grpSpLocks/>
              </p:cNvGrpSpPr>
              <p:nvPr/>
            </p:nvGrpSpPr>
            <p:grpSpPr bwMode="auto">
              <a:xfrm>
                <a:off x="3360" y="1756"/>
                <a:ext cx="192" cy="233"/>
                <a:chOff x="2016" y="1756"/>
                <a:chExt cx="192" cy="233"/>
              </a:xfrm>
            </p:grpSpPr>
            <p:sp>
              <p:nvSpPr>
                <p:cNvPr id="1344804" name="Rectangle 292"/>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05" name="Freeform 293"/>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06" name="Group 294"/>
              <p:cNvGrpSpPr>
                <a:grpSpLocks/>
              </p:cNvGrpSpPr>
              <p:nvPr/>
            </p:nvGrpSpPr>
            <p:grpSpPr bwMode="auto">
              <a:xfrm>
                <a:off x="3360" y="1948"/>
                <a:ext cx="192" cy="233"/>
                <a:chOff x="2016" y="1756"/>
                <a:chExt cx="192" cy="233"/>
              </a:xfrm>
            </p:grpSpPr>
            <p:sp>
              <p:nvSpPr>
                <p:cNvPr id="1344807" name="Rectangle 295"/>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08" name="Freeform 296"/>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09" name="Group 297"/>
              <p:cNvGrpSpPr>
                <a:grpSpLocks/>
              </p:cNvGrpSpPr>
              <p:nvPr/>
            </p:nvGrpSpPr>
            <p:grpSpPr bwMode="auto">
              <a:xfrm>
                <a:off x="3360" y="2140"/>
                <a:ext cx="192" cy="233"/>
                <a:chOff x="2016" y="1756"/>
                <a:chExt cx="192" cy="233"/>
              </a:xfrm>
            </p:grpSpPr>
            <p:sp>
              <p:nvSpPr>
                <p:cNvPr id="1344810" name="Rectangle 298"/>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11" name="Freeform 299"/>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12" name="Group 300"/>
              <p:cNvGrpSpPr>
                <a:grpSpLocks/>
              </p:cNvGrpSpPr>
              <p:nvPr/>
            </p:nvGrpSpPr>
            <p:grpSpPr bwMode="auto">
              <a:xfrm>
                <a:off x="3360" y="2332"/>
                <a:ext cx="192" cy="233"/>
                <a:chOff x="2016" y="1756"/>
                <a:chExt cx="192" cy="233"/>
              </a:xfrm>
            </p:grpSpPr>
            <p:sp>
              <p:nvSpPr>
                <p:cNvPr id="1344813" name="Rectangle 301"/>
                <p:cNvSpPr>
                  <a:spLocks noChangeArrowheads="1"/>
                </p:cNvSpPr>
                <p:nvPr/>
              </p:nvSpPr>
              <p:spPr bwMode="auto">
                <a:xfrm>
                  <a:off x="2016" y="175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14" name="Freeform 302"/>
                <p:cNvSpPr>
                  <a:spLocks/>
                </p:cNvSpPr>
                <p:nvPr/>
              </p:nvSpPr>
              <p:spPr bwMode="auto">
                <a:xfrm>
                  <a:off x="2064" y="1756"/>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chemeClr val="hlink"/>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sp>
          <p:nvSpPr>
            <p:cNvPr id="1344815" name="AutoShape 303"/>
            <p:cNvSpPr>
              <a:spLocks noChangeArrowheads="1"/>
            </p:cNvSpPr>
            <p:nvPr/>
          </p:nvSpPr>
          <p:spPr bwMode="auto">
            <a:xfrm>
              <a:off x="2016" y="1537"/>
              <a:ext cx="481" cy="462"/>
            </a:xfrm>
            <a:prstGeom prst="rightArrow">
              <a:avLst>
                <a:gd name="adj1" fmla="val 50000"/>
                <a:gd name="adj2" fmla="val 28030"/>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mul</a:t>
              </a:r>
            </a:p>
          </p:txBody>
        </p:sp>
      </p:grpSp>
      <p:grpSp>
        <p:nvGrpSpPr>
          <p:cNvPr id="1344816" name="Group 304"/>
          <p:cNvGrpSpPr>
            <a:grpSpLocks/>
          </p:cNvGrpSpPr>
          <p:nvPr/>
        </p:nvGrpSpPr>
        <p:grpSpPr bwMode="auto">
          <a:xfrm>
            <a:off x="4724400" y="3719525"/>
            <a:ext cx="3200400" cy="1631951"/>
            <a:chOff x="2016" y="2305"/>
            <a:chExt cx="2016" cy="1028"/>
          </a:xfrm>
        </p:grpSpPr>
        <p:grpSp>
          <p:nvGrpSpPr>
            <p:cNvPr id="1344817" name="Group 305"/>
            <p:cNvGrpSpPr>
              <a:grpSpLocks/>
            </p:cNvGrpSpPr>
            <p:nvPr/>
          </p:nvGrpSpPr>
          <p:grpSpPr bwMode="auto">
            <a:xfrm>
              <a:off x="2496" y="2524"/>
              <a:ext cx="1536" cy="809"/>
              <a:chOff x="2016" y="2524"/>
              <a:chExt cx="1536" cy="809"/>
            </a:xfrm>
          </p:grpSpPr>
          <p:grpSp>
            <p:nvGrpSpPr>
              <p:cNvPr id="1344818" name="Group 306"/>
              <p:cNvGrpSpPr>
                <a:grpSpLocks/>
              </p:cNvGrpSpPr>
              <p:nvPr/>
            </p:nvGrpSpPr>
            <p:grpSpPr bwMode="auto">
              <a:xfrm>
                <a:off x="2016" y="2524"/>
                <a:ext cx="192" cy="233"/>
                <a:chOff x="2016" y="2524"/>
                <a:chExt cx="192" cy="233"/>
              </a:xfrm>
            </p:grpSpPr>
            <p:sp>
              <p:nvSpPr>
                <p:cNvPr id="1344819" name="Rectangle 307"/>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20" name="Freeform 308"/>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sp>
            <p:nvSpPr>
              <p:cNvPr id="1344821" name="Rectangle 309"/>
              <p:cNvSpPr>
                <a:spLocks noChangeArrowheads="1"/>
              </p:cNvSpPr>
              <p:nvPr/>
            </p:nvSpPr>
            <p:spPr bwMode="auto">
              <a:xfrm>
                <a:off x="2016" y="2812"/>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822" name="Group 310"/>
              <p:cNvGrpSpPr>
                <a:grpSpLocks/>
              </p:cNvGrpSpPr>
              <p:nvPr/>
            </p:nvGrpSpPr>
            <p:grpSpPr bwMode="auto">
              <a:xfrm>
                <a:off x="2016" y="2716"/>
                <a:ext cx="192" cy="233"/>
                <a:chOff x="2016" y="2524"/>
                <a:chExt cx="192" cy="233"/>
              </a:xfrm>
            </p:grpSpPr>
            <p:sp>
              <p:nvSpPr>
                <p:cNvPr id="1344823" name="Rectangle 311"/>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24" name="Freeform 312"/>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25" name="Group 313"/>
              <p:cNvGrpSpPr>
                <a:grpSpLocks/>
              </p:cNvGrpSpPr>
              <p:nvPr/>
            </p:nvGrpSpPr>
            <p:grpSpPr bwMode="auto">
              <a:xfrm>
                <a:off x="2016" y="2908"/>
                <a:ext cx="192" cy="233"/>
                <a:chOff x="2016" y="2524"/>
                <a:chExt cx="192" cy="233"/>
              </a:xfrm>
            </p:grpSpPr>
            <p:sp>
              <p:nvSpPr>
                <p:cNvPr id="1344826" name="Rectangle 314"/>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27" name="Freeform 315"/>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28" name="Group 316"/>
              <p:cNvGrpSpPr>
                <a:grpSpLocks/>
              </p:cNvGrpSpPr>
              <p:nvPr/>
            </p:nvGrpSpPr>
            <p:grpSpPr bwMode="auto">
              <a:xfrm>
                <a:off x="2016" y="3100"/>
                <a:ext cx="192" cy="233"/>
                <a:chOff x="2016" y="2524"/>
                <a:chExt cx="192" cy="233"/>
              </a:xfrm>
            </p:grpSpPr>
            <p:sp>
              <p:nvSpPr>
                <p:cNvPr id="1344829" name="Rectangle 317"/>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30" name="Freeform 318"/>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31" name="Group 319"/>
              <p:cNvGrpSpPr>
                <a:grpSpLocks/>
              </p:cNvGrpSpPr>
              <p:nvPr/>
            </p:nvGrpSpPr>
            <p:grpSpPr bwMode="auto">
              <a:xfrm>
                <a:off x="2208" y="2524"/>
                <a:ext cx="192" cy="233"/>
                <a:chOff x="2016" y="2524"/>
                <a:chExt cx="192" cy="233"/>
              </a:xfrm>
            </p:grpSpPr>
            <p:sp>
              <p:nvSpPr>
                <p:cNvPr id="1344832" name="Rectangle 320"/>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33" name="Freeform 321"/>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34" name="Group 322"/>
              <p:cNvGrpSpPr>
                <a:grpSpLocks/>
              </p:cNvGrpSpPr>
              <p:nvPr/>
            </p:nvGrpSpPr>
            <p:grpSpPr bwMode="auto">
              <a:xfrm>
                <a:off x="2208" y="2716"/>
                <a:ext cx="192" cy="233"/>
                <a:chOff x="2016" y="2524"/>
                <a:chExt cx="192" cy="233"/>
              </a:xfrm>
            </p:grpSpPr>
            <p:sp>
              <p:nvSpPr>
                <p:cNvPr id="1344835" name="Rectangle 323"/>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36" name="Freeform 324"/>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37" name="Group 325"/>
              <p:cNvGrpSpPr>
                <a:grpSpLocks/>
              </p:cNvGrpSpPr>
              <p:nvPr/>
            </p:nvGrpSpPr>
            <p:grpSpPr bwMode="auto">
              <a:xfrm>
                <a:off x="2208" y="2908"/>
                <a:ext cx="192" cy="233"/>
                <a:chOff x="2016" y="2524"/>
                <a:chExt cx="192" cy="233"/>
              </a:xfrm>
            </p:grpSpPr>
            <p:sp>
              <p:nvSpPr>
                <p:cNvPr id="1344838" name="Rectangle 326"/>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39" name="Freeform 327"/>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40" name="Group 328"/>
              <p:cNvGrpSpPr>
                <a:grpSpLocks/>
              </p:cNvGrpSpPr>
              <p:nvPr/>
            </p:nvGrpSpPr>
            <p:grpSpPr bwMode="auto">
              <a:xfrm>
                <a:off x="2208" y="3100"/>
                <a:ext cx="192" cy="233"/>
                <a:chOff x="2016" y="2524"/>
                <a:chExt cx="192" cy="233"/>
              </a:xfrm>
            </p:grpSpPr>
            <p:sp>
              <p:nvSpPr>
                <p:cNvPr id="1344841" name="Rectangle 329"/>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42" name="Freeform 330"/>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43" name="Group 331"/>
              <p:cNvGrpSpPr>
                <a:grpSpLocks/>
              </p:cNvGrpSpPr>
              <p:nvPr/>
            </p:nvGrpSpPr>
            <p:grpSpPr bwMode="auto">
              <a:xfrm>
                <a:off x="2400" y="2524"/>
                <a:ext cx="192" cy="233"/>
                <a:chOff x="2016" y="2524"/>
                <a:chExt cx="192" cy="233"/>
              </a:xfrm>
            </p:grpSpPr>
            <p:sp>
              <p:nvSpPr>
                <p:cNvPr id="1344844" name="Rectangle 332"/>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45" name="Freeform 333"/>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46" name="Group 334"/>
              <p:cNvGrpSpPr>
                <a:grpSpLocks/>
              </p:cNvGrpSpPr>
              <p:nvPr/>
            </p:nvGrpSpPr>
            <p:grpSpPr bwMode="auto">
              <a:xfrm>
                <a:off x="2400" y="2716"/>
                <a:ext cx="192" cy="233"/>
                <a:chOff x="2016" y="2524"/>
                <a:chExt cx="192" cy="233"/>
              </a:xfrm>
            </p:grpSpPr>
            <p:sp>
              <p:nvSpPr>
                <p:cNvPr id="1344847" name="Rectangle 335"/>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48" name="Freeform 336"/>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49" name="Group 337"/>
              <p:cNvGrpSpPr>
                <a:grpSpLocks/>
              </p:cNvGrpSpPr>
              <p:nvPr/>
            </p:nvGrpSpPr>
            <p:grpSpPr bwMode="auto">
              <a:xfrm>
                <a:off x="2400" y="2908"/>
                <a:ext cx="192" cy="233"/>
                <a:chOff x="2016" y="2524"/>
                <a:chExt cx="192" cy="233"/>
              </a:xfrm>
            </p:grpSpPr>
            <p:sp>
              <p:nvSpPr>
                <p:cNvPr id="1344850" name="Rectangle 338"/>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51" name="Freeform 339"/>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52" name="Group 340"/>
              <p:cNvGrpSpPr>
                <a:grpSpLocks/>
              </p:cNvGrpSpPr>
              <p:nvPr/>
            </p:nvGrpSpPr>
            <p:grpSpPr bwMode="auto">
              <a:xfrm>
                <a:off x="2400" y="3100"/>
                <a:ext cx="192" cy="233"/>
                <a:chOff x="2016" y="2524"/>
                <a:chExt cx="192" cy="233"/>
              </a:xfrm>
            </p:grpSpPr>
            <p:sp>
              <p:nvSpPr>
                <p:cNvPr id="1344853" name="Rectangle 341"/>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54" name="Freeform 342"/>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55" name="Group 343"/>
              <p:cNvGrpSpPr>
                <a:grpSpLocks/>
              </p:cNvGrpSpPr>
              <p:nvPr/>
            </p:nvGrpSpPr>
            <p:grpSpPr bwMode="auto">
              <a:xfrm>
                <a:off x="2592" y="2524"/>
                <a:ext cx="192" cy="233"/>
                <a:chOff x="2016" y="2524"/>
                <a:chExt cx="192" cy="233"/>
              </a:xfrm>
            </p:grpSpPr>
            <p:sp>
              <p:nvSpPr>
                <p:cNvPr id="1344856" name="Rectangle 344"/>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57" name="Freeform 345"/>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58" name="Group 346"/>
              <p:cNvGrpSpPr>
                <a:grpSpLocks/>
              </p:cNvGrpSpPr>
              <p:nvPr/>
            </p:nvGrpSpPr>
            <p:grpSpPr bwMode="auto">
              <a:xfrm>
                <a:off x="2592" y="2716"/>
                <a:ext cx="192" cy="233"/>
                <a:chOff x="2016" y="2524"/>
                <a:chExt cx="192" cy="233"/>
              </a:xfrm>
            </p:grpSpPr>
            <p:sp>
              <p:nvSpPr>
                <p:cNvPr id="1344859" name="Rectangle 347"/>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60" name="Freeform 348"/>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61" name="Group 349"/>
              <p:cNvGrpSpPr>
                <a:grpSpLocks/>
              </p:cNvGrpSpPr>
              <p:nvPr/>
            </p:nvGrpSpPr>
            <p:grpSpPr bwMode="auto">
              <a:xfrm>
                <a:off x="2592" y="2908"/>
                <a:ext cx="192" cy="233"/>
                <a:chOff x="2016" y="2524"/>
                <a:chExt cx="192" cy="233"/>
              </a:xfrm>
            </p:grpSpPr>
            <p:sp>
              <p:nvSpPr>
                <p:cNvPr id="1344862" name="Rectangle 350"/>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63" name="Freeform 351"/>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64" name="Group 352"/>
              <p:cNvGrpSpPr>
                <a:grpSpLocks/>
              </p:cNvGrpSpPr>
              <p:nvPr/>
            </p:nvGrpSpPr>
            <p:grpSpPr bwMode="auto">
              <a:xfrm>
                <a:off x="2592" y="3100"/>
                <a:ext cx="192" cy="233"/>
                <a:chOff x="2016" y="2524"/>
                <a:chExt cx="192" cy="233"/>
              </a:xfrm>
            </p:grpSpPr>
            <p:sp>
              <p:nvSpPr>
                <p:cNvPr id="1344865" name="Rectangle 353"/>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66" name="Freeform 354"/>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67" name="Group 355"/>
              <p:cNvGrpSpPr>
                <a:grpSpLocks/>
              </p:cNvGrpSpPr>
              <p:nvPr/>
            </p:nvGrpSpPr>
            <p:grpSpPr bwMode="auto">
              <a:xfrm>
                <a:off x="2784" y="2524"/>
                <a:ext cx="192" cy="233"/>
                <a:chOff x="2016" y="2524"/>
                <a:chExt cx="192" cy="233"/>
              </a:xfrm>
            </p:grpSpPr>
            <p:sp>
              <p:nvSpPr>
                <p:cNvPr id="1344868" name="Rectangle 356"/>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69" name="Freeform 357"/>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70" name="Group 358"/>
              <p:cNvGrpSpPr>
                <a:grpSpLocks/>
              </p:cNvGrpSpPr>
              <p:nvPr/>
            </p:nvGrpSpPr>
            <p:grpSpPr bwMode="auto">
              <a:xfrm>
                <a:off x="2784" y="2716"/>
                <a:ext cx="192" cy="233"/>
                <a:chOff x="2016" y="2524"/>
                <a:chExt cx="192" cy="233"/>
              </a:xfrm>
            </p:grpSpPr>
            <p:sp>
              <p:nvSpPr>
                <p:cNvPr id="1344871" name="Rectangle 359"/>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72" name="Freeform 360"/>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73" name="Group 361"/>
              <p:cNvGrpSpPr>
                <a:grpSpLocks/>
              </p:cNvGrpSpPr>
              <p:nvPr/>
            </p:nvGrpSpPr>
            <p:grpSpPr bwMode="auto">
              <a:xfrm>
                <a:off x="2784" y="2908"/>
                <a:ext cx="192" cy="233"/>
                <a:chOff x="2016" y="2524"/>
                <a:chExt cx="192" cy="233"/>
              </a:xfrm>
            </p:grpSpPr>
            <p:sp>
              <p:nvSpPr>
                <p:cNvPr id="1344874" name="Rectangle 362"/>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75" name="Freeform 363"/>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76" name="Group 364"/>
              <p:cNvGrpSpPr>
                <a:grpSpLocks/>
              </p:cNvGrpSpPr>
              <p:nvPr/>
            </p:nvGrpSpPr>
            <p:grpSpPr bwMode="auto">
              <a:xfrm>
                <a:off x="2784" y="3100"/>
                <a:ext cx="192" cy="233"/>
                <a:chOff x="2016" y="2524"/>
                <a:chExt cx="192" cy="233"/>
              </a:xfrm>
            </p:grpSpPr>
            <p:sp>
              <p:nvSpPr>
                <p:cNvPr id="1344877" name="Rectangle 365"/>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78" name="Freeform 366"/>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79" name="Group 367"/>
              <p:cNvGrpSpPr>
                <a:grpSpLocks/>
              </p:cNvGrpSpPr>
              <p:nvPr/>
            </p:nvGrpSpPr>
            <p:grpSpPr bwMode="auto">
              <a:xfrm>
                <a:off x="2976" y="2524"/>
                <a:ext cx="192" cy="233"/>
                <a:chOff x="2016" y="2524"/>
                <a:chExt cx="192" cy="233"/>
              </a:xfrm>
            </p:grpSpPr>
            <p:sp>
              <p:nvSpPr>
                <p:cNvPr id="1344880" name="Rectangle 368"/>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81" name="Freeform 369"/>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82" name="Group 370"/>
              <p:cNvGrpSpPr>
                <a:grpSpLocks/>
              </p:cNvGrpSpPr>
              <p:nvPr/>
            </p:nvGrpSpPr>
            <p:grpSpPr bwMode="auto">
              <a:xfrm>
                <a:off x="2976" y="2716"/>
                <a:ext cx="192" cy="233"/>
                <a:chOff x="2016" y="2524"/>
                <a:chExt cx="192" cy="233"/>
              </a:xfrm>
            </p:grpSpPr>
            <p:sp>
              <p:nvSpPr>
                <p:cNvPr id="1344883" name="Rectangle 371"/>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84" name="Freeform 372"/>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85" name="Group 373"/>
              <p:cNvGrpSpPr>
                <a:grpSpLocks/>
              </p:cNvGrpSpPr>
              <p:nvPr/>
            </p:nvGrpSpPr>
            <p:grpSpPr bwMode="auto">
              <a:xfrm>
                <a:off x="2976" y="2908"/>
                <a:ext cx="192" cy="233"/>
                <a:chOff x="2016" y="2524"/>
                <a:chExt cx="192" cy="233"/>
              </a:xfrm>
            </p:grpSpPr>
            <p:sp>
              <p:nvSpPr>
                <p:cNvPr id="1344886" name="Rectangle 374"/>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87" name="Freeform 375"/>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88" name="Group 376"/>
              <p:cNvGrpSpPr>
                <a:grpSpLocks/>
              </p:cNvGrpSpPr>
              <p:nvPr/>
            </p:nvGrpSpPr>
            <p:grpSpPr bwMode="auto">
              <a:xfrm>
                <a:off x="2976" y="3100"/>
                <a:ext cx="192" cy="233"/>
                <a:chOff x="2016" y="2524"/>
                <a:chExt cx="192" cy="233"/>
              </a:xfrm>
            </p:grpSpPr>
            <p:sp>
              <p:nvSpPr>
                <p:cNvPr id="1344889" name="Rectangle 377"/>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90" name="Freeform 378"/>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91" name="Group 379"/>
              <p:cNvGrpSpPr>
                <a:grpSpLocks/>
              </p:cNvGrpSpPr>
              <p:nvPr/>
            </p:nvGrpSpPr>
            <p:grpSpPr bwMode="auto">
              <a:xfrm>
                <a:off x="3168" y="2524"/>
                <a:ext cx="192" cy="233"/>
                <a:chOff x="2016" y="2524"/>
                <a:chExt cx="192" cy="233"/>
              </a:xfrm>
            </p:grpSpPr>
            <p:sp>
              <p:nvSpPr>
                <p:cNvPr id="1344892" name="Rectangle 380"/>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93" name="Freeform 381"/>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94" name="Group 382"/>
              <p:cNvGrpSpPr>
                <a:grpSpLocks/>
              </p:cNvGrpSpPr>
              <p:nvPr/>
            </p:nvGrpSpPr>
            <p:grpSpPr bwMode="auto">
              <a:xfrm>
                <a:off x="3168" y="2716"/>
                <a:ext cx="192" cy="233"/>
                <a:chOff x="2016" y="2524"/>
                <a:chExt cx="192" cy="233"/>
              </a:xfrm>
            </p:grpSpPr>
            <p:sp>
              <p:nvSpPr>
                <p:cNvPr id="1344895" name="Rectangle 383"/>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96" name="Freeform 384"/>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897" name="Group 385"/>
              <p:cNvGrpSpPr>
                <a:grpSpLocks/>
              </p:cNvGrpSpPr>
              <p:nvPr/>
            </p:nvGrpSpPr>
            <p:grpSpPr bwMode="auto">
              <a:xfrm>
                <a:off x="3168" y="2908"/>
                <a:ext cx="192" cy="233"/>
                <a:chOff x="2016" y="2524"/>
                <a:chExt cx="192" cy="233"/>
              </a:xfrm>
            </p:grpSpPr>
            <p:sp>
              <p:nvSpPr>
                <p:cNvPr id="1344898" name="Rectangle 386"/>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899" name="Freeform 387"/>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00" name="Group 388"/>
              <p:cNvGrpSpPr>
                <a:grpSpLocks/>
              </p:cNvGrpSpPr>
              <p:nvPr/>
            </p:nvGrpSpPr>
            <p:grpSpPr bwMode="auto">
              <a:xfrm>
                <a:off x="3168" y="3100"/>
                <a:ext cx="192" cy="233"/>
                <a:chOff x="2016" y="2524"/>
                <a:chExt cx="192" cy="233"/>
              </a:xfrm>
            </p:grpSpPr>
            <p:sp>
              <p:nvSpPr>
                <p:cNvPr id="1344901" name="Rectangle 389"/>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02" name="Freeform 390"/>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03" name="Group 391"/>
              <p:cNvGrpSpPr>
                <a:grpSpLocks/>
              </p:cNvGrpSpPr>
              <p:nvPr/>
            </p:nvGrpSpPr>
            <p:grpSpPr bwMode="auto">
              <a:xfrm>
                <a:off x="3360" y="2524"/>
                <a:ext cx="192" cy="233"/>
                <a:chOff x="2016" y="2524"/>
                <a:chExt cx="192" cy="233"/>
              </a:xfrm>
            </p:grpSpPr>
            <p:sp>
              <p:nvSpPr>
                <p:cNvPr id="1344904" name="Rectangle 392"/>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05" name="Freeform 393"/>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06" name="Group 394"/>
              <p:cNvGrpSpPr>
                <a:grpSpLocks/>
              </p:cNvGrpSpPr>
              <p:nvPr/>
            </p:nvGrpSpPr>
            <p:grpSpPr bwMode="auto">
              <a:xfrm>
                <a:off x="3360" y="2716"/>
                <a:ext cx="192" cy="233"/>
                <a:chOff x="2016" y="2524"/>
                <a:chExt cx="192" cy="233"/>
              </a:xfrm>
            </p:grpSpPr>
            <p:sp>
              <p:nvSpPr>
                <p:cNvPr id="1344907" name="Rectangle 395"/>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08" name="Freeform 396"/>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09" name="Group 397"/>
              <p:cNvGrpSpPr>
                <a:grpSpLocks/>
              </p:cNvGrpSpPr>
              <p:nvPr/>
            </p:nvGrpSpPr>
            <p:grpSpPr bwMode="auto">
              <a:xfrm>
                <a:off x="3360" y="2908"/>
                <a:ext cx="192" cy="233"/>
                <a:chOff x="2016" y="2524"/>
                <a:chExt cx="192" cy="233"/>
              </a:xfrm>
            </p:grpSpPr>
            <p:sp>
              <p:nvSpPr>
                <p:cNvPr id="1344910" name="Rectangle 398"/>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11" name="Freeform 399"/>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nvGrpSpPr>
              <p:cNvPr id="1344912" name="Group 400"/>
              <p:cNvGrpSpPr>
                <a:grpSpLocks/>
              </p:cNvGrpSpPr>
              <p:nvPr/>
            </p:nvGrpSpPr>
            <p:grpSpPr bwMode="auto">
              <a:xfrm>
                <a:off x="3360" y="3100"/>
                <a:ext cx="192" cy="233"/>
                <a:chOff x="2016" y="2524"/>
                <a:chExt cx="192" cy="233"/>
              </a:xfrm>
            </p:grpSpPr>
            <p:sp>
              <p:nvSpPr>
                <p:cNvPr id="1344913" name="Rectangle 401"/>
                <p:cNvSpPr>
                  <a:spLocks noChangeArrowheads="1"/>
                </p:cNvSpPr>
                <p:nvPr/>
              </p:nvSpPr>
              <p:spPr bwMode="auto">
                <a:xfrm>
                  <a:off x="2016" y="252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14" name="Freeform 402"/>
                <p:cNvSpPr>
                  <a:spLocks/>
                </p:cNvSpPr>
                <p:nvPr/>
              </p:nvSpPr>
              <p:spPr bwMode="auto">
                <a:xfrm>
                  <a:off x="2064" y="2524"/>
                  <a:ext cx="116" cy="233"/>
                </a:xfrm>
                <a:custGeom>
                  <a:avLst/>
                  <a:gdLst/>
                  <a:ahLst/>
                  <a:cxnLst>
                    <a:cxn ang="0">
                      <a:pos x="0" y="96"/>
                    </a:cxn>
                    <a:cxn ang="0">
                      <a:pos x="96" y="96"/>
                    </a:cxn>
                    <a:cxn ang="0">
                      <a:pos x="48" y="0"/>
                    </a:cxn>
                    <a:cxn ang="0">
                      <a:pos x="0" y="96"/>
                    </a:cxn>
                  </a:cxnLst>
                  <a:rect l="0" t="0" r="r" b="b"/>
                  <a:pathLst>
                    <a:path w="96" h="96">
                      <a:moveTo>
                        <a:pt x="0" y="96"/>
                      </a:moveTo>
                      <a:lnTo>
                        <a:pt x="96" y="96"/>
                      </a:lnTo>
                      <a:lnTo>
                        <a:pt x="48" y="0"/>
                      </a:lnTo>
                      <a:lnTo>
                        <a:pt x="0" y="96"/>
                      </a:lnTo>
                      <a:close/>
                    </a:path>
                  </a:pathLst>
                </a:custGeom>
                <a:solidFill>
                  <a:srgbClr val="9966FF"/>
                </a:solid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grpSp>
        <p:sp>
          <p:nvSpPr>
            <p:cNvPr id="1344915" name="AutoShape 403"/>
            <p:cNvSpPr>
              <a:spLocks noChangeArrowheads="1"/>
            </p:cNvSpPr>
            <p:nvPr/>
          </p:nvSpPr>
          <p:spPr bwMode="auto">
            <a:xfrm>
              <a:off x="2016" y="2305"/>
              <a:ext cx="481" cy="462"/>
            </a:xfrm>
            <a:prstGeom prst="rightArrow">
              <a:avLst>
                <a:gd name="adj1" fmla="val 50000"/>
                <a:gd name="adj2" fmla="val 28030"/>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mul</a:t>
              </a:r>
            </a:p>
          </p:txBody>
        </p:sp>
      </p:grpSp>
      <p:grpSp>
        <p:nvGrpSpPr>
          <p:cNvPr id="1344916" name="Group 404"/>
          <p:cNvGrpSpPr>
            <a:grpSpLocks/>
          </p:cNvGrpSpPr>
          <p:nvPr/>
        </p:nvGrpSpPr>
        <p:grpSpPr bwMode="auto">
          <a:xfrm>
            <a:off x="7162800" y="2881324"/>
            <a:ext cx="3200400" cy="1555751"/>
            <a:chOff x="3552" y="1777"/>
            <a:chExt cx="2016" cy="980"/>
          </a:xfrm>
        </p:grpSpPr>
        <p:grpSp>
          <p:nvGrpSpPr>
            <p:cNvPr id="1344917" name="Group 405"/>
            <p:cNvGrpSpPr>
              <a:grpSpLocks/>
            </p:cNvGrpSpPr>
            <p:nvPr/>
          </p:nvGrpSpPr>
          <p:grpSpPr bwMode="auto">
            <a:xfrm>
              <a:off x="4032" y="1948"/>
              <a:ext cx="1536" cy="809"/>
              <a:chOff x="3552" y="1948"/>
              <a:chExt cx="1536" cy="809"/>
            </a:xfrm>
          </p:grpSpPr>
          <p:sp>
            <p:nvSpPr>
              <p:cNvPr id="1344918" name="Rectangle 406"/>
              <p:cNvSpPr>
                <a:spLocks noChangeArrowheads="1"/>
              </p:cNvSpPr>
              <p:nvPr/>
            </p:nvSpPr>
            <p:spPr bwMode="auto">
              <a:xfrm>
                <a:off x="3552" y="2236"/>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4919" name="Group 407"/>
              <p:cNvGrpSpPr>
                <a:grpSpLocks/>
              </p:cNvGrpSpPr>
              <p:nvPr/>
            </p:nvGrpSpPr>
            <p:grpSpPr bwMode="auto">
              <a:xfrm>
                <a:off x="3552" y="1948"/>
                <a:ext cx="192" cy="233"/>
                <a:chOff x="3552" y="1948"/>
                <a:chExt cx="192" cy="233"/>
              </a:xfrm>
            </p:grpSpPr>
            <p:sp>
              <p:nvSpPr>
                <p:cNvPr id="1344920" name="Rectangle 408"/>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21" name="Rectangle 40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22" name="Group 410"/>
              <p:cNvGrpSpPr>
                <a:grpSpLocks/>
              </p:cNvGrpSpPr>
              <p:nvPr/>
            </p:nvGrpSpPr>
            <p:grpSpPr bwMode="auto">
              <a:xfrm>
                <a:off x="3552" y="2140"/>
                <a:ext cx="192" cy="233"/>
                <a:chOff x="3552" y="1948"/>
                <a:chExt cx="192" cy="233"/>
              </a:xfrm>
            </p:grpSpPr>
            <p:sp>
              <p:nvSpPr>
                <p:cNvPr id="1344923" name="Rectangle 411"/>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24" name="Rectangle 41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25" name="Group 413"/>
              <p:cNvGrpSpPr>
                <a:grpSpLocks/>
              </p:cNvGrpSpPr>
              <p:nvPr/>
            </p:nvGrpSpPr>
            <p:grpSpPr bwMode="auto">
              <a:xfrm>
                <a:off x="3552" y="2332"/>
                <a:ext cx="192" cy="233"/>
                <a:chOff x="3552" y="1948"/>
                <a:chExt cx="192" cy="233"/>
              </a:xfrm>
            </p:grpSpPr>
            <p:sp>
              <p:nvSpPr>
                <p:cNvPr id="1344926" name="Rectangle 414"/>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27" name="Rectangle 41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28" name="Group 416"/>
              <p:cNvGrpSpPr>
                <a:grpSpLocks/>
              </p:cNvGrpSpPr>
              <p:nvPr/>
            </p:nvGrpSpPr>
            <p:grpSpPr bwMode="auto">
              <a:xfrm>
                <a:off x="3552" y="2524"/>
                <a:ext cx="192" cy="233"/>
                <a:chOff x="3552" y="1948"/>
                <a:chExt cx="192" cy="233"/>
              </a:xfrm>
            </p:grpSpPr>
            <p:sp>
              <p:nvSpPr>
                <p:cNvPr id="1344929" name="Rectangle 417"/>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30" name="Rectangle 41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31" name="Group 419"/>
              <p:cNvGrpSpPr>
                <a:grpSpLocks/>
              </p:cNvGrpSpPr>
              <p:nvPr/>
            </p:nvGrpSpPr>
            <p:grpSpPr bwMode="auto">
              <a:xfrm>
                <a:off x="3744" y="1948"/>
                <a:ext cx="192" cy="233"/>
                <a:chOff x="3552" y="1948"/>
                <a:chExt cx="192" cy="233"/>
              </a:xfrm>
            </p:grpSpPr>
            <p:sp>
              <p:nvSpPr>
                <p:cNvPr id="1344932" name="Rectangle 420"/>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33" name="Rectangle 42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34" name="Group 422"/>
              <p:cNvGrpSpPr>
                <a:grpSpLocks/>
              </p:cNvGrpSpPr>
              <p:nvPr/>
            </p:nvGrpSpPr>
            <p:grpSpPr bwMode="auto">
              <a:xfrm>
                <a:off x="3744" y="2140"/>
                <a:ext cx="192" cy="233"/>
                <a:chOff x="3552" y="1948"/>
                <a:chExt cx="192" cy="233"/>
              </a:xfrm>
            </p:grpSpPr>
            <p:sp>
              <p:nvSpPr>
                <p:cNvPr id="1344935" name="Rectangle 423"/>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36" name="Rectangle 42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37" name="Group 425"/>
              <p:cNvGrpSpPr>
                <a:grpSpLocks/>
              </p:cNvGrpSpPr>
              <p:nvPr/>
            </p:nvGrpSpPr>
            <p:grpSpPr bwMode="auto">
              <a:xfrm>
                <a:off x="3744" y="2332"/>
                <a:ext cx="192" cy="233"/>
                <a:chOff x="3552" y="1948"/>
                <a:chExt cx="192" cy="233"/>
              </a:xfrm>
            </p:grpSpPr>
            <p:sp>
              <p:nvSpPr>
                <p:cNvPr id="1344938" name="Rectangle 426"/>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39" name="Rectangle 42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40" name="Group 428"/>
              <p:cNvGrpSpPr>
                <a:grpSpLocks/>
              </p:cNvGrpSpPr>
              <p:nvPr/>
            </p:nvGrpSpPr>
            <p:grpSpPr bwMode="auto">
              <a:xfrm>
                <a:off x="3744" y="2524"/>
                <a:ext cx="192" cy="233"/>
                <a:chOff x="3552" y="1948"/>
                <a:chExt cx="192" cy="233"/>
              </a:xfrm>
            </p:grpSpPr>
            <p:sp>
              <p:nvSpPr>
                <p:cNvPr id="1344941" name="Rectangle 429"/>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42" name="Rectangle 43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43" name="Group 431"/>
              <p:cNvGrpSpPr>
                <a:grpSpLocks/>
              </p:cNvGrpSpPr>
              <p:nvPr/>
            </p:nvGrpSpPr>
            <p:grpSpPr bwMode="auto">
              <a:xfrm>
                <a:off x="3936" y="1948"/>
                <a:ext cx="192" cy="233"/>
                <a:chOff x="3552" y="1948"/>
                <a:chExt cx="192" cy="233"/>
              </a:xfrm>
            </p:grpSpPr>
            <p:sp>
              <p:nvSpPr>
                <p:cNvPr id="1344944" name="Rectangle 432"/>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45" name="Rectangle 43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46" name="Group 434"/>
              <p:cNvGrpSpPr>
                <a:grpSpLocks/>
              </p:cNvGrpSpPr>
              <p:nvPr/>
            </p:nvGrpSpPr>
            <p:grpSpPr bwMode="auto">
              <a:xfrm>
                <a:off x="3936" y="2140"/>
                <a:ext cx="192" cy="233"/>
                <a:chOff x="3552" y="1948"/>
                <a:chExt cx="192" cy="233"/>
              </a:xfrm>
            </p:grpSpPr>
            <p:sp>
              <p:nvSpPr>
                <p:cNvPr id="1344947" name="Rectangle 435"/>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48" name="Rectangle 43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49" name="Group 437"/>
              <p:cNvGrpSpPr>
                <a:grpSpLocks/>
              </p:cNvGrpSpPr>
              <p:nvPr/>
            </p:nvGrpSpPr>
            <p:grpSpPr bwMode="auto">
              <a:xfrm>
                <a:off x="3936" y="2332"/>
                <a:ext cx="192" cy="233"/>
                <a:chOff x="3552" y="1948"/>
                <a:chExt cx="192" cy="233"/>
              </a:xfrm>
            </p:grpSpPr>
            <p:sp>
              <p:nvSpPr>
                <p:cNvPr id="1344950" name="Rectangle 438"/>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51" name="Rectangle 43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52" name="Group 440"/>
              <p:cNvGrpSpPr>
                <a:grpSpLocks/>
              </p:cNvGrpSpPr>
              <p:nvPr/>
            </p:nvGrpSpPr>
            <p:grpSpPr bwMode="auto">
              <a:xfrm>
                <a:off x="3936" y="2524"/>
                <a:ext cx="192" cy="233"/>
                <a:chOff x="3552" y="1948"/>
                <a:chExt cx="192" cy="233"/>
              </a:xfrm>
            </p:grpSpPr>
            <p:sp>
              <p:nvSpPr>
                <p:cNvPr id="1344953" name="Rectangle 441"/>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54" name="Rectangle 44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55" name="Group 443"/>
              <p:cNvGrpSpPr>
                <a:grpSpLocks/>
              </p:cNvGrpSpPr>
              <p:nvPr/>
            </p:nvGrpSpPr>
            <p:grpSpPr bwMode="auto">
              <a:xfrm>
                <a:off x="4128" y="1948"/>
                <a:ext cx="192" cy="233"/>
                <a:chOff x="3552" y="1948"/>
                <a:chExt cx="192" cy="233"/>
              </a:xfrm>
            </p:grpSpPr>
            <p:sp>
              <p:nvSpPr>
                <p:cNvPr id="1344956" name="Rectangle 444"/>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57" name="Rectangle 44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58" name="Group 446"/>
              <p:cNvGrpSpPr>
                <a:grpSpLocks/>
              </p:cNvGrpSpPr>
              <p:nvPr/>
            </p:nvGrpSpPr>
            <p:grpSpPr bwMode="auto">
              <a:xfrm>
                <a:off x="4128" y="2140"/>
                <a:ext cx="192" cy="233"/>
                <a:chOff x="3552" y="1948"/>
                <a:chExt cx="192" cy="233"/>
              </a:xfrm>
            </p:grpSpPr>
            <p:sp>
              <p:nvSpPr>
                <p:cNvPr id="1344959" name="Rectangle 447"/>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60" name="Rectangle 44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61" name="Group 449"/>
              <p:cNvGrpSpPr>
                <a:grpSpLocks/>
              </p:cNvGrpSpPr>
              <p:nvPr/>
            </p:nvGrpSpPr>
            <p:grpSpPr bwMode="auto">
              <a:xfrm>
                <a:off x="4128" y="2332"/>
                <a:ext cx="192" cy="233"/>
                <a:chOff x="3552" y="1948"/>
                <a:chExt cx="192" cy="233"/>
              </a:xfrm>
            </p:grpSpPr>
            <p:sp>
              <p:nvSpPr>
                <p:cNvPr id="1344962" name="Rectangle 450"/>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63" name="Rectangle 45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64" name="Group 452"/>
              <p:cNvGrpSpPr>
                <a:grpSpLocks/>
              </p:cNvGrpSpPr>
              <p:nvPr/>
            </p:nvGrpSpPr>
            <p:grpSpPr bwMode="auto">
              <a:xfrm>
                <a:off x="4128" y="2524"/>
                <a:ext cx="192" cy="233"/>
                <a:chOff x="3552" y="1948"/>
                <a:chExt cx="192" cy="233"/>
              </a:xfrm>
            </p:grpSpPr>
            <p:sp>
              <p:nvSpPr>
                <p:cNvPr id="1344965" name="Rectangle 453"/>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66" name="Rectangle 45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67" name="Group 455"/>
              <p:cNvGrpSpPr>
                <a:grpSpLocks/>
              </p:cNvGrpSpPr>
              <p:nvPr/>
            </p:nvGrpSpPr>
            <p:grpSpPr bwMode="auto">
              <a:xfrm>
                <a:off x="4320" y="1948"/>
                <a:ext cx="192" cy="233"/>
                <a:chOff x="3552" y="1948"/>
                <a:chExt cx="192" cy="233"/>
              </a:xfrm>
            </p:grpSpPr>
            <p:sp>
              <p:nvSpPr>
                <p:cNvPr id="1344968" name="Rectangle 456"/>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69" name="Rectangle 45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70" name="Group 458"/>
              <p:cNvGrpSpPr>
                <a:grpSpLocks/>
              </p:cNvGrpSpPr>
              <p:nvPr/>
            </p:nvGrpSpPr>
            <p:grpSpPr bwMode="auto">
              <a:xfrm>
                <a:off x="4320" y="2140"/>
                <a:ext cx="192" cy="233"/>
                <a:chOff x="3552" y="1948"/>
                <a:chExt cx="192" cy="233"/>
              </a:xfrm>
            </p:grpSpPr>
            <p:sp>
              <p:nvSpPr>
                <p:cNvPr id="1344971" name="Rectangle 459"/>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72" name="Rectangle 46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73" name="Group 461"/>
              <p:cNvGrpSpPr>
                <a:grpSpLocks/>
              </p:cNvGrpSpPr>
              <p:nvPr/>
            </p:nvGrpSpPr>
            <p:grpSpPr bwMode="auto">
              <a:xfrm>
                <a:off x="4320" y="2332"/>
                <a:ext cx="192" cy="233"/>
                <a:chOff x="3552" y="1948"/>
                <a:chExt cx="192" cy="233"/>
              </a:xfrm>
            </p:grpSpPr>
            <p:sp>
              <p:nvSpPr>
                <p:cNvPr id="1344974" name="Rectangle 462"/>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75" name="Rectangle 46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76" name="Group 464"/>
              <p:cNvGrpSpPr>
                <a:grpSpLocks/>
              </p:cNvGrpSpPr>
              <p:nvPr/>
            </p:nvGrpSpPr>
            <p:grpSpPr bwMode="auto">
              <a:xfrm>
                <a:off x="4320" y="2524"/>
                <a:ext cx="192" cy="233"/>
                <a:chOff x="3552" y="1948"/>
                <a:chExt cx="192" cy="233"/>
              </a:xfrm>
            </p:grpSpPr>
            <p:sp>
              <p:nvSpPr>
                <p:cNvPr id="1344977" name="Rectangle 465"/>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78" name="Rectangle 46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79" name="Group 467"/>
              <p:cNvGrpSpPr>
                <a:grpSpLocks/>
              </p:cNvGrpSpPr>
              <p:nvPr/>
            </p:nvGrpSpPr>
            <p:grpSpPr bwMode="auto">
              <a:xfrm>
                <a:off x="4512" y="1948"/>
                <a:ext cx="192" cy="233"/>
                <a:chOff x="3552" y="1948"/>
                <a:chExt cx="192" cy="233"/>
              </a:xfrm>
            </p:grpSpPr>
            <p:sp>
              <p:nvSpPr>
                <p:cNvPr id="1344980" name="Rectangle 468"/>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81" name="Rectangle 46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82" name="Group 470"/>
              <p:cNvGrpSpPr>
                <a:grpSpLocks/>
              </p:cNvGrpSpPr>
              <p:nvPr/>
            </p:nvGrpSpPr>
            <p:grpSpPr bwMode="auto">
              <a:xfrm>
                <a:off x="4512" y="2140"/>
                <a:ext cx="192" cy="233"/>
                <a:chOff x="3552" y="1948"/>
                <a:chExt cx="192" cy="233"/>
              </a:xfrm>
            </p:grpSpPr>
            <p:sp>
              <p:nvSpPr>
                <p:cNvPr id="1344983" name="Rectangle 471"/>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84" name="Rectangle 47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85" name="Group 473"/>
              <p:cNvGrpSpPr>
                <a:grpSpLocks/>
              </p:cNvGrpSpPr>
              <p:nvPr/>
            </p:nvGrpSpPr>
            <p:grpSpPr bwMode="auto">
              <a:xfrm>
                <a:off x="4512" y="2332"/>
                <a:ext cx="192" cy="233"/>
                <a:chOff x="3552" y="1948"/>
                <a:chExt cx="192" cy="233"/>
              </a:xfrm>
            </p:grpSpPr>
            <p:sp>
              <p:nvSpPr>
                <p:cNvPr id="1344986" name="Rectangle 474"/>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87" name="Rectangle 475"/>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88" name="Group 476"/>
              <p:cNvGrpSpPr>
                <a:grpSpLocks/>
              </p:cNvGrpSpPr>
              <p:nvPr/>
            </p:nvGrpSpPr>
            <p:grpSpPr bwMode="auto">
              <a:xfrm>
                <a:off x="4512" y="2524"/>
                <a:ext cx="192" cy="233"/>
                <a:chOff x="3552" y="1948"/>
                <a:chExt cx="192" cy="233"/>
              </a:xfrm>
            </p:grpSpPr>
            <p:sp>
              <p:nvSpPr>
                <p:cNvPr id="1344989" name="Rectangle 477"/>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90" name="Rectangle 478"/>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91" name="Group 479"/>
              <p:cNvGrpSpPr>
                <a:grpSpLocks/>
              </p:cNvGrpSpPr>
              <p:nvPr/>
            </p:nvGrpSpPr>
            <p:grpSpPr bwMode="auto">
              <a:xfrm>
                <a:off x="4704" y="1948"/>
                <a:ext cx="192" cy="233"/>
                <a:chOff x="3552" y="1948"/>
                <a:chExt cx="192" cy="233"/>
              </a:xfrm>
            </p:grpSpPr>
            <p:sp>
              <p:nvSpPr>
                <p:cNvPr id="1344992" name="Rectangle 480"/>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93" name="Rectangle 481"/>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94" name="Group 482"/>
              <p:cNvGrpSpPr>
                <a:grpSpLocks/>
              </p:cNvGrpSpPr>
              <p:nvPr/>
            </p:nvGrpSpPr>
            <p:grpSpPr bwMode="auto">
              <a:xfrm>
                <a:off x="4704" y="2140"/>
                <a:ext cx="192" cy="233"/>
                <a:chOff x="3552" y="1948"/>
                <a:chExt cx="192" cy="233"/>
              </a:xfrm>
            </p:grpSpPr>
            <p:sp>
              <p:nvSpPr>
                <p:cNvPr id="1344995" name="Rectangle 483"/>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96" name="Rectangle 484"/>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4997" name="Group 485"/>
              <p:cNvGrpSpPr>
                <a:grpSpLocks/>
              </p:cNvGrpSpPr>
              <p:nvPr/>
            </p:nvGrpSpPr>
            <p:grpSpPr bwMode="auto">
              <a:xfrm>
                <a:off x="4704" y="2332"/>
                <a:ext cx="192" cy="233"/>
                <a:chOff x="3552" y="1948"/>
                <a:chExt cx="192" cy="233"/>
              </a:xfrm>
            </p:grpSpPr>
            <p:sp>
              <p:nvSpPr>
                <p:cNvPr id="1344998" name="Rectangle 486"/>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4999" name="Rectangle 487"/>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00" name="Group 488"/>
              <p:cNvGrpSpPr>
                <a:grpSpLocks/>
              </p:cNvGrpSpPr>
              <p:nvPr/>
            </p:nvGrpSpPr>
            <p:grpSpPr bwMode="auto">
              <a:xfrm>
                <a:off x="4704" y="2524"/>
                <a:ext cx="192" cy="233"/>
                <a:chOff x="3552" y="1948"/>
                <a:chExt cx="192" cy="233"/>
              </a:xfrm>
            </p:grpSpPr>
            <p:sp>
              <p:nvSpPr>
                <p:cNvPr id="1345001" name="Rectangle 489"/>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02" name="Rectangle 490"/>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03" name="Group 491"/>
              <p:cNvGrpSpPr>
                <a:grpSpLocks/>
              </p:cNvGrpSpPr>
              <p:nvPr/>
            </p:nvGrpSpPr>
            <p:grpSpPr bwMode="auto">
              <a:xfrm>
                <a:off x="4896" y="1948"/>
                <a:ext cx="192" cy="233"/>
                <a:chOff x="3552" y="1948"/>
                <a:chExt cx="192" cy="233"/>
              </a:xfrm>
            </p:grpSpPr>
            <p:sp>
              <p:nvSpPr>
                <p:cNvPr id="1345004" name="Rectangle 492"/>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05" name="Rectangle 493"/>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06" name="Group 494"/>
              <p:cNvGrpSpPr>
                <a:grpSpLocks/>
              </p:cNvGrpSpPr>
              <p:nvPr/>
            </p:nvGrpSpPr>
            <p:grpSpPr bwMode="auto">
              <a:xfrm>
                <a:off x="4896" y="2140"/>
                <a:ext cx="192" cy="233"/>
                <a:chOff x="3552" y="1948"/>
                <a:chExt cx="192" cy="233"/>
              </a:xfrm>
            </p:grpSpPr>
            <p:sp>
              <p:nvSpPr>
                <p:cNvPr id="1345007" name="Rectangle 495"/>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08" name="Rectangle 496"/>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09" name="Group 497"/>
              <p:cNvGrpSpPr>
                <a:grpSpLocks/>
              </p:cNvGrpSpPr>
              <p:nvPr/>
            </p:nvGrpSpPr>
            <p:grpSpPr bwMode="auto">
              <a:xfrm>
                <a:off x="4896" y="2332"/>
                <a:ext cx="192" cy="233"/>
                <a:chOff x="3552" y="1948"/>
                <a:chExt cx="192" cy="233"/>
              </a:xfrm>
            </p:grpSpPr>
            <p:sp>
              <p:nvSpPr>
                <p:cNvPr id="1345010" name="Rectangle 498"/>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11" name="Rectangle 499"/>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12" name="Group 500"/>
              <p:cNvGrpSpPr>
                <a:grpSpLocks/>
              </p:cNvGrpSpPr>
              <p:nvPr/>
            </p:nvGrpSpPr>
            <p:grpSpPr bwMode="auto">
              <a:xfrm>
                <a:off x="4896" y="2524"/>
                <a:ext cx="192" cy="233"/>
                <a:chOff x="3552" y="1948"/>
                <a:chExt cx="192" cy="233"/>
              </a:xfrm>
            </p:grpSpPr>
            <p:sp>
              <p:nvSpPr>
                <p:cNvPr id="1345013" name="Rectangle 501"/>
                <p:cNvSpPr>
                  <a:spLocks noChangeArrowheads="1"/>
                </p:cNvSpPr>
                <p:nvPr/>
              </p:nvSpPr>
              <p:spPr bwMode="auto">
                <a:xfrm>
                  <a:off x="3552" y="194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14" name="Rectangle 502"/>
                <p:cNvSpPr>
                  <a:spLocks noChangeArrowheads="1"/>
                </p:cNvSpPr>
                <p:nvPr/>
              </p:nvSpPr>
              <p:spPr bwMode="auto">
                <a:xfrm>
                  <a:off x="3600" y="1948"/>
                  <a:ext cx="116" cy="233"/>
                </a:xfrm>
                <a:prstGeom prst="rect">
                  <a:avLst/>
                </a:prstGeom>
                <a:solidFill>
                  <a:schemeClr val="accent2"/>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sp>
          <p:nvSpPr>
            <p:cNvPr id="1345015" name="AutoShape 503"/>
            <p:cNvSpPr>
              <a:spLocks noChangeArrowheads="1"/>
            </p:cNvSpPr>
            <p:nvPr/>
          </p:nvSpPr>
          <p:spPr bwMode="auto">
            <a:xfrm>
              <a:off x="3552" y="1777"/>
              <a:ext cx="481" cy="462"/>
            </a:xfrm>
            <a:prstGeom prst="rightArrow">
              <a:avLst>
                <a:gd name="adj1" fmla="val 50000"/>
                <a:gd name="adj2" fmla="val 28030"/>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add</a:t>
              </a:r>
            </a:p>
          </p:txBody>
        </p:sp>
      </p:grpSp>
      <p:grpSp>
        <p:nvGrpSpPr>
          <p:cNvPr id="1345016" name="Group 504"/>
          <p:cNvGrpSpPr>
            <a:grpSpLocks/>
          </p:cNvGrpSpPr>
          <p:nvPr/>
        </p:nvGrpSpPr>
        <p:grpSpPr bwMode="auto">
          <a:xfrm>
            <a:off x="7162800" y="4100525"/>
            <a:ext cx="3200400" cy="1555751"/>
            <a:chOff x="3552" y="2545"/>
            <a:chExt cx="2016" cy="980"/>
          </a:xfrm>
        </p:grpSpPr>
        <p:grpSp>
          <p:nvGrpSpPr>
            <p:cNvPr id="1345017" name="Group 505"/>
            <p:cNvGrpSpPr>
              <a:grpSpLocks/>
            </p:cNvGrpSpPr>
            <p:nvPr/>
          </p:nvGrpSpPr>
          <p:grpSpPr bwMode="auto">
            <a:xfrm>
              <a:off x="4032" y="2716"/>
              <a:ext cx="1536" cy="809"/>
              <a:chOff x="3552" y="2716"/>
              <a:chExt cx="1536" cy="809"/>
            </a:xfrm>
          </p:grpSpPr>
          <p:sp>
            <p:nvSpPr>
              <p:cNvPr id="1345018" name="Rectangle 506"/>
              <p:cNvSpPr>
                <a:spLocks noChangeArrowheads="1"/>
              </p:cNvSpPr>
              <p:nvPr/>
            </p:nvSpPr>
            <p:spPr bwMode="auto">
              <a:xfrm>
                <a:off x="3552" y="3004"/>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45019" name="Group 507"/>
              <p:cNvGrpSpPr>
                <a:grpSpLocks/>
              </p:cNvGrpSpPr>
              <p:nvPr/>
            </p:nvGrpSpPr>
            <p:grpSpPr bwMode="auto">
              <a:xfrm>
                <a:off x="3552" y="2716"/>
                <a:ext cx="192" cy="233"/>
                <a:chOff x="3552" y="2716"/>
                <a:chExt cx="192" cy="233"/>
              </a:xfrm>
            </p:grpSpPr>
            <p:sp>
              <p:nvSpPr>
                <p:cNvPr id="1345020" name="Rectangle 508"/>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21" name="Rectangle 50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22" name="Group 510"/>
              <p:cNvGrpSpPr>
                <a:grpSpLocks/>
              </p:cNvGrpSpPr>
              <p:nvPr/>
            </p:nvGrpSpPr>
            <p:grpSpPr bwMode="auto">
              <a:xfrm>
                <a:off x="3552" y="2908"/>
                <a:ext cx="192" cy="233"/>
                <a:chOff x="3552" y="2716"/>
                <a:chExt cx="192" cy="233"/>
              </a:xfrm>
            </p:grpSpPr>
            <p:sp>
              <p:nvSpPr>
                <p:cNvPr id="1345023" name="Rectangle 511"/>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24" name="Rectangle 51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25" name="Group 513"/>
              <p:cNvGrpSpPr>
                <a:grpSpLocks/>
              </p:cNvGrpSpPr>
              <p:nvPr/>
            </p:nvGrpSpPr>
            <p:grpSpPr bwMode="auto">
              <a:xfrm>
                <a:off x="3552" y="3100"/>
                <a:ext cx="192" cy="233"/>
                <a:chOff x="3552" y="2716"/>
                <a:chExt cx="192" cy="233"/>
              </a:xfrm>
            </p:grpSpPr>
            <p:sp>
              <p:nvSpPr>
                <p:cNvPr id="1345026" name="Rectangle 514"/>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27" name="Rectangle 51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28" name="Group 516"/>
              <p:cNvGrpSpPr>
                <a:grpSpLocks/>
              </p:cNvGrpSpPr>
              <p:nvPr/>
            </p:nvGrpSpPr>
            <p:grpSpPr bwMode="auto">
              <a:xfrm>
                <a:off x="3552" y="3292"/>
                <a:ext cx="192" cy="233"/>
                <a:chOff x="3552" y="2716"/>
                <a:chExt cx="192" cy="233"/>
              </a:xfrm>
            </p:grpSpPr>
            <p:sp>
              <p:nvSpPr>
                <p:cNvPr id="1345029" name="Rectangle 517"/>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30" name="Rectangle 51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31" name="Group 519"/>
              <p:cNvGrpSpPr>
                <a:grpSpLocks/>
              </p:cNvGrpSpPr>
              <p:nvPr/>
            </p:nvGrpSpPr>
            <p:grpSpPr bwMode="auto">
              <a:xfrm>
                <a:off x="3744" y="2716"/>
                <a:ext cx="192" cy="233"/>
                <a:chOff x="3552" y="2716"/>
                <a:chExt cx="192" cy="233"/>
              </a:xfrm>
            </p:grpSpPr>
            <p:sp>
              <p:nvSpPr>
                <p:cNvPr id="1345032" name="Rectangle 520"/>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33" name="Rectangle 52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34" name="Group 522"/>
              <p:cNvGrpSpPr>
                <a:grpSpLocks/>
              </p:cNvGrpSpPr>
              <p:nvPr/>
            </p:nvGrpSpPr>
            <p:grpSpPr bwMode="auto">
              <a:xfrm>
                <a:off x="3744" y="2908"/>
                <a:ext cx="192" cy="233"/>
                <a:chOff x="3552" y="2716"/>
                <a:chExt cx="192" cy="233"/>
              </a:xfrm>
            </p:grpSpPr>
            <p:sp>
              <p:nvSpPr>
                <p:cNvPr id="1345035" name="Rectangle 523"/>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36" name="Rectangle 52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37" name="Group 525"/>
              <p:cNvGrpSpPr>
                <a:grpSpLocks/>
              </p:cNvGrpSpPr>
              <p:nvPr/>
            </p:nvGrpSpPr>
            <p:grpSpPr bwMode="auto">
              <a:xfrm>
                <a:off x="3744" y="3100"/>
                <a:ext cx="192" cy="233"/>
                <a:chOff x="3552" y="2716"/>
                <a:chExt cx="192" cy="233"/>
              </a:xfrm>
            </p:grpSpPr>
            <p:sp>
              <p:nvSpPr>
                <p:cNvPr id="1345038" name="Rectangle 526"/>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39" name="Rectangle 52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40" name="Group 528"/>
              <p:cNvGrpSpPr>
                <a:grpSpLocks/>
              </p:cNvGrpSpPr>
              <p:nvPr/>
            </p:nvGrpSpPr>
            <p:grpSpPr bwMode="auto">
              <a:xfrm>
                <a:off x="3744" y="3292"/>
                <a:ext cx="192" cy="233"/>
                <a:chOff x="3552" y="2716"/>
                <a:chExt cx="192" cy="233"/>
              </a:xfrm>
            </p:grpSpPr>
            <p:sp>
              <p:nvSpPr>
                <p:cNvPr id="1345041" name="Rectangle 529"/>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42" name="Rectangle 53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43" name="Group 531"/>
              <p:cNvGrpSpPr>
                <a:grpSpLocks/>
              </p:cNvGrpSpPr>
              <p:nvPr/>
            </p:nvGrpSpPr>
            <p:grpSpPr bwMode="auto">
              <a:xfrm>
                <a:off x="3936" y="2716"/>
                <a:ext cx="192" cy="233"/>
                <a:chOff x="3552" y="2716"/>
                <a:chExt cx="192" cy="233"/>
              </a:xfrm>
            </p:grpSpPr>
            <p:sp>
              <p:nvSpPr>
                <p:cNvPr id="1345044" name="Rectangle 532"/>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45" name="Rectangle 53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46" name="Group 534"/>
              <p:cNvGrpSpPr>
                <a:grpSpLocks/>
              </p:cNvGrpSpPr>
              <p:nvPr/>
            </p:nvGrpSpPr>
            <p:grpSpPr bwMode="auto">
              <a:xfrm>
                <a:off x="3936" y="2908"/>
                <a:ext cx="192" cy="233"/>
                <a:chOff x="3552" y="2716"/>
                <a:chExt cx="192" cy="233"/>
              </a:xfrm>
            </p:grpSpPr>
            <p:sp>
              <p:nvSpPr>
                <p:cNvPr id="1345047" name="Rectangle 535"/>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48" name="Rectangle 53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49" name="Group 537"/>
              <p:cNvGrpSpPr>
                <a:grpSpLocks/>
              </p:cNvGrpSpPr>
              <p:nvPr/>
            </p:nvGrpSpPr>
            <p:grpSpPr bwMode="auto">
              <a:xfrm>
                <a:off x="3936" y="3100"/>
                <a:ext cx="192" cy="233"/>
                <a:chOff x="3552" y="2716"/>
                <a:chExt cx="192" cy="233"/>
              </a:xfrm>
            </p:grpSpPr>
            <p:sp>
              <p:nvSpPr>
                <p:cNvPr id="1345050" name="Rectangle 538"/>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51" name="Rectangle 53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52" name="Group 540"/>
              <p:cNvGrpSpPr>
                <a:grpSpLocks/>
              </p:cNvGrpSpPr>
              <p:nvPr/>
            </p:nvGrpSpPr>
            <p:grpSpPr bwMode="auto">
              <a:xfrm>
                <a:off x="3936" y="3292"/>
                <a:ext cx="192" cy="233"/>
                <a:chOff x="3552" y="2716"/>
                <a:chExt cx="192" cy="233"/>
              </a:xfrm>
            </p:grpSpPr>
            <p:sp>
              <p:nvSpPr>
                <p:cNvPr id="1345053" name="Rectangle 541"/>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54" name="Rectangle 54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55" name="Group 543"/>
              <p:cNvGrpSpPr>
                <a:grpSpLocks/>
              </p:cNvGrpSpPr>
              <p:nvPr/>
            </p:nvGrpSpPr>
            <p:grpSpPr bwMode="auto">
              <a:xfrm>
                <a:off x="4128" y="2716"/>
                <a:ext cx="192" cy="233"/>
                <a:chOff x="3552" y="2716"/>
                <a:chExt cx="192" cy="233"/>
              </a:xfrm>
            </p:grpSpPr>
            <p:sp>
              <p:nvSpPr>
                <p:cNvPr id="1345056" name="Rectangle 544"/>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57" name="Rectangle 54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58" name="Group 546"/>
              <p:cNvGrpSpPr>
                <a:grpSpLocks/>
              </p:cNvGrpSpPr>
              <p:nvPr/>
            </p:nvGrpSpPr>
            <p:grpSpPr bwMode="auto">
              <a:xfrm>
                <a:off x="4128" y="2908"/>
                <a:ext cx="192" cy="233"/>
                <a:chOff x="3552" y="2716"/>
                <a:chExt cx="192" cy="233"/>
              </a:xfrm>
            </p:grpSpPr>
            <p:sp>
              <p:nvSpPr>
                <p:cNvPr id="1345059" name="Rectangle 547"/>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60" name="Rectangle 54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61" name="Group 549"/>
              <p:cNvGrpSpPr>
                <a:grpSpLocks/>
              </p:cNvGrpSpPr>
              <p:nvPr/>
            </p:nvGrpSpPr>
            <p:grpSpPr bwMode="auto">
              <a:xfrm>
                <a:off x="4128" y="3100"/>
                <a:ext cx="192" cy="233"/>
                <a:chOff x="3552" y="2716"/>
                <a:chExt cx="192" cy="233"/>
              </a:xfrm>
            </p:grpSpPr>
            <p:sp>
              <p:nvSpPr>
                <p:cNvPr id="1345062" name="Rectangle 550"/>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63" name="Rectangle 55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64" name="Group 552"/>
              <p:cNvGrpSpPr>
                <a:grpSpLocks/>
              </p:cNvGrpSpPr>
              <p:nvPr/>
            </p:nvGrpSpPr>
            <p:grpSpPr bwMode="auto">
              <a:xfrm>
                <a:off x="4128" y="3292"/>
                <a:ext cx="192" cy="233"/>
                <a:chOff x="3552" y="2716"/>
                <a:chExt cx="192" cy="233"/>
              </a:xfrm>
            </p:grpSpPr>
            <p:sp>
              <p:nvSpPr>
                <p:cNvPr id="1345065" name="Rectangle 553"/>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66" name="Rectangle 55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67" name="Group 555"/>
              <p:cNvGrpSpPr>
                <a:grpSpLocks/>
              </p:cNvGrpSpPr>
              <p:nvPr/>
            </p:nvGrpSpPr>
            <p:grpSpPr bwMode="auto">
              <a:xfrm>
                <a:off x="4320" y="2716"/>
                <a:ext cx="192" cy="233"/>
                <a:chOff x="3552" y="2716"/>
                <a:chExt cx="192" cy="233"/>
              </a:xfrm>
            </p:grpSpPr>
            <p:sp>
              <p:nvSpPr>
                <p:cNvPr id="1345068" name="Rectangle 556"/>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69" name="Rectangle 55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70" name="Group 558"/>
              <p:cNvGrpSpPr>
                <a:grpSpLocks/>
              </p:cNvGrpSpPr>
              <p:nvPr/>
            </p:nvGrpSpPr>
            <p:grpSpPr bwMode="auto">
              <a:xfrm>
                <a:off x="4320" y="2908"/>
                <a:ext cx="192" cy="233"/>
                <a:chOff x="3552" y="2716"/>
                <a:chExt cx="192" cy="233"/>
              </a:xfrm>
            </p:grpSpPr>
            <p:sp>
              <p:nvSpPr>
                <p:cNvPr id="1345071" name="Rectangle 559"/>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72" name="Rectangle 56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73" name="Group 561"/>
              <p:cNvGrpSpPr>
                <a:grpSpLocks/>
              </p:cNvGrpSpPr>
              <p:nvPr/>
            </p:nvGrpSpPr>
            <p:grpSpPr bwMode="auto">
              <a:xfrm>
                <a:off x="4320" y="3100"/>
                <a:ext cx="192" cy="233"/>
                <a:chOff x="3552" y="2716"/>
                <a:chExt cx="192" cy="233"/>
              </a:xfrm>
            </p:grpSpPr>
            <p:sp>
              <p:nvSpPr>
                <p:cNvPr id="1345074" name="Rectangle 562"/>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75" name="Rectangle 56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76" name="Group 564"/>
              <p:cNvGrpSpPr>
                <a:grpSpLocks/>
              </p:cNvGrpSpPr>
              <p:nvPr/>
            </p:nvGrpSpPr>
            <p:grpSpPr bwMode="auto">
              <a:xfrm>
                <a:off x="4320" y="3292"/>
                <a:ext cx="192" cy="233"/>
                <a:chOff x="3552" y="2716"/>
                <a:chExt cx="192" cy="233"/>
              </a:xfrm>
            </p:grpSpPr>
            <p:sp>
              <p:nvSpPr>
                <p:cNvPr id="1345077" name="Rectangle 565"/>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78" name="Rectangle 56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79" name="Group 567"/>
              <p:cNvGrpSpPr>
                <a:grpSpLocks/>
              </p:cNvGrpSpPr>
              <p:nvPr/>
            </p:nvGrpSpPr>
            <p:grpSpPr bwMode="auto">
              <a:xfrm>
                <a:off x="4512" y="2716"/>
                <a:ext cx="192" cy="233"/>
                <a:chOff x="3552" y="2716"/>
                <a:chExt cx="192" cy="233"/>
              </a:xfrm>
            </p:grpSpPr>
            <p:sp>
              <p:nvSpPr>
                <p:cNvPr id="1345080" name="Rectangle 568"/>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81" name="Rectangle 56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82" name="Group 570"/>
              <p:cNvGrpSpPr>
                <a:grpSpLocks/>
              </p:cNvGrpSpPr>
              <p:nvPr/>
            </p:nvGrpSpPr>
            <p:grpSpPr bwMode="auto">
              <a:xfrm>
                <a:off x="4512" y="2908"/>
                <a:ext cx="192" cy="233"/>
                <a:chOff x="3552" y="2716"/>
                <a:chExt cx="192" cy="233"/>
              </a:xfrm>
            </p:grpSpPr>
            <p:sp>
              <p:nvSpPr>
                <p:cNvPr id="1345083" name="Rectangle 571"/>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84" name="Rectangle 57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85" name="Group 573"/>
              <p:cNvGrpSpPr>
                <a:grpSpLocks/>
              </p:cNvGrpSpPr>
              <p:nvPr/>
            </p:nvGrpSpPr>
            <p:grpSpPr bwMode="auto">
              <a:xfrm>
                <a:off x="4512" y="3100"/>
                <a:ext cx="192" cy="233"/>
                <a:chOff x="3552" y="2716"/>
                <a:chExt cx="192" cy="233"/>
              </a:xfrm>
            </p:grpSpPr>
            <p:sp>
              <p:nvSpPr>
                <p:cNvPr id="1345086" name="Rectangle 574"/>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87" name="Rectangle 575"/>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88" name="Group 576"/>
              <p:cNvGrpSpPr>
                <a:grpSpLocks/>
              </p:cNvGrpSpPr>
              <p:nvPr/>
            </p:nvGrpSpPr>
            <p:grpSpPr bwMode="auto">
              <a:xfrm>
                <a:off x="4512" y="3292"/>
                <a:ext cx="192" cy="233"/>
                <a:chOff x="3552" y="2716"/>
                <a:chExt cx="192" cy="233"/>
              </a:xfrm>
            </p:grpSpPr>
            <p:sp>
              <p:nvSpPr>
                <p:cNvPr id="1345089" name="Rectangle 577"/>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90" name="Rectangle 578"/>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91" name="Group 579"/>
              <p:cNvGrpSpPr>
                <a:grpSpLocks/>
              </p:cNvGrpSpPr>
              <p:nvPr/>
            </p:nvGrpSpPr>
            <p:grpSpPr bwMode="auto">
              <a:xfrm>
                <a:off x="4704" y="2716"/>
                <a:ext cx="192" cy="233"/>
                <a:chOff x="3552" y="2716"/>
                <a:chExt cx="192" cy="233"/>
              </a:xfrm>
            </p:grpSpPr>
            <p:sp>
              <p:nvSpPr>
                <p:cNvPr id="1345092" name="Rectangle 580"/>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93" name="Rectangle 581"/>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94" name="Group 582"/>
              <p:cNvGrpSpPr>
                <a:grpSpLocks/>
              </p:cNvGrpSpPr>
              <p:nvPr/>
            </p:nvGrpSpPr>
            <p:grpSpPr bwMode="auto">
              <a:xfrm>
                <a:off x="4704" y="2908"/>
                <a:ext cx="192" cy="233"/>
                <a:chOff x="3552" y="2716"/>
                <a:chExt cx="192" cy="233"/>
              </a:xfrm>
            </p:grpSpPr>
            <p:sp>
              <p:nvSpPr>
                <p:cNvPr id="1345095" name="Rectangle 583"/>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96" name="Rectangle 584"/>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097" name="Group 585"/>
              <p:cNvGrpSpPr>
                <a:grpSpLocks/>
              </p:cNvGrpSpPr>
              <p:nvPr/>
            </p:nvGrpSpPr>
            <p:grpSpPr bwMode="auto">
              <a:xfrm>
                <a:off x="4704" y="3100"/>
                <a:ext cx="192" cy="233"/>
                <a:chOff x="3552" y="2716"/>
                <a:chExt cx="192" cy="233"/>
              </a:xfrm>
            </p:grpSpPr>
            <p:sp>
              <p:nvSpPr>
                <p:cNvPr id="1345098" name="Rectangle 586"/>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099" name="Rectangle 587"/>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00" name="Group 588"/>
              <p:cNvGrpSpPr>
                <a:grpSpLocks/>
              </p:cNvGrpSpPr>
              <p:nvPr/>
            </p:nvGrpSpPr>
            <p:grpSpPr bwMode="auto">
              <a:xfrm>
                <a:off x="4704" y="3292"/>
                <a:ext cx="192" cy="233"/>
                <a:chOff x="3552" y="2716"/>
                <a:chExt cx="192" cy="233"/>
              </a:xfrm>
            </p:grpSpPr>
            <p:sp>
              <p:nvSpPr>
                <p:cNvPr id="1345101" name="Rectangle 589"/>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02" name="Rectangle 590"/>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03" name="Group 591"/>
              <p:cNvGrpSpPr>
                <a:grpSpLocks/>
              </p:cNvGrpSpPr>
              <p:nvPr/>
            </p:nvGrpSpPr>
            <p:grpSpPr bwMode="auto">
              <a:xfrm>
                <a:off x="4896" y="2716"/>
                <a:ext cx="192" cy="233"/>
                <a:chOff x="3552" y="2716"/>
                <a:chExt cx="192" cy="233"/>
              </a:xfrm>
            </p:grpSpPr>
            <p:sp>
              <p:nvSpPr>
                <p:cNvPr id="1345104" name="Rectangle 592"/>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05" name="Rectangle 593"/>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06" name="Group 594"/>
              <p:cNvGrpSpPr>
                <a:grpSpLocks/>
              </p:cNvGrpSpPr>
              <p:nvPr/>
            </p:nvGrpSpPr>
            <p:grpSpPr bwMode="auto">
              <a:xfrm>
                <a:off x="4896" y="2908"/>
                <a:ext cx="192" cy="233"/>
                <a:chOff x="3552" y="2716"/>
                <a:chExt cx="192" cy="233"/>
              </a:xfrm>
            </p:grpSpPr>
            <p:sp>
              <p:nvSpPr>
                <p:cNvPr id="1345107" name="Rectangle 595"/>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08" name="Rectangle 596"/>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09" name="Group 597"/>
              <p:cNvGrpSpPr>
                <a:grpSpLocks/>
              </p:cNvGrpSpPr>
              <p:nvPr/>
            </p:nvGrpSpPr>
            <p:grpSpPr bwMode="auto">
              <a:xfrm>
                <a:off x="4896" y="3100"/>
                <a:ext cx="192" cy="233"/>
                <a:chOff x="3552" y="2716"/>
                <a:chExt cx="192" cy="233"/>
              </a:xfrm>
            </p:grpSpPr>
            <p:sp>
              <p:nvSpPr>
                <p:cNvPr id="1345110" name="Rectangle 598"/>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11" name="Rectangle 599"/>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nvGrpSpPr>
              <p:cNvPr id="1345112" name="Group 600"/>
              <p:cNvGrpSpPr>
                <a:grpSpLocks/>
              </p:cNvGrpSpPr>
              <p:nvPr/>
            </p:nvGrpSpPr>
            <p:grpSpPr bwMode="auto">
              <a:xfrm>
                <a:off x="4896" y="3292"/>
                <a:ext cx="192" cy="233"/>
                <a:chOff x="3552" y="2716"/>
                <a:chExt cx="192" cy="233"/>
              </a:xfrm>
            </p:grpSpPr>
            <p:sp>
              <p:nvSpPr>
                <p:cNvPr id="1345113" name="Rectangle 601"/>
                <p:cNvSpPr>
                  <a:spLocks noChangeArrowheads="1"/>
                </p:cNvSpPr>
                <p:nvPr/>
              </p:nvSpPr>
              <p:spPr bwMode="auto">
                <a:xfrm>
                  <a:off x="3552" y="2716"/>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45114" name="Rectangle 602"/>
                <p:cNvSpPr>
                  <a:spLocks noChangeArrowheads="1"/>
                </p:cNvSpPr>
                <p:nvPr/>
              </p:nvSpPr>
              <p:spPr bwMode="auto">
                <a:xfrm>
                  <a:off x="3600" y="2716"/>
                  <a:ext cx="116" cy="233"/>
                </a:xfrm>
                <a:prstGeom prst="rect">
                  <a:avLst/>
                </a:prstGeom>
                <a:solidFill>
                  <a:srgbClr val="FF00FF"/>
                </a:solidFill>
                <a:ln w="3175">
                  <a:solidFill>
                    <a:schemeClr val="tx1"/>
                  </a:solidFill>
                  <a:miter lim="800000"/>
                  <a:headEnd/>
                  <a:tailEnd/>
                </a:ln>
                <a:effectLst/>
              </p:spPr>
              <p:txBody>
                <a:bodyPr wrap="none" anchor="ctr">
                  <a:prstTxWarp prst="textNoShape">
                    <a:avLst/>
                  </a:prstTxWarp>
                  <a:spAutoFit/>
                </a:bodyPr>
                <a:lstStyle/>
                <a:p>
                  <a:endParaRPr lang="en-US"/>
                </a:p>
              </p:txBody>
            </p:sp>
          </p:grpSp>
        </p:grpSp>
        <p:sp>
          <p:nvSpPr>
            <p:cNvPr id="1345115" name="AutoShape 603"/>
            <p:cNvSpPr>
              <a:spLocks noChangeArrowheads="1"/>
            </p:cNvSpPr>
            <p:nvPr/>
          </p:nvSpPr>
          <p:spPr bwMode="auto">
            <a:xfrm>
              <a:off x="3552" y="2545"/>
              <a:ext cx="481" cy="462"/>
            </a:xfrm>
            <a:prstGeom prst="rightArrow">
              <a:avLst>
                <a:gd name="adj1" fmla="val 50000"/>
                <a:gd name="adj2" fmla="val 28030"/>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add</a:t>
              </a:r>
            </a:p>
          </p:txBody>
        </p:sp>
      </p:grpSp>
      <p:sp>
        <p:nvSpPr>
          <p:cNvPr id="1345116" name="Text Box 604"/>
          <p:cNvSpPr txBox="1">
            <a:spLocks noChangeArrowheads="1"/>
          </p:cNvSpPr>
          <p:nvPr/>
        </p:nvSpPr>
        <p:spPr bwMode="auto">
          <a:xfrm>
            <a:off x="3621088" y="2098686"/>
            <a:ext cx="1274762" cy="366712"/>
          </a:xfrm>
          <a:prstGeom prst="rect">
            <a:avLst/>
          </a:prstGeom>
          <a:noFill/>
          <a:ln w="3175">
            <a:noFill/>
            <a:miter lim="800000"/>
            <a:headEnd/>
            <a:tailEnd/>
          </a:ln>
          <a:effectLst/>
        </p:spPr>
        <p:txBody>
          <a:bodyPr wrap="none" anchor="ctr">
            <a:prstTxWarp prst="textNoShape">
              <a:avLst/>
            </a:prstTxWarp>
            <a:spAutoFit/>
          </a:bodyPr>
          <a:lstStyle/>
          <a:p>
            <a:r>
              <a:rPr lang="en-US" altLang="ko-KR" dirty="0">
                <a:latin typeface="Verdana" charset="0"/>
                <a:ea typeface="굴림" charset="-127"/>
                <a:cs typeface="굴림" charset="-127"/>
              </a:rPr>
              <a:t>Load Unit</a:t>
            </a:r>
          </a:p>
        </p:txBody>
      </p:sp>
      <p:sp>
        <p:nvSpPr>
          <p:cNvPr id="1345117" name="Text Box 605"/>
          <p:cNvSpPr txBox="1">
            <a:spLocks noChangeArrowheads="1"/>
          </p:cNvSpPr>
          <p:nvPr/>
        </p:nvSpPr>
        <p:spPr bwMode="auto">
          <a:xfrm>
            <a:off x="5908676" y="2097376"/>
            <a:ext cx="1640193" cy="369332"/>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Multiply Unit</a:t>
            </a:r>
          </a:p>
        </p:txBody>
      </p:sp>
      <p:sp>
        <p:nvSpPr>
          <p:cNvPr id="1345118" name="Text Box 606"/>
          <p:cNvSpPr txBox="1">
            <a:spLocks noChangeArrowheads="1"/>
          </p:cNvSpPr>
          <p:nvPr/>
        </p:nvSpPr>
        <p:spPr bwMode="auto">
          <a:xfrm>
            <a:off x="8569325" y="2097376"/>
            <a:ext cx="1181734" cy="369332"/>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Add Unit</a:t>
            </a:r>
          </a:p>
        </p:txBody>
      </p:sp>
      <p:sp>
        <p:nvSpPr>
          <p:cNvPr id="1345119" name="Line 607"/>
          <p:cNvSpPr>
            <a:spLocks noChangeShapeType="1"/>
          </p:cNvSpPr>
          <p:nvPr/>
        </p:nvSpPr>
        <p:spPr bwMode="auto">
          <a:xfrm>
            <a:off x="1752600" y="2955934"/>
            <a:ext cx="0" cy="914400"/>
          </a:xfrm>
          <a:prstGeom prst="line">
            <a:avLst/>
          </a:prstGeom>
          <a:noFill/>
          <a:ln w="38100">
            <a:solidFill>
              <a:schemeClr val="tx1"/>
            </a:solidFill>
            <a:round/>
            <a:headEnd/>
            <a:tailEnd type="triangle" w="med" len="med"/>
          </a:ln>
          <a:effectLst/>
        </p:spPr>
        <p:txBody>
          <a:bodyPr anchor="ctr">
            <a:prstTxWarp prst="textNoShape">
              <a:avLst/>
            </a:prstTxWarp>
            <a:spAutoFit/>
          </a:bodyPr>
          <a:lstStyle/>
          <a:p>
            <a:endParaRPr lang="en-US"/>
          </a:p>
        </p:txBody>
      </p:sp>
      <p:sp>
        <p:nvSpPr>
          <p:cNvPr id="1345120" name="Text Box 608"/>
          <p:cNvSpPr txBox="1">
            <a:spLocks noChangeArrowheads="1"/>
          </p:cNvSpPr>
          <p:nvPr/>
        </p:nvSpPr>
        <p:spPr bwMode="auto">
          <a:xfrm>
            <a:off x="1755775" y="3197512"/>
            <a:ext cx="702436" cy="369332"/>
          </a:xfrm>
          <a:prstGeom prst="rect">
            <a:avLst/>
          </a:prstGeom>
          <a:noFill/>
          <a:ln w="3175">
            <a:noFill/>
            <a:miter lim="800000"/>
            <a:headEnd/>
            <a:tailEnd/>
          </a:ln>
          <a:effectLst/>
        </p:spPr>
        <p:txBody>
          <a:bodyPr wrap="none" anchor="ctr">
            <a:prstTxWarp prst="textNoShape">
              <a:avLst/>
            </a:prstTxWarp>
            <a:spAutoFit/>
          </a:bodyPr>
          <a:lstStyle/>
          <a:p>
            <a:r>
              <a:rPr lang="en-US" altLang="ko-KR" i="1">
                <a:latin typeface="Verdana" charset="0"/>
                <a:ea typeface="굴림" charset="-127"/>
                <a:cs typeface="굴림" charset="-127"/>
              </a:rPr>
              <a:t>time</a:t>
            </a:r>
          </a:p>
        </p:txBody>
      </p:sp>
      <p:sp>
        <p:nvSpPr>
          <p:cNvPr id="1345121" name="AutoShape 609"/>
          <p:cNvSpPr>
            <a:spLocks noChangeArrowheads="1"/>
          </p:cNvSpPr>
          <p:nvPr/>
        </p:nvSpPr>
        <p:spPr bwMode="auto">
          <a:xfrm>
            <a:off x="2362200" y="5200094"/>
            <a:ext cx="1449388" cy="1039356"/>
          </a:xfrm>
          <a:prstGeom prst="rightArrow">
            <a:avLst>
              <a:gd name="adj1" fmla="val 50000"/>
              <a:gd name="adj2" fmla="val 36934"/>
            </a:avLst>
          </a:prstGeom>
          <a:solidFill>
            <a:schemeClr val="bg1"/>
          </a:solidFill>
          <a:ln w="38100">
            <a:solidFill>
              <a:schemeClr val="tx1"/>
            </a:solidFill>
            <a:miter lim="800000"/>
            <a:headEnd/>
            <a:tailEnd/>
          </a:ln>
          <a:effectLst/>
        </p:spPr>
        <p:txBody>
          <a:bodyPr anchor="ctr">
            <a:prstTxWarp prst="textNoShape">
              <a:avLst/>
            </a:prstTxWarp>
            <a:spAutoFit/>
          </a:bodyPr>
          <a:lstStyle/>
          <a:p>
            <a:r>
              <a:rPr lang="en-US" altLang="ko-KR" sz="1400" i="1">
                <a:latin typeface="Verdana" charset="0"/>
                <a:ea typeface="굴림" charset="-127"/>
                <a:cs typeface="굴림" charset="-127"/>
              </a:rPr>
              <a:t>Instruction issue</a:t>
            </a:r>
          </a:p>
        </p:txBody>
      </p:sp>
      <p:sp>
        <p:nvSpPr>
          <p:cNvPr id="1345122" name="Text Box 610"/>
          <p:cNvSpPr txBox="1">
            <a:spLocks noChangeArrowheads="1"/>
          </p:cNvSpPr>
          <p:nvPr/>
        </p:nvSpPr>
        <p:spPr bwMode="auto">
          <a:xfrm>
            <a:off x="1786463" y="6185060"/>
            <a:ext cx="8717501" cy="461665"/>
          </a:xfrm>
          <a:prstGeom prst="rect">
            <a:avLst/>
          </a:prstGeom>
          <a:noFill/>
          <a:ln w="3175">
            <a:noFill/>
            <a:miter lim="800000"/>
            <a:headEnd/>
            <a:tailEnd/>
          </a:ln>
          <a:effectLst/>
        </p:spPr>
        <p:txBody>
          <a:bodyPr wrap="none" anchor="ctr">
            <a:prstTxWarp prst="textNoShape">
              <a:avLst/>
            </a:prstTxWarp>
            <a:spAutoFit/>
          </a:bodyPr>
          <a:lstStyle/>
          <a:p>
            <a:r>
              <a:rPr lang="en-US" altLang="ko-KR" sz="2400" dirty="0">
                <a:latin typeface="Calibri"/>
                <a:ea typeface="굴림" charset="-127"/>
                <a:cs typeface="Calibri"/>
              </a:rPr>
              <a:t>Complete 24 operations/cycle while issuing 1 short instruction/cycle</a:t>
            </a:r>
          </a:p>
        </p:txBody>
      </p:sp>
    </p:spTree>
    <p:extLst>
      <p:ext uri="{BB962C8B-B14F-4D97-AF65-F5344CB8AC3E}">
        <p14:creationId xmlns:p14="http://schemas.microsoft.com/office/powerpoint/2010/main" val="29888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46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44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449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445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448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450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4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12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743200" y="381000"/>
            <a:ext cx="7658100" cy="558800"/>
          </a:xfrm>
          <a:noFill/>
        </p:spPr>
        <p:txBody>
          <a:bodyPr>
            <a:normAutofit fontScale="90000"/>
          </a:bodyPr>
          <a:lstStyle/>
          <a:p>
            <a:r>
              <a:rPr lang="zh-CN" altLang="en-US" dirty="0" smtClean="0">
                <a:ea typeface="宋体" panose="02010600030101010101" pitchFamily="2" charset="-122"/>
              </a:rPr>
              <a:t>“</a:t>
            </a:r>
            <a:r>
              <a:rPr lang="en-US" altLang="zh-CN" dirty="0" smtClean="0">
                <a:ea typeface="宋体" panose="02010600030101010101" pitchFamily="2" charset="-122"/>
              </a:rPr>
              <a:t>DLXV” Vector Instructions</a:t>
            </a:r>
          </a:p>
        </p:txBody>
      </p:sp>
      <p:sp>
        <p:nvSpPr>
          <p:cNvPr id="10243" name="Rectangle 3"/>
          <p:cNvSpPr>
            <a:spLocks noGrp="1" noChangeArrowheads="1"/>
          </p:cNvSpPr>
          <p:nvPr>
            <p:ph type="body" idx="1"/>
          </p:nvPr>
        </p:nvSpPr>
        <p:spPr>
          <a:xfrm>
            <a:off x="1860550" y="1295400"/>
            <a:ext cx="8807450" cy="5360988"/>
          </a:xfrm>
          <a:noFill/>
        </p:spPr>
        <p:txBody>
          <a:bodyPr>
            <a:normAutofit fontScale="92500" lnSpcReduction="20000"/>
          </a:bodyPr>
          <a:lstStyle/>
          <a:p>
            <a:pPr>
              <a:buNone/>
              <a:tabLst>
                <a:tab pos="1371600" algn="l"/>
                <a:tab pos="3028950" algn="l"/>
                <a:tab pos="6172200" algn="l"/>
              </a:tabLst>
            </a:pPr>
            <a:r>
              <a:rPr lang="zh-CN" altLang="en-US" smtClean="0">
                <a:ea typeface="宋体" panose="02010600030101010101" pitchFamily="2" charset="-122"/>
              </a:rPr>
              <a:t>	</a:t>
            </a:r>
            <a:r>
              <a:rPr lang="en-US" altLang="zh-CN" smtClean="0">
                <a:ea typeface="宋体" panose="02010600030101010101" pitchFamily="2" charset="-122"/>
              </a:rPr>
              <a:t>Instr.	Operands	Operation	Comment</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ADD</a:t>
            </a:r>
            <a:r>
              <a:rPr lang="en-US" altLang="zh-CN" u="sng" smtClean="0">
                <a:solidFill>
                  <a:schemeClr val="hlink"/>
                </a:solidFill>
                <a:latin typeface="Courier New" panose="02070309020205020404" pitchFamily="49" charset="0"/>
                <a:ea typeface="宋体" panose="02010600030101010101" pitchFamily="2" charset="-122"/>
              </a:rPr>
              <a:t>V</a:t>
            </a:r>
            <a:r>
              <a:rPr lang="en-US" altLang="zh-CN" smtClean="0">
                <a:latin typeface="Courier New" panose="02070309020205020404" pitchFamily="49" charset="0"/>
                <a:ea typeface="宋体" panose="02010600030101010101" pitchFamily="2" charset="-122"/>
              </a:rPr>
              <a:t>	V1,V2,V3</a:t>
            </a:r>
            <a:r>
              <a:rPr lang="en-US" altLang="zh-CN" smtClean="0">
                <a:ea typeface="宋体" panose="02010600030101010101" pitchFamily="2" charset="-122"/>
              </a:rPr>
              <a:t>	V1=V2+V3	vector + vector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ADD</a:t>
            </a:r>
            <a:r>
              <a:rPr lang="en-US" altLang="zh-CN" u="sng" smtClean="0">
                <a:solidFill>
                  <a:schemeClr val="hlink"/>
                </a:solidFill>
                <a:latin typeface="Courier New" panose="02070309020205020404" pitchFamily="49" charset="0"/>
                <a:ea typeface="宋体" panose="02010600030101010101" pitchFamily="2" charset="-122"/>
              </a:rPr>
              <a:t>S</a:t>
            </a:r>
            <a:r>
              <a:rPr lang="en-US" altLang="zh-CN" smtClean="0">
                <a:latin typeface="Courier New" panose="02070309020205020404" pitchFamily="49" charset="0"/>
                <a:ea typeface="宋体" panose="02010600030101010101" pitchFamily="2" charset="-122"/>
              </a:rPr>
              <a:t>V	V1,</a:t>
            </a:r>
            <a:r>
              <a:rPr lang="en-US" altLang="zh-CN" u="sng" smtClean="0">
                <a:solidFill>
                  <a:schemeClr val="hlink"/>
                </a:solidFill>
                <a:latin typeface="Courier New" panose="02070309020205020404" pitchFamily="49" charset="0"/>
                <a:ea typeface="宋体" panose="02010600030101010101" pitchFamily="2" charset="-122"/>
              </a:rPr>
              <a:t>F0</a:t>
            </a:r>
            <a:r>
              <a:rPr lang="en-US" altLang="zh-CN" smtClean="0">
                <a:latin typeface="Courier New" panose="02070309020205020404" pitchFamily="49" charset="0"/>
                <a:ea typeface="宋体" panose="02010600030101010101" pitchFamily="2" charset="-122"/>
              </a:rPr>
              <a:t>,V2</a:t>
            </a:r>
            <a:r>
              <a:rPr lang="en-US" altLang="zh-CN" smtClean="0">
                <a:ea typeface="宋体" panose="02010600030101010101" pitchFamily="2" charset="-122"/>
              </a:rPr>
              <a:t>	V1=</a:t>
            </a:r>
            <a:r>
              <a:rPr lang="en-US" altLang="zh-CN" u="sng" smtClean="0">
                <a:solidFill>
                  <a:schemeClr val="hlink"/>
                </a:solidFill>
                <a:ea typeface="宋体" panose="02010600030101010101" pitchFamily="2" charset="-122"/>
              </a:rPr>
              <a:t>F0</a:t>
            </a:r>
            <a:r>
              <a:rPr lang="en-US" altLang="zh-CN" smtClean="0">
                <a:ea typeface="宋体" panose="02010600030101010101" pitchFamily="2" charset="-122"/>
              </a:rPr>
              <a:t>+V2	scalar + vector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MULTV	V1,V2,V3</a:t>
            </a:r>
            <a:r>
              <a:rPr lang="en-US" altLang="zh-CN" smtClean="0">
                <a:ea typeface="宋体" panose="02010600030101010101" pitchFamily="2" charset="-122"/>
              </a:rPr>
              <a:t>	V1=V2xV3	vector x vector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MULSV	V1,F0,V2</a:t>
            </a:r>
            <a:r>
              <a:rPr lang="en-US" altLang="zh-CN" smtClean="0">
                <a:ea typeface="宋体" panose="02010600030101010101" pitchFamily="2" charset="-122"/>
              </a:rPr>
              <a:t>	V1=F0xV2	scalar x vector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LV	V1,R1</a:t>
            </a:r>
            <a:r>
              <a:rPr lang="en-US" altLang="zh-CN" smtClean="0">
                <a:ea typeface="宋体" panose="02010600030101010101" pitchFamily="2" charset="-122"/>
              </a:rPr>
              <a:t>	V1=M[R1..R1+63]	load, stride=1</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LV</a:t>
            </a:r>
            <a:r>
              <a:rPr lang="en-US" altLang="zh-CN" u="sng" smtClean="0">
                <a:solidFill>
                  <a:schemeClr val="hlink"/>
                </a:solidFill>
                <a:latin typeface="Courier New" panose="02070309020205020404" pitchFamily="49" charset="0"/>
                <a:ea typeface="宋体" panose="02010600030101010101" pitchFamily="2" charset="-122"/>
              </a:rPr>
              <a:t>WS</a:t>
            </a:r>
            <a:r>
              <a:rPr lang="en-US" altLang="zh-CN" smtClean="0">
                <a:latin typeface="Courier New" panose="02070309020205020404" pitchFamily="49" charset="0"/>
                <a:ea typeface="宋体" panose="02010600030101010101" pitchFamily="2" charset="-122"/>
              </a:rPr>
              <a:t>	V1,R1,R2</a:t>
            </a:r>
            <a:r>
              <a:rPr lang="en-US" altLang="zh-CN" smtClean="0">
                <a:ea typeface="宋体" panose="02010600030101010101" pitchFamily="2" charset="-122"/>
              </a:rPr>
              <a:t>	V1=M[R1..R1+</a:t>
            </a:r>
            <a:r>
              <a:rPr lang="en-US" altLang="zh-CN" u="sng" smtClean="0">
                <a:solidFill>
                  <a:schemeClr val="hlink"/>
                </a:solidFill>
                <a:ea typeface="宋体" panose="02010600030101010101" pitchFamily="2" charset="-122"/>
              </a:rPr>
              <a:t>63*R2</a:t>
            </a:r>
            <a:r>
              <a:rPr lang="en-US" altLang="zh-CN" smtClean="0">
                <a:ea typeface="宋体" panose="02010600030101010101" pitchFamily="2" charset="-122"/>
              </a:rPr>
              <a:t>]	load, stride=R2</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LV</a:t>
            </a:r>
            <a:r>
              <a:rPr lang="en-US" altLang="zh-CN" u="sng" smtClean="0">
                <a:solidFill>
                  <a:schemeClr val="hlink"/>
                </a:solidFill>
                <a:latin typeface="Courier New" panose="02070309020205020404" pitchFamily="49" charset="0"/>
                <a:ea typeface="宋体" panose="02010600030101010101" pitchFamily="2" charset="-122"/>
              </a:rPr>
              <a:t>I</a:t>
            </a:r>
            <a:r>
              <a:rPr lang="en-US" altLang="zh-CN" smtClean="0">
                <a:latin typeface="Courier New" panose="02070309020205020404" pitchFamily="49" charset="0"/>
                <a:ea typeface="宋体" panose="02010600030101010101" pitchFamily="2" charset="-122"/>
              </a:rPr>
              <a:t>	V1,R1,V2</a:t>
            </a:r>
            <a:r>
              <a:rPr lang="en-US" altLang="zh-CN" smtClean="0">
                <a:ea typeface="宋体" panose="02010600030101010101" pitchFamily="2" charset="-122"/>
              </a:rPr>
              <a:t>	V1=M[R1</a:t>
            </a:r>
            <a:r>
              <a:rPr lang="en-US" altLang="zh-CN" u="sng" smtClean="0">
                <a:solidFill>
                  <a:schemeClr val="hlink"/>
                </a:solidFill>
                <a:ea typeface="宋体" panose="02010600030101010101" pitchFamily="2" charset="-122"/>
              </a:rPr>
              <a:t>+V2i</a:t>
            </a:r>
            <a:r>
              <a:rPr lang="en-US" altLang="zh-CN" smtClean="0">
                <a:ea typeface="宋体" panose="02010600030101010101" pitchFamily="2" charset="-122"/>
              </a:rPr>
              <a:t>,i=0..63] indir.("gather")</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CeqV	VM,V1,V2</a:t>
            </a:r>
            <a:r>
              <a:rPr lang="en-US" altLang="zh-CN" smtClean="0">
                <a:ea typeface="宋体" panose="02010600030101010101" pitchFamily="2" charset="-122"/>
              </a:rPr>
              <a:t>	VMASKi = (V1i=V2i)?	comp. setmask</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MOV	</a:t>
            </a:r>
            <a:r>
              <a:rPr lang="en-US" altLang="zh-CN" u="sng" smtClean="0">
                <a:solidFill>
                  <a:schemeClr val="hlink"/>
                </a:solidFill>
                <a:latin typeface="Courier New" panose="02070309020205020404" pitchFamily="49" charset="0"/>
                <a:ea typeface="宋体" panose="02010600030101010101" pitchFamily="2" charset="-122"/>
              </a:rPr>
              <a:t>VLR</a:t>
            </a:r>
            <a:r>
              <a:rPr lang="en-US" altLang="zh-CN" smtClean="0">
                <a:latin typeface="Courier New" panose="02070309020205020404" pitchFamily="49" charset="0"/>
                <a:ea typeface="宋体" panose="02010600030101010101" pitchFamily="2" charset="-122"/>
              </a:rPr>
              <a:t>,R1</a:t>
            </a:r>
            <a:r>
              <a:rPr lang="en-US" altLang="zh-CN" smtClean="0">
                <a:ea typeface="宋体" panose="02010600030101010101" pitchFamily="2" charset="-122"/>
              </a:rPr>
              <a:t>	Vec. Len. Reg. = R1	set vector length</a:t>
            </a:r>
          </a:p>
          <a:p>
            <a:pPr>
              <a:tabLst>
                <a:tab pos="1371600" algn="l"/>
                <a:tab pos="3028950" algn="l"/>
                <a:tab pos="6172200" algn="l"/>
              </a:tabLst>
            </a:pPr>
            <a:r>
              <a:rPr lang="en-US" altLang="zh-CN" smtClean="0">
                <a:latin typeface="Courier New" panose="02070309020205020404" pitchFamily="49" charset="0"/>
                <a:ea typeface="宋体" panose="02010600030101010101" pitchFamily="2" charset="-122"/>
              </a:rPr>
              <a:t>MOV	</a:t>
            </a:r>
            <a:r>
              <a:rPr lang="en-US" altLang="zh-CN" u="sng" smtClean="0">
                <a:solidFill>
                  <a:schemeClr val="hlink"/>
                </a:solidFill>
                <a:latin typeface="Courier New" panose="02070309020205020404" pitchFamily="49" charset="0"/>
                <a:ea typeface="宋体" panose="02010600030101010101" pitchFamily="2" charset="-122"/>
              </a:rPr>
              <a:t>VM</a:t>
            </a:r>
            <a:r>
              <a:rPr lang="en-US" altLang="zh-CN" smtClean="0">
                <a:latin typeface="Courier New" panose="02070309020205020404" pitchFamily="49" charset="0"/>
                <a:ea typeface="宋体" panose="02010600030101010101" pitchFamily="2" charset="-122"/>
              </a:rPr>
              <a:t>,R1</a:t>
            </a:r>
            <a:r>
              <a:rPr lang="en-US" altLang="zh-CN" smtClean="0">
                <a:ea typeface="宋体" panose="02010600030101010101" pitchFamily="2" charset="-122"/>
              </a:rPr>
              <a:t>	Vec. Mask = R1	set vector mask</a:t>
            </a:r>
          </a:p>
        </p:txBody>
      </p:sp>
    </p:spTree>
    <p:extLst>
      <p:ext uri="{BB962C8B-B14F-4D97-AF65-F5344CB8AC3E}">
        <p14:creationId xmlns:p14="http://schemas.microsoft.com/office/powerpoint/2010/main" val="305397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127000"/>
            <a:ext cx="10515600" cy="400050"/>
          </a:xfrm>
          <a:noFill/>
        </p:spPr>
        <p:txBody>
          <a:bodyPr>
            <a:normAutofit fontScale="90000"/>
          </a:bodyPr>
          <a:lstStyle/>
          <a:p>
            <a:r>
              <a:rPr lang="en-US" altLang="zh-CN" dirty="0" smtClean="0">
                <a:ea typeface="宋体" panose="02010600030101010101" pitchFamily="2" charset="-122"/>
              </a:rPr>
              <a:t>Vector Execution Time</a:t>
            </a:r>
          </a:p>
        </p:txBody>
      </p:sp>
      <p:sp>
        <p:nvSpPr>
          <p:cNvPr id="20483" name="Rectangle 3"/>
          <p:cNvSpPr>
            <a:spLocks noGrp="1" noChangeArrowheads="1"/>
          </p:cNvSpPr>
          <p:nvPr>
            <p:ph idx="1"/>
          </p:nvPr>
        </p:nvSpPr>
        <p:spPr>
          <a:xfrm>
            <a:off x="838200" y="527050"/>
            <a:ext cx="10515600" cy="4208463"/>
          </a:xfrm>
          <a:noFill/>
        </p:spPr>
        <p:txBody>
          <a:bodyPr>
            <a:noAutofit/>
          </a:bodyPr>
          <a:lstStyle/>
          <a:p>
            <a:pPr>
              <a:lnSpc>
                <a:spcPct val="100000"/>
              </a:lnSpc>
              <a:spcBef>
                <a:spcPct val="10000"/>
              </a:spcBef>
            </a:pPr>
            <a:r>
              <a:rPr lang="en-US" altLang="zh-CN" dirty="0">
                <a:ea typeface="宋体" panose="02010600030101010101" pitchFamily="2" charset="-122"/>
              </a:rPr>
              <a:t>Time = f(vector length, data dependencies, </a:t>
            </a:r>
            <a:r>
              <a:rPr lang="en-US" altLang="zh-CN" dirty="0" err="1">
                <a:ea typeface="宋体" panose="02010600030101010101" pitchFamily="2" charset="-122"/>
              </a:rPr>
              <a:t>struct</a:t>
            </a:r>
            <a:r>
              <a:rPr lang="en-US" altLang="zh-CN" dirty="0">
                <a:ea typeface="宋体" panose="02010600030101010101" pitchFamily="2" charset="-122"/>
              </a:rPr>
              <a:t>. hazards) </a:t>
            </a:r>
          </a:p>
          <a:p>
            <a:pPr>
              <a:lnSpc>
                <a:spcPct val="100000"/>
              </a:lnSpc>
              <a:spcBef>
                <a:spcPct val="10000"/>
              </a:spcBef>
            </a:pPr>
            <a:r>
              <a:rPr lang="en-US" altLang="zh-CN" i="1" dirty="0">
                <a:solidFill>
                  <a:schemeClr val="hlink"/>
                </a:solidFill>
                <a:ea typeface="宋体" panose="02010600030101010101" pitchFamily="2" charset="-122"/>
              </a:rPr>
              <a:t>Initiation rate</a:t>
            </a:r>
            <a:r>
              <a:rPr lang="en-US" altLang="zh-CN" dirty="0">
                <a:ea typeface="宋体" panose="02010600030101010101" pitchFamily="2" charset="-122"/>
              </a:rPr>
              <a:t>: </a:t>
            </a:r>
            <a:r>
              <a:rPr lang="zh-CN" altLang="en-US" dirty="0">
                <a:ea typeface="宋体" panose="02010600030101010101" pitchFamily="2" charset="-122"/>
              </a:rPr>
              <a:t>功能部件消耗向量元素的</a:t>
            </a:r>
            <a:r>
              <a:rPr lang="zh-CN" altLang="en-US" dirty="0" smtClean="0">
                <a:ea typeface="宋体" panose="02010600030101010101" pitchFamily="2" charset="-122"/>
              </a:rPr>
              <a:t>速率</a:t>
            </a:r>
            <a:endParaRPr lang="en-US" altLang="zh-CN" dirty="0" smtClean="0">
              <a:ea typeface="宋体" panose="02010600030101010101" pitchFamily="2" charset="-122"/>
            </a:endParaRPr>
          </a:p>
          <a:p>
            <a:pPr>
              <a:lnSpc>
                <a:spcPct val="100000"/>
              </a:lnSpc>
              <a:spcBef>
                <a:spcPct val="10000"/>
              </a:spcBef>
            </a:pPr>
            <a:r>
              <a:rPr lang="en-US" altLang="zh-CN" i="1" dirty="0" smtClean="0">
                <a:solidFill>
                  <a:schemeClr val="hlink"/>
                </a:solidFill>
                <a:ea typeface="宋体" panose="02010600030101010101" pitchFamily="2" charset="-122"/>
              </a:rPr>
              <a:t>Convoy</a:t>
            </a:r>
            <a:r>
              <a:rPr lang="en-US" altLang="zh-CN" dirty="0">
                <a:ea typeface="宋体" panose="02010600030101010101" pitchFamily="2" charset="-122"/>
              </a:rPr>
              <a:t>: </a:t>
            </a:r>
            <a:r>
              <a:rPr lang="zh-CN" altLang="en-US" dirty="0">
                <a:ea typeface="宋体" panose="02010600030101010101" pitchFamily="2" charset="-122"/>
              </a:rPr>
              <a:t>可在同一时钟周期开始执行的指令集合</a:t>
            </a:r>
            <a:r>
              <a:rPr lang="en-US" altLang="zh-CN" dirty="0">
                <a:ea typeface="宋体" panose="02010600030101010101" pitchFamily="2" charset="-122"/>
              </a:rPr>
              <a:t> (no structural or data hazards)</a:t>
            </a:r>
          </a:p>
          <a:p>
            <a:pPr>
              <a:lnSpc>
                <a:spcPct val="100000"/>
              </a:lnSpc>
              <a:spcBef>
                <a:spcPct val="10000"/>
              </a:spcBef>
            </a:pPr>
            <a:r>
              <a:rPr lang="en-US" altLang="zh-CN" i="1" dirty="0">
                <a:solidFill>
                  <a:schemeClr val="hlink"/>
                </a:solidFill>
                <a:ea typeface="宋体" panose="02010600030101010101" pitchFamily="2" charset="-122"/>
              </a:rPr>
              <a:t>Chime</a:t>
            </a:r>
            <a:r>
              <a:rPr lang="en-US" altLang="zh-CN" dirty="0">
                <a:ea typeface="宋体" panose="02010600030101010101" pitchFamily="2" charset="-122"/>
              </a:rPr>
              <a:t>: </a:t>
            </a:r>
            <a:r>
              <a:rPr lang="zh-CN" altLang="en-US" dirty="0">
                <a:ea typeface="宋体" panose="02010600030101010101" pitchFamily="2" charset="-122"/>
              </a:rPr>
              <a:t>执行一个</a:t>
            </a:r>
            <a:r>
              <a:rPr lang="en-US" altLang="zh-CN" dirty="0">
                <a:ea typeface="宋体" panose="02010600030101010101" pitchFamily="2" charset="-122"/>
              </a:rPr>
              <a:t>convoy</a:t>
            </a:r>
            <a:r>
              <a:rPr lang="zh-CN" altLang="en-US" dirty="0">
                <a:ea typeface="宋体" panose="02010600030101010101" pitchFamily="2" charset="-122"/>
              </a:rPr>
              <a:t>所花费的大致时间（</a:t>
            </a:r>
            <a:r>
              <a:rPr lang="en-US" altLang="zh-CN" dirty="0">
                <a:ea typeface="宋体" panose="02010600030101010101" pitchFamily="2" charset="-122"/>
              </a:rPr>
              <a:t>approx. time）</a:t>
            </a:r>
          </a:p>
          <a:p>
            <a:pPr>
              <a:lnSpc>
                <a:spcPct val="100000"/>
              </a:lnSpc>
              <a:spcBef>
                <a:spcPct val="10000"/>
              </a:spcBef>
            </a:pPr>
            <a:r>
              <a:rPr lang="en-US" altLang="zh-CN" i="1" u="sng" dirty="0">
                <a:solidFill>
                  <a:schemeClr val="hlink"/>
                </a:solidFill>
                <a:ea typeface="宋体" panose="02010600030101010101" pitchFamily="2" charset="-122"/>
              </a:rPr>
              <a:t>m</a:t>
            </a:r>
            <a:r>
              <a:rPr lang="en-US" altLang="zh-CN" u="sng" dirty="0">
                <a:solidFill>
                  <a:schemeClr val="hlink"/>
                </a:solidFill>
                <a:ea typeface="宋体" panose="02010600030101010101" pitchFamily="2" charset="-122"/>
              </a:rPr>
              <a:t> convoys take </a:t>
            </a:r>
            <a:r>
              <a:rPr lang="en-US" altLang="zh-CN" i="1" u="sng" dirty="0">
                <a:solidFill>
                  <a:schemeClr val="hlink"/>
                </a:solidFill>
                <a:ea typeface="宋体" panose="02010600030101010101" pitchFamily="2" charset="-122"/>
              </a:rPr>
              <a:t>m</a:t>
            </a:r>
            <a:r>
              <a:rPr lang="en-US" altLang="zh-CN" u="sng" dirty="0">
                <a:solidFill>
                  <a:schemeClr val="hlink"/>
                </a:solidFill>
                <a:ea typeface="宋体" panose="02010600030101010101" pitchFamily="2" charset="-122"/>
              </a:rPr>
              <a:t> chimes</a:t>
            </a:r>
            <a:r>
              <a:rPr lang="en-US" altLang="zh-CN" dirty="0">
                <a:ea typeface="宋体" panose="02010600030101010101" pitchFamily="2" charset="-122"/>
              </a:rPr>
              <a:t>; </a:t>
            </a:r>
            <a:r>
              <a:rPr lang="zh-CN" altLang="en-US" dirty="0">
                <a:ea typeface="宋体" panose="02010600030101010101" pitchFamily="2" charset="-122"/>
              </a:rPr>
              <a:t>如果每个向量长度为</a:t>
            </a:r>
            <a:r>
              <a:rPr lang="en-US" altLang="zh-CN" dirty="0">
                <a:ea typeface="宋体" panose="02010600030101010101" pitchFamily="2" charset="-122"/>
              </a:rPr>
              <a:t>n, </a:t>
            </a:r>
            <a:r>
              <a:rPr lang="zh-CN" altLang="en-US" dirty="0">
                <a:ea typeface="宋体" panose="02010600030101010101" pitchFamily="2" charset="-122"/>
              </a:rPr>
              <a:t>那么</a:t>
            </a:r>
            <a:r>
              <a:rPr lang="en-US" altLang="zh-CN" dirty="0">
                <a:ea typeface="宋体" panose="02010600030101010101" pitchFamily="2" charset="-122"/>
              </a:rPr>
              <a:t>m</a:t>
            </a:r>
            <a:r>
              <a:rPr lang="zh-CN" altLang="en-US" dirty="0">
                <a:ea typeface="宋体" panose="02010600030101010101" pitchFamily="2" charset="-122"/>
              </a:rPr>
              <a:t>个</a:t>
            </a:r>
            <a:r>
              <a:rPr lang="en-US" altLang="zh-CN" dirty="0">
                <a:ea typeface="宋体" panose="02010600030101010101" pitchFamily="2" charset="-122"/>
              </a:rPr>
              <a:t>convoys </a:t>
            </a:r>
            <a:r>
              <a:rPr lang="zh-CN" altLang="en-US" dirty="0">
                <a:ea typeface="宋体" panose="02010600030101010101" pitchFamily="2" charset="-122"/>
              </a:rPr>
              <a:t>所花费的时间是</a:t>
            </a:r>
            <a:r>
              <a:rPr lang="en-US" altLang="zh-CN" dirty="0">
                <a:ea typeface="宋体" panose="02010600030101010101" pitchFamily="2" charset="-122"/>
              </a:rPr>
              <a:t>m</a:t>
            </a:r>
            <a:r>
              <a:rPr lang="zh-CN" altLang="en-US" dirty="0">
                <a:ea typeface="宋体" panose="02010600030101010101" pitchFamily="2" charset="-122"/>
              </a:rPr>
              <a:t>个</a:t>
            </a:r>
            <a:r>
              <a:rPr lang="en-US" altLang="zh-CN" dirty="0">
                <a:ea typeface="宋体" panose="02010600030101010101" pitchFamily="2" charset="-122"/>
              </a:rPr>
              <a:t>chimes，</a:t>
            </a:r>
            <a:r>
              <a:rPr lang="zh-CN" altLang="en-US" dirty="0">
                <a:ea typeface="宋体" panose="02010600030101010101" pitchFamily="2" charset="-122"/>
              </a:rPr>
              <a:t>每个</a:t>
            </a:r>
            <a:r>
              <a:rPr lang="en-US" altLang="zh-CN" dirty="0">
                <a:ea typeface="宋体" panose="02010600030101010101" pitchFamily="2" charset="-122"/>
              </a:rPr>
              <a:t>chime</a:t>
            </a:r>
            <a:r>
              <a:rPr lang="zh-CN" altLang="en-US" dirty="0">
                <a:ea typeface="宋体" panose="02010600030101010101" pitchFamily="2" charset="-122"/>
              </a:rPr>
              <a:t>所花费的时间是</a:t>
            </a:r>
            <a:r>
              <a:rPr lang="en-US" altLang="zh-CN" dirty="0">
                <a:ea typeface="宋体" panose="02010600030101010101" pitchFamily="2" charset="-122"/>
              </a:rPr>
              <a:t>n</a:t>
            </a:r>
            <a:r>
              <a:rPr lang="zh-CN" altLang="en-US" dirty="0">
                <a:ea typeface="宋体" panose="02010600030101010101" pitchFamily="2" charset="-122"/>
              </a:rPr>
              <a:t>个</a:t>
            </a:r>
            <a:r>
              <a:rPr lang="en-US" altLang="zh-CN" dirty="0">
                <a:ea typeface="宋体" panose="02010600030101010101" pitchFamily="2" charset="-122"/>
              </a:rPr>
              <a:t>clocks，</a:t>
            </a:r>
            <a:r>
              <a:rPr lang="zh-CN" altLang="en-US" dirty="0">
                <a:ea typeface="宋体" panose="02010600030101010101" pitchFamily="2" charset="-122"/>
              </a:rPr>
              <a:t>该程序所花费的总时间大约为</a:t>
            </a:r>
            <a:r>
              <a:rPr lang="en-US" altLang="zh-CN" i="1" dirty="0">
                <a:ea typeface="宋体" panose="02010600030101010101" pitchFamily="2" charset="-122"/>
              </a:rPr>
              <a:t>m</a:t>
            </a:r>
            <a:r>
              <a:rPr lang="en-US" altLang="zh-CN" dirty="0">
                <a:ea typeface="宋体" panose="02010600030101010101" pitchFamily="2" charset="-122"/>
              </a:rPr>
              <a:t> x </a:t>
            </a:r>
            <a:r>
              <a:rPr lang="en-US" altLang="zh-CN" i="1" dirty="0">
                <a:ea typeface="宋体" panose="02010600030101010101" pitchFamily="2" charset="-122"/>
              </a:rPr>
              <a:t>n</a:t>
            </a:r>
            <a:r>
              <a:rPr lang="en-US" altLang="zh-CN" dirty="0">
                <a:ea typeface="宋体" panose="02010600030101010101" pitchFamily="2" charset="-122"/>
              </a:rPr>
              <a:t> clock cycles (ignores overhead; good </a:t>
            </a:r>
            <a:r>
              <a:rPr lang="en-US" altLang="zh-CN" dirty="0" err="1">
                <a:ea typeface="宋体" panose="02010600030101010101" pitchFamily="2" charset="-122"/>
              </a:rPr>
              <a:t>approximization</a:t>
            </a:r>
            <a:r>
              <a:rPr lang="en-US" altLang="zh-CN" dirty="0">
                <a:ea typeface="宋体" panose="02010600030101010101" pitchFamily="2" charset="-122"/>
              </a:rPr>
              <a:t> for long vectors)</a:t>
            </a:r>
          </a:p>
        </p:txBody>
      </p:sp>
      <p:sp>
        <p:nvSpPr>
          <p:cNvPr id="20484" name="Rectangle 4"/>
          <p:cNvSpPr>
            <a:spLocks noChangeArrowheads="1"/>
          </p:cNvSpPr>
          <p:nvPr/>
        </p:nvSpPr>
        <p:spPr bwMode="auto">
          <a:xfrm>
            <a:off x="6672264" y="4868863"/>
            <a:ext cx="3760645" cy="1015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pPr>
            <a:r>
              <a:rPr lang="zh-CN" altLang="en-US" sz="2400" b="1">
                <a:ea typeface="宋体" panose="02010600030101010101" pitchFamily="2" charset="-122"/>
              </a:rPr>
              <a:t>4 </a:t>
            </a:r>
            <a:r>
              <a:rPr lang="en-US" altLang="zh-CN" sz="2400" b="1">
                <a:ea typeface="宋体" panose="02010600030101010101" pitchFamily="2" charset="-122"/>
              </a:rPr>
              <a:t>convoys, 1 lane, VL=64</a:t>
            </a:r>
          </a:p>
          <a:p>
            <a:pPr>
              <a:lnSpc>
                <a:spcPct val="87000"/>
              </a:lnSpc>
            </a:pPr>
            <a:r>
              <a:rPr lang="en-US" altLang="zh-CN" sz="2400" b="1">
                <a:ea typeface="宋体" panose="02010600030101010101" pitchFamily="2" charset="-122"/>
              </a:rPr>
              <a:t>=&gt; 4 x 64 = 256 clocks</a:t>
            </a:r>
          </a:p>
          <a:p>
            <a:pPr>
              <a:lnSpc>
                <a:spcPct val="87000"/>
              </a:lnSpc>
            </a:pPr>
            <a:r>
              <a:rPr lang="en-US" altLang="zh-CN" sz="2400" b="1">
                <a:ea typeface="宋体" panose="02010600030101010101" pitchFamily="2" charset="-122"/>
              </a:rPr>
              <a:t>(or 4 clocks per result)</a:t>
            </a:r>
          </a:p>
        </p:txBody>
      </p:sp>
      <p:grpSp>
        <p:nvGrpSpPr>
          <p:cNvPr id="20485" name="Group 9"/>
          <p:cNvGrpSpPr>
            <a:grpSpLocks/>
          </p:cNvGrpSpPr>
          <p:nvPr/>
        </p:nvGrpSpPr>
        <p:grpSpPr bwMode="auto">
          <a:xfrm>
            <a:off x="1919288" y="4797425"/>
            <a:ext cx="4787900" cy="1684338"/>
            <a:chOff x="248" y="3179"/>
            <a:chExt cx="3016" cy="1061"/>
          </a:xfrm>
        </p:grpSpPr>
        <p:sp>
          <p:nvSpPr>
            <p:cNvPr id="20486" name="Rectangle 5"/>
            <p:cNvSpPr>
              <a:spLocks noChangeArrowheads="1"/>
            </p:cNvSpPr>
            <p:nvPr/>
          </p:nvSpPr>
          <p:spPr bwMode="auto">
            <a:xfrm>
              <a:off x="248" y="3179"/>
              <a:ext cx="3016" cy="10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tabLst>
                  <a:tab pos="1092200" algn="l"/>
                  <a:tab pos="2235200" algn="l"/>
                </a:tabLst>
                <a:defRPr>
                  <a:solidFill>
                    <a:schemeClr val="tx1"/>
                  </a:solidFill>
                  <a:latin typeface="Arial" panose="020B0604020202020204" pitchFamily="34" charset="0"/>
                </a:defRPr>
              </a:lvl1pPr>
              <a:lvl2pPr marL="742950" indent="-285750">
                <a:tabLst>
                  <a:tab pos="1092200" algn="l"/>
                  <a:tab pos="2235200" algn="l"/>
                </a:tabLst>
                <a:defRPr>
                  <a:solidFill>
                    <a:schemeClr val="tx1"/>
                  </a:solidFill>
                  <a:latin typeface="Arial" panose="020B0604020202020204" pitchFamily="34" charset="0"/>
                </a:defRPr>
              </a:lvl2pPr>
              <a:lvl3pPr marL="1143000" indent="-228600">
                <a:tabLst>
                  <a:tab pos="1092200" algn="l"/>
                  <a:tab pos="2235200" algn="l"/>
                </a:tabLst>
                <a:defRPr>
                  <a:solidFill>
                    <a:schemeClr val="tx1"/>
                  </a:solidFill>
                  <a:latin typeface="Arial" panose="020B0604020202020204" pitchFamily="34" charset="0"/>
                </a:defRPr>
              </a:lvl3pPr>
              <a:lvl4pPr marL="1600200" indent="-228600">
                <a:tabLst>
                  <a:tab pos="1092200" algn="l"/>
                  <a:tab pos="2235200" algn="l"/>
                </a:tabLst>
                <a:defRPr>
                  <a:solidFill>
                    <a:schemeClr val="tx1"/>
                  </a:solidFill>
                  <a:latin typeface="Arial" panose="020B0604020202020204" pitchFamily="34" charset="0"/>
                </a:defRPr>
              </a:lvl4pPr>
              <a:lvl5pPr marL="2057400" indent="-228600">
                <a:tabLst>
                  <a:tab pos="1092200" algn="l"/>
                  <a:tab pos="2235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092200" algn="l"/>
                  <a:tab pos="2235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092200" algn="l"/>
                  <a:tab pos="2235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092200" algn="l"/>
                  <a:tab pos="2235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092200" algn="l"/>
                  <a:tab pos="2235200" algn="l"/>
                </a:tabLst>
                <a:defRPr>
                  <a:solidFill>
                    <a:schemeClr val="tx1"/>
                  </a:solidFill>
                  <a:latin typeface="Arial" panose="020B0604020202020204" pitchFamily="34" charset="0"/>
                </a:defRPr>
              </a:lvl9pPr>
            </a:lstStyle>
            <a:p>
              <a:pPr>
                <a:lnSpc>
                  <a:spcPct val="86000"/>
                </a:lnSpc>
                <a:spcBef>
                  <a:spcPct val="41000"/>
                </a:spcBef>
              </a:pPr>
              <a:r>
                <a:rPr lang="zh-CN" altLang="en-US" b="1">
                  <a:ea typeface="宋体" panose="02010600030101010101" pitchFamily="2" charset="-122"/>
                </a:rPr>
                <a:t>1:	</a:t>
              </a:r>
              <a:r>
                <a:rPr lang="en-US" altLang="zh-CN" b="1">
                  <a:ea typeface="宋体" panose="02010600030101010101" pitchFamily="2" charset="-122"/>
                </a:rPr>
                <a:t>LV     	</a:t>
              </a:r>
              <a:r>
                <a:rPr lang="en-US" altLang="zh-CN" b="1" u="sng">
                  <a:solidFill>
                    <a:schemeClr val="accent2"/>
                  </a:solidFill>
                  <a:ea typeface="宋体" panose="02010600030101010101" pitchFamily="2" charset="-122"/>
                </a:rPr>
                <a:t>V1</a:t>
              </a:r>
              <a:r>
                <a:rPr lang="en-US" altLang="zh-CN" b="1">
                  <a:ea typeface="宋体" panose="02010600030101010101" pitchFamily="2" charset="-122"/>
                </a:rPr>
                <a:t>,Rx	;load vector X</a:t>
              </a:r>
            </a:p>
            <a:p>
              <a:pPr>
                <a:lnSpc>
                  <a:spcPct val="86000"/>
                </a:lnSpc>
                <a:spcBef>
                  <a:spcPct val="41000"/>
                </a:spcBef>
              </a:pPr>
              <a:r>
                <a:rPr lang="en-US" altLang="zh-CN" b="1">
                  <a:ea typeface="宋体" panose="02010600030101010101" pitchFamily="2" charset="-122"/>
                </a:rPr>
                <a:t>2:	MULV 	</a:t>
              </a:r>
              <a:r>
                <a:rPr lang="en-US" altLang="zh-CN" b="1" u="sng">
                  <a:solidFill>
                    <a:schemeClr val="accent2"/>
                  </a:solidFill>
                  <a:ea typeface="宋体" panose="02010600030101010101" pitchFamily="2" charset="-122"/>
                </a:rPr>
                <a:t>V2</a:t>
              </a:r>
              <a:r>
                <a:rPr lang="en-US" altLang="zh-CN" b="1">
                  <a:ea typeface="宋体" panose="02010600030101010101" pitchFamily="2" charset="-122"/>
                </a:rPr>
                <a:t>,F0,</a:t>
              </a:r>
              <a:r>
                <a:rPr lang="en-US" altLang="zh-CN" b="1" i="1" u="sng">
                  <a:solidFill>
                    <a:schemeClr val="hlink"/>
                  </a:solidFill>
                  <a:ea typeface="宋体" panose="02010600030101010101" pitchFamily="2" charset="-122"/>
                </a:rPr>
                <a:t>V1</a:t>
              </a:r>
              <a:r>
                <a:rPr lang="en-US" altLang="zh-CN" b="1">
                  <a:ea typeface="宋体" panose="02010600030101010101" pitchFamily="2" charset="-122"/>
                </a:rPr>
                <a:t> 	;vector-scalar mult.</a:t>
              </a:r>
            </a:p>
            <a:p>
              <a:pPr>
                <a:lnSpc>
                  <a:spcPct val="86000"/>
                </a:lnSpc>
                <a:spcBef>
                  <a:spcPct val="41000"/>
                </a:spcBef>
              </a:pPr>
              <a:r>
                <a:rPr lang="en-US" altLang="zh-CN" b="1">
                  <a:ea typeface="宋体" panose="02010600030101010101" pitchFamily="2" charset="-122"/>
                </a:rPr>
                <a:t>	LV	V3,Ry	;load vector Y</a:t>
              </a:r>
            </a:p>
            <a:p>
              <a:pPr>
                <a:lnSpc>
                  <a:spcPct val="86000"/>
                </a:lnSpc>
                <a:spcBef>
                  <a:spcPct val="41000"/>
                </a:spcBef>
              </a:pPr>
              <a:r>
                <a:rPr lang="en-US" altLang="zh-CN" b="1">
                  <a:ea typeface="宋体" panose="02010600030101010101" pitchFamily="2" charset="-122"/>
                </a:rPr>
                <a:t>3:	ADDV	</a:t>
              </a:r>
              <a:r>
                <a:rPr lang="en-US" altLang="zh-CN" b="1" u="sng">
                  <a:solidFill>
                    <a:schemeClr val="accent2"/>
                  </a:solidFill>
                  <a:ea typeface="宋体" panose="02010600030101010101" pitchFamily="2" charset="-122"/>
                </a:rPr>
                <a:t>V4</a:t>
              </a:r>
              <a:r>
                <a:rPr lang="en-US" altLang="zh-CN" b="1">
                  <a:ea typeface="宋体" panose="02010600030101010101" pitchFamily="2" charset="-122"/>
                </a:rPr>
                <a:t>,</a:t>
              </a:r>
              <a:r>
                <a:rPr lang="en-US" altLang="zh-CN" b="1" i="1" u="sng">
                  <a:solidFill>
                    <a:schemeClr val="hlink"/>
                  </a:solidFill>
                  <a:ea typeface="宋体" panose="02010600030101010101" pitchFamily="2" charset="-122"/>
                </a:rPr>
                <a:t>V2</a:t>
              </a:r>
              <a:r>
                <a:rPr lang="en-US" altLang="zh-CN" b="1">
                  <a:ea typeface="宋体" panose="02010600030101010101" pitchFamily="2" charset="-122"/>
                </a:rPr>
                <a:t>,V3	;add</a:t>
              </a:r>
            </a:p>
            <a:p>
              <a:pPr>
                <a:lnSpc>
                  <a:spcPct val="86000"/>
                </a:lnSpc>
                <a:spcBef>
                  <a:spcPct val="41000"/>
                </a:spcBef>
              </a:pPr>
              <a:r>
                <a:rPr lang="en-US" altLang="zh-CN" b="1">
                  <a:ea typeface="宋体" panose="02010600030101010101" pitchFamily="2" charset="-122"/>
                </a:rPr>
                <a:t>4:	SV	Ry,</a:t>
              </a:r>
              <a:r>
                <a:rPr lang="en-US" altLang="zh-CN" b="1" i="1" u="sng">
                  <a:solidFill>
                    <a:schemeClr val="hlink"/>
                  </a:solidFill>
                  <a:ea typeface="宋体" panose="02010600030101010101" pitchFamily="2" charset="-122"/>
                </a:rPr>
                <a:t>V4</a:t>
              </a:r>
              <a:r>
                <a:rPr lang="en-US" altLang="zh-CN" b="1">
                  <a:ea typeface="宋体" panose="02010600030101010101" pitchFamily="2" charset="-122"/>
                </a:rPr>
                <a:t>	;store the result</a:t>
              </a:r>
            </a:p>
          </p:txBody>
        </p:sp>
        <p:sp>
          <p:nvSpPr>
            <p:cNvPr id="20487" name="Line 6"/>
            <p:cNvSpPr>
              <a:spLocks noChangeShapeType="1"/>
            </p:cNvSpPr>
            <p:nvPr/>
          </p:nvSpPr>
          <p:spPr bwMode="auto">
            <a:xfrm>
              <a:off x="1024" y="3292"/>
              <a:ext cx="376" cy="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Line 7"/>
            <p:cNvSpPr>
              <a:spLocks noChangeShapeType="1"/>
            </p:cNvSpPr>
            <p:nvPr/>
          </p:nvSpPr>
          <p:spPr bwMode="auto">
            <a:xfrm>
              <a:off x="976" y="3532"/>
              <a:ext cx="280" cy="28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Line 8"/>
            <p:cNvSpPr>
              <a:spLocks noChangeShapeType="1"/>
            </p:cNvSpPr>
            <p:nvPr/>
          </p:nvSpPr>
          <p:spPr bwMode="auto">
            <a:xfrm>
              <a:off x="976" y="3964"/>
              <a:ext cx="232" cy="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558722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Rectangle 2"/>
          <p:cNvSpPr>
            <a:spLocks noGrp="1" noChangeArrowheads="1"/>
          </p:cNvSpPr>
          <p:nvPr>
            <p:ph type="title"/>
          </p:nvPr>
        </p:nvSpPr>
        <p:spPr>
          <a:xfrm>
            <a:off x="871728" y="95731"/>
            <a:ext cx="10515600" cy="531834"/>
          </a:xfrm>
        </p:spPr>
        <p:txBody>
          <a:bodyPr>
            <a:normAutofit fontScale="90000"/>
          </a:bodyPr>
          <a:lstStyle/>
          <a:p>
            <a:r>
              <a:rPr lang="en-US" altLang="ko-KR" dirty="0" smtClean="0"/>
              <a:t>Vector Startup</a:t>
            </a:r>
            <a:endParaRPr lang="en-US" altLang="ko-KR" dirty="0"/>
          </a:p>
        </p:txBody>
      </p:sp>
      <p:sp>
        <p:nvSpPr>
          <p:cNvPr id="1350659" name="Rectangle 3"/>
          <p:cNvSpPr>
            <a:spLocks noGrp="1" noChangeArrowheads="1"/>
          </p:cNvSpPr>
          <p:nvPr>
            <p:ph idx="1"/>
          </p:nvPr>
        </p:nvSpPr>
        <p:spPr>
          <a:xfrm>
            <a:off x="772668" y="855503"/>
            <a:ext cx="10875264" cy="1490146"/>
          </a:xfrm>
        </p:spPr>
        <p:txBody>
          <a:bodyPr>
            <a:normAutofit lnSpcReduction="10000"/>
          </a:bodyPr>
          <a:lstStyle/>
          <a:p>
            <a:r>
              <a:rPr lang="zh-CN" altLang="en-US" dirty="0" smtClean="0"/>
              <a:t>向量启动时间由两部分构成</a:t>
            </a:r>
            <a:endParaRPr lang="en-US" altLang="ko-KR" dirty="0" smtClean="0"/>
          </a:p>
          <a:p>
            <a:pPr lvl="1"/>
            <a:r>
              <a:rPr lang="zh-CN" altLang="en-US" dirty="0" smtClean="0"/>
              <a:t>功能部件延时</a:t>
            </a:r>
            <a:r>
              <a:rPr lang="zh-CN" altLang="en-US" dirty="0" smtClean="0"/>
              <a:t>：一个操作通过功能部件的时间</a:t>
            </a:r>
            <a:endParaRPr lang="en-US" altLang="ko-KR" dirty="0" smtClean="0"/>
          </a:p>
          <a:p>
            <a:pPr lvl="1"/>
            <a:r>
              <a:rPr lang="zh-CN" altLang="en-US" dirty="0" smtClean="0"/>
              <a:t>截止时间或回复时间（</a:t>
            </a:r>
            <a:r>
              <a:rPr lang="en-US" altLang="ko-KR" dirty="0" smtClean="0"/>
              <a:t>dead </a:t>
            </a:r>
            <a:r>
              <a:rPr lang="en-US" altLang="ko-KR" dirty="0" smtClean="0"/>
              <a:t>time or recovery time </a:t>
            </a:r>
            <a:r>
              <a:rPr lang="zh-CN" altLang="en-US" dirty="0" smtClean="0"/>
              <a:t>）：运行下一条向量指令的间隔时间</a:t>
            </a:r>
            <a:endParaRPr lang="en-US" altLang="ko-KR" dirty="0"/>
          </a:p>
        </p:txBody>
      </p:sp>
      <p:sp>
        <p:nvSpPr>
          <p:cNvPr id="83" name="Slide Number Placeholder 4"/>
          <p:cNvSpPr>
            <a:spLocks noGrp="1"/>
          </p:cNvSpPr>
          <p:nvPr>
            <p:ph type="sldNum" sz="quarter" idx="12"/>
          </p:nvPr>
        </p:nvSpPr>
        <p:spPr/>
        <p:txBody>
          <a:bodyPr/>
          <a:lstStyle/>
          <a:p>
            <a:fld id="{EA4BA7F1-CD0B-CF47-8830-D31C09C69056}" type="slidenum">
              <a:rPr lang="en-US" smtClean="0"/>
              <a:pPr/>
              <a:t>26</a:t>
            </a:fld>
            <a:endParaRPr lang="en-US"/>
          </a:p>
        </p:txBody>
      </p:sp>
      <p:grpSp>
        <p:nvGrpSpPr>
          <p:cNvPr id="1350660" name="Group 4"/>
          <p:cNvGrpSpPr>
            <a:grpSpLocks/>
          </p:cNvGrpSpPr>
          <p:nvPr/>
        </p:nvGrpSpPr>
        <p:grpSpPr bwMode="auto">
          <a:xfrm>
            <a:off x="2209800" y="2743200"/>
            <a:ext cx="1905000" cy="381000"/>
            <a:chOff x="480" y="1776"/>
            <a:chExt cx="1200" cy="240"/>
          </a:xfrm>
        </p:grpSpPr>
        <p:sp>
          <p:nvSpPr>
            <p:cNvPr id="1350661" name="Rectangle 5"/>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dirty="0">
                  <a:solidFill>
                    <a:schemeClr val="hlink"/>
                  </a:solidFill>
                  <a:latin typeface="Calibri"/>
                  <a:ea typeface="굴림" charset="-127"/>
                  <a:cs typeface="Calibri"/>
                </a:rPr>
                <a:t>R</a:t>
              </a:r>
            </a:p>
          </p:txBody>
        </p:sp>
        <p:sp>
          <p:nvSpPr>
            <p:cNvPr id="1350662" name="Rectangle 6"/>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63" name="Rectangle 7"/>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64" name="Rectangle 8"/>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65" name="Rectangle 9"/>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W</a:t>
              </a:r>
            </a:p>
          </p:txBody>
        </p:sp>
      </p:grpSp>
      <p:grpSp>
        <p:nvGrpSpPr>
          <p:cNvPr id="1350666" name="Group 10"/>
          <p:cNvGrpSpPr>
            <a:grpSpLocks/>
          </p:cNvGrpSpPr>
          <p:nvPr/>
        </p:nvGrpSpPr>
        <p:grpSpPr bwMode="auto">
          <a:xfrm>
            <a:off x="2590800" y="3124200"/>
            <a:ext cx="1905000" cy="381000"/>
            <a:chOff x="480" y="1776"/>
            <a:chExt cx="1200" cy="240"/>
          </a:xfrm>
        </p:grpSpPr>
        <p:sp>
          <p:nvSpPr>
            <p:cNvPr id="1350667" name="Rectangle 11"/>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R</a:t>
              </a:r>
            </a:p>
          </p:txBody>
        </p:sp>
        <p:sp>
          <p:nvSpPr>
            <p:cNvPr id="1350668" name="Rectangle 12"/>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69" name="Rectangle 13"/>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0" name="Rectangle 14"/>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1" name="Rectangle 15"/>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W</a:t>
              </a:r>
            </a:p>
          </p:txBody>
        </p:sp>
      </p:grpSp>
      <p:grpSp>
        <p:nvGrpSpPr>
          <p:cNvPr id="1350672" name="Group 16"/>
          <p:cNvGrpSpPr>
            <a:grpSpLocks/>
          </p:cNvGrpSpPr>
          <p:nvPr/>
        </p:nvGrpSpPr>
        <p:grpSpPr bwMode="auto">
          <a:xfrm>
            <a:off x="2971800" y="3505200"/>
            <a:ext cx="1905000" cy="381000"/>
            <a:chOff x="480" y="1776"/>
            <a:chExt cx="1200" cy="240"/>
          </a:xfrm>
        </p:grpSpPr>
        <p:sp>
          <p:nvSpPr>
            <p:cNvPr id="1350673" name="Rectangle 17"/>
            <p:cNvSpPr>
              <a:spLocks noChangeArrowheads="1"/>
            </p:cNvSpPr>
            <p:nvPr/>
          </p:nvSpPr>
          <p:spPr bwMode="auto">
            <a:xfrm>
              <a:off x="48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R</a:t>
              </a:r>
            </a:p>
          </p:txBody>
        </p:sp>
        <p:sp>
          <p:nvSpPr>
            <p:cNvPr id="1350674" name="Rectangle 18"/>
            <p:cNvSpPr>
              <a:spLocks noChangeArrowheads="1"/>
            </p:cNvSpPr>
            <p:nvPr/>
          </p:nvSpPr>
          <p:spPr bwMode="auto">
            <a:xfrm>
              <a:off x="72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5" name="Rectangle 19"/>
            <p:cNvSpPr>
              <a:spLocks noChangeArrowheads="1"/>
            </p:cNvSpPr>
            <p:nvPr/>
          </p:nvSpPr>
          <p:spPr bwMode="auto">
            <a:xfrm>
              <a:off x="96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6" name="Rectangle 20"/>
            <p:cNvSpPr>
              <a:spLocks noChangeArrowheads="1"/>
            </p:cNvSpPr>
            <p:nvPr/>
          </p:nvSpPr>
          <p:spPr bwMode="auto">
            <a:xfrm>
              <a:off x="120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X</a:t>
              </a:r>
            </a:p>
          </p:txBody>
        </p:sp>
        <p:sp>
          <p:nvSpPr>
            <p:cNvPr id="1350677" name="Rectangle 21"/>
            <p:cNvSpPr>
              <a:spLocks noChangeArrowheads="1"/>
            </p:cNvSpPr>
            <p:nvPr/>
          </p:nvSpPr>
          <p:spPr bwMode="auto">
            <a:xfrm>
              <a:off x="1440" y="1776"/>
              <a:ext cx="240" cy="240"/>
            </a:xfrm>
            <a:prstGeom prst="rect">
              <a:avLst/>
            </a:prstGeom>
            <a:solidFill>
              <a:srgbClr val="FFFFFF"/>
            </a:solidFill>
            <a:ln w="12700">
              <a:solidFill>
                <a:schemeClr val="hlink"/>
              </a:solidFill>
              <a:miter lim="800000"/>
              <a:headEnd/>
              <a:tailEnd/>
            </a:ln>
            <a:effectLst/>
          </p:spPr>
          <p:txBody>
            <a:bodyPr anchor="ctr">
              <a:prstTxWarp prst="textNoShape">
                <a:avLst/>
              </a:prstTxWarp>
            </a:bodyPr>
            <a:lstStyle/>
            <a:p>
              <a:r>
                <a:rPr lang="en-US" altLang="ko-KR" sz="2000">
                  <a:solidFill>
                    <a:schemeClr val="hlink"/>
                  </a:solidFill>
                  <a:latin typeface="Calibri"/>
                  <a:ea typeface="굴림" charset="-127"/>
                  <a:cs typeface="Calibri"/>
                </a:rPr>
                <a:t>W</a:t>
              </a:r>
            </a:p>
          </p:txBody>
        </p:sp>
      </p:grpSp>
      <p:grpSp>
        <p:nvGrpSpPr>
          <p:cNvPr id="1350678" name="Group 22"/>
          <p:cNvGrpSpPr>
            <a:grpSpLocks/>
          </p:cNvGrpSpPr>
          <p:nvPr/>
        </p:nvGrpSpPr>
        <p:grpSpPr bwMode="auto">
          <a:xfrm>
            <a:off x="3352800" y="3886200"/>
            <a:ext cx="1905000" cy="381000"/>
            <a:chOff x="480" y="1776"/>
            <a:chExt cx="1200" cy="240"/>
          </a:xfrm>
        </p:grpSpPr>
        <p:sp>
          <p:nvSpPr>
            <p:cNvPr id="1350679" name="Rectangle 23"/>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R</a:t>
              </a:r>
            </a:p>
          </p:txBody>
        </p:sp>
        <p:sp>
          <p:nvSpPr>
            <p:cNvPr id="1350680" name="Rectangle 24"/>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1" name="Rectangle 25"/>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2" name="Rectangle 26"/>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3" name="Rectangle 27"/>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W</a:t>
              </a:r>
            </a:p>
          </p:txBody>
        </p:sp>
      </p:grpSp>
      <p:grpSp>
        <p:nvGrpSpPr>
          <p:cNvPr id="1350684" name="Group 28"/>
          <p:cNvGrpSpPr>
            <a:grpSpLocks/>
          </p:cNvGrpSpPr>
          <p:nvPr/>
        </p:nvGrpSpPr>
        <p:grpSpPr bwMode="auto">
          <a:xfrm>
            <a:off x="3733800" y="4267200"/>
            <a:ext cx="1905000" cy="381000"/>
            <a:chOff x="480" y="1776"/>
            <a:chExt cx="1200" cy="240"/>
          </a:xfrm>
        </p:grpSpPr>
        <p:sp>
          <p:nvSpPr>
            <p:cNvPr id="1350685" name="Rectangle 29"/>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R</a:t>
              </a:r>
            </a:p>
          </p:txBody>
        </p:sp>
        <p:sp>
          <p:nvSpPr>
            <p:cNvPr id="1350686" name="Rectangle 30"/>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7" name="Rectangle 31"/>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8" name="Rectangle 32"/>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89" name="Rectangle 33"/>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W</a:t>
              </a:r>
            </a:p>
          </p:txBody>
        </p:sp>
      </p:grpSp>
      <p:grpSp>
        <p:nvGrpSpPr>
          <p:cNvPr id="1350690" name="Group 34"/>
          <p:cNvGrpSpPr>
            <a:grpSpLocks/>
          </p:cNvGrpSpPr>
          <p:nvPr/>
        </p:nvGrpSpPr>
        <p:grpSpPr bwMode="auto">
          <a:xfrm>
            <a:off x="4114800" y="4648200"/>
            <a:ext cx="1905000" cy="381000"/>
            <a:chOff x="480" y="1776"/>
            <a:chExt cx="1200" cy="240"/>
          </a:xfrm>
        </p:grpSpPr>
        <p:sp>
          <p:nvSpPr>
            <p:cNvPr id="1350691" name="Rectangle 35"/>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R</a:t>
              </a:r>
            </a:p>
          </p:txBody>
        </p:sp>
        <p:sp>
          <p:nvSpPr>
            <p:cNvPr id="1350692" name="Rectangle 36"/>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93" name="Rectangle 37"/>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94" name="Rectangle 38"/>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X</a:t>
              </a:r>
            </a:p>
          </p:txBody>
        </p:sp>
        <p:sp>
          <p:nvSpPr>
            <p:cNvPr id="1350695" name="Rectangle 39"/>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sz="2000">
                  <a:latin typeface="Calibri"/>
                  <a:ea typeface="굴림" charset="-127"/>
                  <a:cs typeface="Calibri"/>
                </a:rPr>
                <a:t>W</a:t>
              </a:r>
            </a:p>
          </p:txBody>
        </p:sp>
      </p:grpSp>
      <p:grpSp>
        <p:nvGrpSpPr>
          <p:cNvPr id="1350696" name="Group 40"/>
          <p:cNvGrpSpPr>
            <a:grpSpLocks/>
          </p:cNvGrpSpPr>
          <p:nvPr/>
        </p:nvGrpSpPr>
        <p:grpSpPr bwMode="auto">
          <a:xfrm>
            <a:off x="4495800" y="5029200"/>
            <a:ext cx="1905000" cy="381000"/>
            <a:chOff x="480" y="1776"/>
            <a:chExt cx="1200" cy="240"/>
          </a:xfrm>
        </p:grpSpPr>
        <p:sp>
          <p:nvSpPr>
            <p:cNvPr id="1350697" name="Rectangle 41"/>
            <p:cNvSpPr>
              <a:spLocks noChangeArrowheads="1"/>
            </p:cNvSpPr>
            <p:nvPr/>
          </p:nvSpPr>
          <p:spPr bwMode="auto">
            <a:xfrm>
              <a:off x="48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R</a:t>
              </a:r>
            </a:p>
          </p:txBody>
        </p:sp>
        <p:sp>
          <p:nvSpPr>
            <p:cNvPr id="1350698" name="Rectangle 42"/>
            <p:cNvSpPr>
              <a:spLocks noChangeArrowheads="1"/>
            </p:cNvSpPr>
            <p:nvPr/>
          </p:nvSpPr>
          <p:spPr bwMode="auto">
            <a:xfrm>
              <a:off x="72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X</a:t>
              </a:r>
            </a:p>
          </p:txBody>
        </p:sp>
        <p:sp>
          <p:nvSpPr>
            <p:cNvPr id="1350699" name="Rectangle 43"/>
            <p:cNvSpPr>
              <a:spLocks noChangeArrowheads="1"/>
            </p:cNvSpPr>
            <p:nvPr/>
          </p:nvSpPr>
          <p:spPr bwMode="auto">
            <a:xfrm>
              <a:off x="96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X</a:t>
              </a:r>
            </a:p>
          </p:txBody>
        </p:sp>
        <p:sp>
          <p:nvSpPr>
            <p:cNvPr id="1350700" name="Rectangle 44"/>
            <p:cNvSpPr>
              <a:spLocks noChangeArrowheads="1"/>
            </p:cNvSpPr>
            <p:nvPr/>
          </p:nvSpPr>
          <p:spPr bwMode="auto">
            <a:xfrm>
              <a:off x="120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X</a:t>
              </a:r>
            </a:p>
          </p:txBody>
        </p:sp>
        <p:sp>
          <p:nvSpPr>
            <p:cNvPr id="1350701" name="Rectangle 45"/>
            <p:cNvSpPr>
              <a:spLocks noChangeArrowheads="1"/>
            </p:cNvSpPr>
            <p:nvPr/>
          </p:nvSpPr>
          <p:spPr bwMode="auto">
            <a:xfrm>
              <a:off x="1440" y="1776"/>
              <a:ext cx="240" cy="240"/>
            </a:xfrm>
            <a:prstGeom prst="rect">
              <a:avLst/>
            </a:prstGeom>
            <a:solidFill>
              <a:schemeClr val="folHlink"/>
            </a:solidFill>
            <a:ln w="12700">
              <a:solidFill>
                <a:schemeClr val="tx1"/>
              </a:solidFill>
              <a:miter lim="800000"/>
              <a:headEnd/>
              <a:tailEnd/>
            </a:ln>
            <a:effectLst/>
          </p:spPr>
          <p:txBody>
            <a:bodyPr anchor="ctr">
              <a:prstTxWarp prst="textNoShape">
                <a:avLst/>
              </a:prstTxWarp>
            </a:bodyPr>
            <a:lstStyle/>
            <a:p>
              <a:r>
                <a:rPr lang="en-US" altLang="ko-KR">
                  <a:latin typeface="Calibri"/>
                  <a:ea typeface="굴림" charset="-127"/>
                  <a:cs typeface="Calibri"/>
                </a:rPr>
                <a:t>W</a:t>
              </a:r>
            </a:p>
          </p:txBody>
        </p:sp>
      </p:grpSp>
      <p:grpSp>
        <p:nvGrpSpPr>
          <p:cNvPr id="1350702" name="Group 46"/>
          <p:cNvGrpSpPr>
            <a:grpSpLocks/>
          </p:cNvGrpSpPr>
          <p:nvPr/>
        </p:nvGrpSpPr>
        <p:grpSpPr bwMode="auto">
          <a:xfrm>
            <a:off x="4876800" y="5410200"/>
            <a:ext cx="1905000" cy="381000"/>
            <a:chOff x="480" y="1776"/>
            <a:chExt cx="1200" cy="240"/>
          </a:xfrm>
        </p:grpSpPr>
        <p:sp>
          <p:nvSpPr>
            <p:cNvPr id="1350703" name="Rectangle 47"/>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R</a:t>
              </a:r>
            </a:p>
          </p:txBody>
        </p:sp>
        <p:sp>
          <p:nvSpPr>
            <p:cNvPr id="1350704" name="Rectangle 48"/>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05" name="Rectangle 49"/>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06" name="Rectangle 50"/>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07" name="Rectangle 51"/>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W</a:t>
              </a:r>
            </a:p>
          </p:txBody>
        </p:sp>
      </p:grpSp>
      <p:grpSp>
        <p:nvGrpSpPr>
          <p:cNvPr id="1350708" name="Group 52"/>
          <p:cNvGrpSpPr>
            <a:grpSpLocks/>
          </p:cNvGrpSpPr>
          <p:nvPr/>
        </p:nvGrpSpPr>
        <p:grpSpPr bwMode="auto">
          <a:xfrm>
            <a:off x="5257800" y="5791200"/>
            <a:ext cx="1905000" cy="381000"/>
            <a:chOff x="480" y="1776"/>
            <a:chExt cx="1200" cy="240"/>
          </a:xfrm>
        </p:grpSpPr>
        <p:sp>
          <p:nvSpPr>
            <p:cNvPr id="1350709" name="Rectangle 53"/>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R</a:t>
              </a:r>
            </a:p>
          </p:txBody>
        </p:sp>
        <p:sp>
          <p:nvSpPr>
            <p:cNvPr id="1350710" name="Rectangle 54"/>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1" name="Rectangle 55"/>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2" name="Rectangle 56"/>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3" name="Rectangle 57"/>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W</a:t>
              </a:r>
            </a:p>
          </p:txBody>
        </p:sp>
      </p:grpSp>
      <p:grpSp>
        <p:nvGrpSpPr>
          <p:cNvPr id="1350714" name="Group 58"/>
          <p:cNvGrpSpPr>
            <a:grpSpLocks/>
          </p:cNvGrpSpPr>
          <p:nvPr/>
        </p:nvGrpSpPr>
        <p:grpSpPr bwMode="auto">
          <a:xfrm>
            <a:off x="5638800" y="6172200"/>
            <a:ext cx="1905000" cy="381000"/>
            <a:chOff x="480" y="1776"/>
            <a:chExt cx="1200" cy="240"/>
          </a:xfrm>
        </p:grpSpPr>
        <p:sp>
          <p:nvSpPr>
            <p:cNvPr id="1350715" name="Rectangle 59"/>
            <p:cNvSpPr>
              <a:spLocks noChangeArrowheads="1"/>
            </p:cNvSpPr>
            <p:nvPr/>
          </p:nvSpPr>
          <p:spPr bwMode="auto">
            <a:xfrm>
              <a:off x="48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R</a:t>
              </a:r>
            </a:p>
          </p:txBody>
        </p:sp>
        <p:sp>
          <p:nvSpPr>
            <p:cNvPr id="1350716" name="Rectangle 60"/>
            <p:cNvSpPr>
              <a:spLocks noChangeArrowheads="1"/>
            </p:cNvSpPr>
            <p:nvPr/>
          </p:nvSpPr>
          <p:spPr bwMode="auto">
            <a:xfrm>
              <a:off x="72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7" name="Rectangle 61"/>
            <p:cNvSpPr>
              <a:spLocks noChangeArrowheads="1"/>
            </p:cNvSpPr>
            <p:nvPr/>
          </p:nvSpPr>
          <p:spPr bwMode="auto">
            <a:xfrm>
              <a:off x="96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8" name="Rectangle 62"/>
            <p:cNvSpPr>
              <a:spLocks noChangeArrowheads="1"/>
            </p:cNvSpPr>
            <p:nvPr/>
          </p:nvSpPr>
          <p:spPr bwMode="auto">
            <a:xfrm>
              <a:off x="120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X</a:t>
              </a:r>
            </a:p>
          </p:txBody>
        </p:sp>
        <p:sp>
          <p:nvSpPr>
            <p:cNvPr id="1350719" name="Rectangle 63"/>
            <p:cNvSpPr>
              <a:spLocks noChangeArrowheads="1"/>
            </p:cNvSpPr>
            <p:nvPr/>
          </p:nvSpPr>
          <p:spPr bwMode="auto">
            <a:xfrm>
              <a:off x="1440" y="1776"/>
              <a:ext cx="240" cy="240"/>
            </a:xfrm>
            <a:prstGeom prst="rect">
              <a:avLst/>
            </a:prstGeom>
            <a:solidFill>
              <a:srgbClr val="FFFFFF"/>
            </a:solidFill>
            <a:ln w="12700">
              <a:solidFill>
                <a:schemeClr val="accent2"/>
              </a:solidFill>
              <a:miter lim="800000"/>
              <a:headEnd/>
              <a:tailEnd/>
            </a:ln>
            <a:effectLst/>
          </p:spPr>
          <p:txBody>
            <a:bodyPr anchor="ctr">
              <a:prstTxWarp prst="textNoShape">
                <a:avLst/>
              </a:prstTxWarp>
            </a:bodyPr>
            <a:lstStyle/>
            <a:p>
              <a:r>
                <a:rPr lang="en-US" altLang="ko-KR" sz="2000">
                  <a:solidFill>
                    <a:schemeClr val="accent2"/>
                  </a:solidFill>
                  <a:latin typeface="Calibri"/>
                  <a:ea typeface="굴림" charset="-127"/>
                  <a:cs typeface="Calibri"/>
                </a:rPr>
                <a:t>W</a:t>
              </a:r>
            </a:p>
          </p:txBody>
        </p:sp>
      </p:grpSp>
      <p:sp>
        <p:nvSpPr>
          <p:cNvPr id="1350720" name="Line 64"/>
          <p:cNvSpPr>
            <a:spLocks noChangeShapeType="1"/>
          </p:cNvSpPr>
          <p:nvPr/>
        </p:nvSpPr>
        <p:spPr bwMode="auto">
          <a:xfrm>
            <a:off x="2209800" y="2362200"/>
            <a:ext cx="0" cy="30480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21" name="Line 65"/>
          <p:cNvSpPr>
            <a:spLocks noChangeShapeType="1"/>
          </p:cNvSpPr>
          <p:nvPr/>
        </p:nvSpPr>
        <p:spPr bwMode="auto">
          <a:xfrm>
            <a:off x="4114800" y="2362200"/>
            <a:ext cx="0" cy="30480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22" name="Line 66"/>
          <p:cNvSpPr>
            <a:spLocks noChangeShapeType="1"/>
          </p:cNvSpPr>
          <p:nvPr/>
        </p:nvSpPr>
        <p:spPr bwMode="auto">
          <a:xfrm>
            <a:off x="2209800" y="2514600"/>
            <a:ext cx="1905000" cy="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0723" name="Text Box 67"/>
          <p:cNvSpPr txBox="1">
            <a:spLocks noChangeArrowheads="1"/>
          </p:cNvSpPr>
          <p:nvPr/>
        </p:nvSpPr>
        <p:spPr bwMode="auto">
          <a:xfrm>
            <a:off x="2106636" y="2041010"/>
            <a:ext cx="2393797" cy="369332"/>
          </a:xfrm>
          <a:prstGeom prst="rect">
            <a:avLst/>
          </a:prstGeom>
          <a:noFill/>
          <a:ln w="12700">
            <a:noFill/>
            <a:miter lim="800000"/>
            <a:headEnd/>
            <a:tailEnd/>
          </a:ln>
          <a:effectLst/>
        </p:spPr>
        <p:txBody>
          <a:bodyPr wrap="none" anchor="ctr">
            <a:prstTxWarp prst="textNoShape">
              <a:avLst/>
            </a:prstTxWarp>
            <a:spAutoFit/>
          </a:bodyPr>
          <a:lstStyle/>
          <a:p>
            <a:r>
              <a:rPr lang="en-US" altLang="ko-KR" dirty="0">
                <a:latin typeface="Calibri"/>
                <a:ea typeface="굴림" charset="-127"/>
                <a:cs typeface="Calibri"/>
              </a:rPr>
              <a:t>Functional Unit Latency</a:t>
            </a:r>
          </a:p>
        </p:txBody>
      </p:sp>
      <p:sp>
        <p:nvSpPr>
          <p:cNvPr id="1350724" name="Line 68"/>
          <p:cNvSpPr>
            <a:spLocks noChangeShapeType="1"/>
          </p:cNvSpPr>
          <p:nvPr/>
        </p:nvSpPr>
        <p:spPr bwMode="auto">
          <a:xfrm>
            <a:off x="3352800" y="4343400"/>
            <a:ext cx="0" cy="1828800"/>
          </a:xfrm>
          <a:prstGeom prst="line">
            <a:avLst/>
          </a:prstGeom>
          <a:noFill/>
          <a:ln w="12700">
            <a:solidFill>
              <a:schemeClr val="tx1"/>
            </a:solidFill>
            <a:round/>
            <a:headEnd/>
            <a:tailEnd/>
          </a:ln>
          <a:effectLst/>
        </p:spPr>
        <p:txBody>
          <a:bodyPr anchor="ctr">
            <a:prstTxWarp prst="textNoShape">
              <a:avLst/>
            </a:prstTxWarp>
            <a:spAutoFit/>
          </a:bodyPr>
          <a:lstStyle/>
          <a:p>
            <a:endParaRPr lang="en-US"/>
          </a:p>
        </p:txBody>
      </p:sp>
      <p:sp>
        <p:nvSpPr>
          <p:cNvPr id="1350725" name="Line 69"/>
          <p:cNvSpPr>
            <a:spLocks noChangeShapeType="1"/>
          </p:cNvSpPr>
          <p:nvPr/>
        </p:nvSpPr>
        <p:spPr bwMode="auto">
          <a:xfrm>
            <a:off x="4876800" y="5867400"/>
            <a:ext cx="0" cy="304800"/>
          </a:xfrm>
          <a:prstGeom prst="line">
            <a:avLst/>
          </a:prstGeom>
          <a:noFill/>
          <a:ln w="12700">
            <a:solidFill>
              <a:schemeClr val="tx1"/>
            </a:solidFill>
            <a:round/>
            <a:headEnd/>
            <a:tailEnd/>
          </a:ln>
          <a:effectLst/>
        </p:spPr>
        <p:txBody>
          <a:bodyPr anchor="ctr">
            <a:prstTxWarp prst="textNoShape">
              <a:avLst/>
            </a:prstTxWarp>
            <a:spAutoFit/>
          </a:bodyPr>
          <a:lstStyle/>
          <a:p>
            <a:endParaRPr lang="en-US"/>
          </a:p>
        </p:txBody>
      </p:sp>
      <p:sp>
        <p:nvSpPr>
          <p:cNvPr id="1350726" name="Line 70"/>
          <p:cNvSpPr>
            <a:spLocks noChangeShapeType="1"/>
          </p:cNvSpPr>
          <p:nvPr/>
        </p:nvSpPr>
        <p:spPr bwMode="auto">
          <a:xfrm>
            <a:off x="3352800" y="6019800"/>
            <a:ext cx="1524000" cy="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0727" name="Text Box 71"/>
          <p:cNvSpPr txBox="1">
            <a:spLocks noChangeArrowheads="1"/>
          </p:cNvSpPr>
          <p:nvPr/>
        </p:nvSpPr>
        <p:spPr bwMode="auto">
          <a:xfrm>
            <a:off x="3564908" y="5698610"/>
            <a:ext cx="1190275" cy="369332"/>
          </a:xfrm>
          <a:prstGeom prst="rect">
            <a:avLst/>
          </a:prstGeom>
          <a:noFill/>
          <a:ln w="12700">
            <a:noFill/>
            <a:miter lim="800000"/>
            <a:headEnd/>
            <a:tailEnd/>
          </a:ln>
          <a:effectLst/>
        </p:spPr>
        <p:txBody>
          <a:bodyPr wrap="none" anchor="ctr">
            <a:prstTxWarp prst="textNoShape">
              <a:avLst/>
            </a:prstTxWarp>
            <a:spAutoFit/>
          </a:bodyPr>
          <a:lstStyle/>
          <a:p>
            <a:r>
              <a:rPr lang="en-US" altLang="ko-KR">
                <a:latin typeface="Calibri"/>
                <a:ea typeface="굴림" charset="-127"/>
                <a:cs typeface="Calibri"/>
              </a:rPr>
              <a:t>Dead Time</a:t>
            </a:r>
          </a:p>
        </p:txBody>
      </p:sp>
      <p:sp>
        <p:nvSpPr>
          <p:cNvPr id="1350728" name="Line 72"/>
          <p:cNvSpPr>
            <a:spLocks noChangeShapeType="1"/>
          </p:cNvSpPr>
          <p:nvPr/>
        </p:nvSpPr>
        <p:spPr bwMode="auto">
          <a:xfrm>
            <a:off x="7924800" y="2743200"/>
            <a:ext cx="19050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29" name="Line 73"/>
          <p:cNvSpPr>
            <a:spLocks noChangeShapeType="1"/>
          </p:cNvSpPr>
          <p:nvPr/>
        </p:nvSpPr>
        <p:spPr bwMode="auto">
          <a:xfrm>
            <a:off x="7924800" y="3886200"/>
            <a:ext cx="19050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30" name="Line 74"/>
          <p:cNvSpPr>
            <a:spLocks noChangeShapeType="1"/>
          </p:cNvSpPr>
          <p:nvPr/>
        </p:nvSpPr>
        <p:spPr bwMode="auto">
          <a:xfrm>
            <a:off x="7924800" y="5334000"/>
            <a:ext cx="19050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31" name="Line 75"/>
          <p:cNvSpPr>
            <a:spLocks noChangeShapeType="1"/>
          </p:cNvSpPr>
          <p:nvPr/>
        </p:nvSpPr>
        <p:spPr bwMode="auto">
          <a:xfrm>
            <a:off x="7924800" y="6477000"/>
            <a:ext cx="19050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0732" name="Line 76"/>
          <p:cNvSpPr>
            <a:spLocks noChangeShapeType="1"/>
          </p:cNvSpPr>
          <p:nvPr/>
        </p:nvSpPr>
        <p:spPr bwMode="auto">
          <a:xfrm>
            <a:off x="8763000" y="2743200"/>
            <a:ext cx="0" cy="1143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0733" name="Line 77"/>
          <p:cNvSpPr>
            <a:spLocks noChangeShapeType="1"/>
          </p:cNvSpPr>
          <p:nvPr/>
        </p:nvSpPr>
        <p:spPr bwMode="auto">
          <a:xfrm>
            <a:off x="8763000" y="3886200"/>
            <a:ext cx="0" cy="1447800"/>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sp>
        <p:nvSpPr>
          <p:cNvPr id="1350734" name="Line 78"/>
          <p:cNvSpPr>
            <a:spLocks noChangeShapeType="1"/>
          </p:cNvSpPr>
          <p:nvPr/>
        </p:nvSpPr>
        <p:spPr bwMode="auto">
          <a:xfrm>
            <a:off x="8763000" y="5334000"/>
            <a:ext cx="0" cy="1143000"/>
          </a:xfrm>
          <a:prstGeom prst="line">
            <a:avLst/>
          </a:prstGeom>
          <a:noFill/>
          <a:ln w="12700">
            <a:solidFill>
              <a:schemeClr val="tx1"/>
            </a:solidFill>
            <a:round/>
            <a:headEnd type="triangle" w="med" len="med"/>
            <a:tailEnd type="triangle" w="med" len="med"/>
          </a:ln>
          <a:effectLst/>
        </p:spPr>
        <p:txBody>
          <a:bodyPr anchor="ctr">
            <a:prstTxWarp prst="textNoShape">
              <a:avLst/>
            </a:prstTxWarp>
            <a:spAutoFit/>
          </a:bodyPr>
          <a:lstStyle/>
          <a:p>
            <a:endParaRPr lang="en-US"/>
          </a:p>
        </p:txBody>
      </p:sp>
      <p:sp>
        <p:nvSpPr>
          <p:cNvPr id="1350735" name="Text Box 79"/>
          <p:cNvSpPr txBox="1">
            <a:spLocks noChangeArrowheads="1"/>
          </p:cNvSpPr>
          <p:nvPr/>
        </p:nvSpPr>
        <p:spPr bwMode="auto">
          <a:xfrm>
            <a:off x="7587302" y="3107810"/>
            <a:ext cx="2337111" cy="369332"/>
          </a:xfrm>
          <a:prstGeom prst="rect">
            <a:avLst/>
          </a:prstGeom>
          <a:noFill/>
          <a:ln w="12700">
            <a:noFill/>
            <a:miter lim="800000"/>
            <a:headEnd/>
            <a:tailEnd/>
          </a:ln>
          <a:effectLst/>
        </p:spPr>
        <p:txBody>
          <a:bodyPr wrap="none" anchor="ctr">
            <a:prstTxWarp prst="textNoShape">
              <a:avLst/>
            </a:prstTxWarp>
            <a:spAutoFit/>
          </a:bodyPr>
          <a:lstStyle/>
          <a:p>
            <a:r>
              <a:rPr lang="en-US" altLang="ko-KR" dirty="0">
                <a:solidFill>
                  <a:schemeClr val="hlink"/>
                </a:solidFill>
                <a:latin typeface="Calibri"/>
                <a:ea typeface="굴림" charset="-127"/>
                <a:cs typeface="Calibri"/>
              </a:rPr>
              <a:t>First Vector Instruction</a:t>
            </a:r>
          </a:p>
        </p:txBody>
      </p:sp>
      <p:sp>
        <p:nvSpPr>
          <p:cNvPr id="1350736" name="Text Box 80"/>
          <p:cNvSpPr txBox="1">
            <a:spLocks noChangeArrowheads="1"/>
          </p:cNvSpPr>
          <p:nvPr/>
        </p:nvSpPr>
        <p:spPr bwMode="auto">
          <a:xfrm>
            <a:off x="7601062" y="5698610"/>
            <a:ext cx="2612802" cy="369332"/>
          </a:xfrm>
          <a:prstGeom prst="rect">
            <a:avLst/>
          </a:prstGeom>
          <a:noFill/>
          <a:ln w="12700">
            <a:noFill/>
            <a:miter lim="800000"/>
            <a:headEnd/>
            <a:tailEnd/>
          </a:ln>
          <a:effectLst/>
        </p:spPr>
        <p:txBody>
          <a:bodyPr wrap="none" anchor="ctr">
            <a:prstTxWarp prst="textNoShape">
              <a:avLst/>
            </a:prstTxWarp>
            <a:spAutoFit/>
          </a:bodyPr>
          <a:lstStyle/>
          <a:p>
            <a:r>
              <a:rPr lang="en-US" altLang="ko-KR">
                <a:solidFill>
                  <a:schemeClr val="accent2"/>
                </a:solidFill>
                <a:latin typeface="Calibri"/>
                <a:ea typeface="굴림" charset="-127"/>
                <a:cs typeface="Calibri"/>
              </a:rPr>
              <a:t>Second Vector Instruction</a:t>
            </a:r>
          </a:p>
        </p:txBody>
      </p:sp>
      <p:sp>
        <p:nvSpPr>
          <p:cNvPr id="1350737" name="Text Box 81"/>
          <p:cNvSpPr txBox="1">
            <a:spLocks noChangeArrowheads="1"/>
          </p:cNvSpPr>
          <p:nvPr/>
        </p:nvSpPr>
        <p:spPr bwMode="auto">
          <a:xfrm>
            <a:off x="8163896" y="4403210"/>
            <a:ext cx="1190275" cy="369332"/>
          </a:xfrm>
          <a:prstGeom prst="rect">
            <a:avLst/>
          </a:prstGeom>
          <a:noFill/>
          <a:ln w="12700">
            <a:noFill/>
            <a:miter lim="800000"/>
            <a:headEnd/>
            <a:tailEnd/>
          </a:ln>
          <a:effectLst/>
        </p:spPr>
        <p:txBody>
          <a:bodyPr wrap="none" anchor="ctr">
            <a:prstTxWarp prst="textNoShape">
              <a:avLst/>
            </a:prstTxWarp>
            <a:spAutoFit/>
          </a:bodyPr>
          <a:lstStyle/>
          <a:p>
            <a:r>
              <a:rPr lang="en-US" altLang="ko-KR">
                <a:latin typeface="Calibri"/>
                <a:ea typeface="굴림" charset="-127"/>
                <a:cs typeface="Calibri"/>
              </a:rPr>
              <a:t>Dead Time</a:t>
            </a:r>
          </a:p>
        </p:txBody>
      </p:sp>
    </p:spTree>
    <p:extLst>
      <p:ext uri="{BB962C8B-B14F-4D97-AF65-F5344CB8AC3E}">
        <p14:creationId xmlns:p14="http://schemas.microsoft.com/office/powerpoint/2010/main" val="42739603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a:xfrm>
            <a:off x="2133600" y="228600"/>
            <a:ext cx="7543800" cy="457200"/>
          </a:xfrm>
        </p:spPr>
        <p:txBody>
          <a:bodyPr>
            <a:normAutofit fontScale="90000"/>
          </a:bodyPr>
          <a:lstStyle/>
          <a:p>
            <a:r>
              <a:rPr lang="en-US" altLang="ko-KR" sz="2800">
                <a:ea typeface="굴림" charset="-127"/>
                <a:cs typeface="굴림" charset="-127"/>
              </a:rPr>
              <a:t>Dead Time and Short Vectors</a:t>
            </a:r>
          </a:p>
        </p:txBody>
      </p:sp>
      <p:sp>
        <p:nvSpPr>
          <p:cNvPr id="167" name="Slide Number Placeholder 4"/>
          <p:cNvSpPr>
            <a:spLocks noGrp="1"/>
          </p:cNvSpPr>
          <p:nvPr>
            <p:ph type="sldNum" sz="quarter" idx="12"/>
          </p:nvPr>
        </p:nvSpPr>
        <p:spPr/>
        <p:txBody>
          <a:bodyPr/>
          <a:lstStyle/>
          <a:p>
            <a:fld id="{EE985BE1-5E8F-434B-AC3E-412DDFD708C0}" type="slidenum">
              <a:rPr lang="en-US"/>
              <a:pPr/>
              <a:t>27</a:t>
            </a:fld>
            <a:endParaRPr lang="en-US" b="0">
              <a:solidFill>
                <a:srgbClr val="FBBA03"/>
              </a:solidFill>
            </a:endParaRPr>
          </a:p>
        </p:txBody>
      </p:sp>
      <p:grpSp>
        <p:nvGrpSpPr>
          <p:cNvPr id="1352707" name="Group 3"/>
          <p:cNvGrpSpPr>
            <a:grpSpLocks/>
          </p:cNvGrpSpPr>
          <p:nvPr/>
        </p:nvGrpSpPr>
        <p:grpSpPr bwMode="auto">
          <a:xfrm>
            <a:off x="2438400" y="958853"/>
            <a:ext cx="304800" cy="519113"/>
            <a:chOff x="672" y="1180"/>
            <a:chExt cx="192" cy="327"/>
          </a:xfrm>
        </p:grpSpPr>
        <p:sp>
          <p:nvSpPr>
            <p:cNvPr id="1352708" name="Rectangle 4"/>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09" name="Oval 5"/>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10" name="Group 6"/>
          <p:cNvGrpSpPr>
            <a:grpSpLocks/>
          </p:cNvGrpSpPr>
          <p:nvPr/>
        </p:nvGrpSpPr>
        <p:grpSpPr bwMode="auto">
          <a:xfrm>
            <a:off x="2743200" y="958853"/>
            <a:ext cx="304800" cy="519113"/>
            <a:chOff x="672" y="1180"/>
            <a:chExt cx="192" cy="327"/>
          </a:xfrm>
        </p:grpSpPr>
        <p:sp>
          <p:nvSpPr>
            <p:cNvPr id="1352711" name="Rectangle 7"/>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12" name="Oval 8"/>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13" name="Group 9"/>
          <p:cNvGrpSpPr>
            <a:grpSpLocks/>
          </p:cNvGrpSpPr>
          <p:nvPr/>
        </p:nvGrpSpPr>
        <p:grpSpPr bwMode="auto">
          <a:xfrm>
            <a:off x="2438400" y="1263653"/>
            <a:ext cx="304800" cy="519113"/>
            <a:chOff x="672" y="1180"/>
            <a:chExt cx="192" cy="327"/>
          </a:xfrm>
        </p:grpSpPr>
        <p:sp>
          <p:nvSpPr>
            <p:cNvPr id="1352714" name="Rectangle 10"/>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15" name="Oval 11"/>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16" name="Group 12"/>
          <p:cNvGrpSpPr>
            <a:grpSpLocks/>
          </p:cNvGrpSpPr>
          <p:nvPr/>
        </p:nvGrpSpPr>
        <p:grpSpPr bwMode="auto">
          <a:xfrm>
            <a:off x="2743200" y="1263653"/>
            <a:ext cx="304800" cy="519113"/>
            <a:chOff x="672" y="1180"/>
            <a:chExt cx="192" cy="327"/>
          </a:xfrm>
        </p:grpSpPr>
        <p:sp>
          <p:nvSpPr>
            <p:cNvPr id="1352717" name="Rectangle 13"/>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18" name="Oval 14"/>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19" name="Group 15"/>
          <p:cNvGrpSpPr>
            <a:grpSpLocks/>
          </p:cNvGrpSpPr>
          <p:nvPr/>
        </p:nvGrpSpPr>
        <p:grpSpPr bwMode="auto">
          <a:xfrm>
            <a:off x="2438400" y="1568453"/>
            <a:ext cx="304800" cy="519113"/>
            <a:chOff x="672" y="1180"/>
            <a:chExt cx="192" cy="327"/>
          </a:xfrm>
        </p:grpSpPr>
        <p:sp>
          <p:nvSpPr>
            <p:cNvPr id="1352720" name="Rectangle 16"/>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21" name="Oval 17"/>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22" name="Group 18"/>
          <p:cNvGrpSpPr>
            <a:grpSpLocks/>
          </p:cNvGrpSpPr>
          <p:nvPr/>
        </p:nvGrpSpPr>
        <p:grpSpPr bwMode="auto">
          <a:xfrm>
            <a:off x="2743200" y="1568453"/>
            <a:ext cx="304800" cy="519113"/>
            <a:chOff x="672" y="1180"/>
            <a:chExt cx="192" cy="327"/>
          </a:xfrm>
        </p:grpSpPr>
        <p:sp>
          <p:nvSpPr>
            <p:cNvPr id="1352723" name="Rectangle 19"/>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24" name="Oval 20"/>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25" name="Group 21"/>
          <p:cNvGrpSpPr>
            <a:grpSpLocks/>
          </p:cNvGrpSpPr>
          <p:nvPr/>
        </p:nvGrpSpPr>
        <p:grpSpPr bwMode="auto">
          <a:xfrm>
            <a:off x="2438400" y="1873253"/>
            <a:ext cx="304800" cy="519113"/>
            <a:chOff x="672" y="1180"/>
            <a:chExt cx="192" cy="327"/>
          </a:xfrm>
        </p:grpSpPr>
        <p:sp>
          <p:nvSpPr>
            <p:cNvPr id="1352726" name="Rectangle 22"/>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27" name="Oval 23"/>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28" name="Group 24"/>
          <p:cNvGrpSpPr>
            <a:grpSpLocks/>
          </p:cNvGrpSpPr>
          <p:nvPr/>
        </p:nvGrpSpPr>
        <p:grpSpPr bwMode="auto">
          <a:xfrm>
            <a:off x="2743200" y="1873253"/>
            <a:ext cx="304800" cy="519113"/>
            <a:chOff x="672" y="1180"/>
            <a:chExt cx="192" cy="327"/>
          </a:xfrm>
        </p:grpSpPr>
        <p:sp>
          <p:nvSpPr>
            <p:cNvPr id="1352729" name="Rectangle 25"/>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30" name="Oval 26"/>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731" name="Freeform 27"/>
          <p:cNvSpPr>
            <a:spLocks/>
          </p:cNvSpPr>
          <p:nvPr/>
        </p:nvSpPr>
        <p:spPr bwMode="auto">
          <a:xfrm>
            <a:off x="2438401" y="1377434"/>
            <a:ext cx="184731" cy="369332"/>
          </a:xfrm>
          <a:custGeom>
            <a:avLst/>
            <a:gdLst/>
            <a:ahLst/>
            <a:cxnLst>
              <a:cxn ang="0">
                <a:pos x="0" y="0"/>
              </a:cxn>
              <a:cxn ang="0">
                <a:pos x="0" y="912"/>
              </a:cxn>
              <a:cxn ang="0">
                <a:pos x="384" y="912"/>
              </a:cxn>
              <a:cxn ang="0">
                <a:pos x="384" y="48"/>
              </a:cxn>
            </a:cxnLst>
            <a:rect l="0" t="0" r="r" b="b"/>
            <a:pathLst>
              <a:path w="384" h="912">
                <a:moveTo>
                  <a:pt x="0" y="0"/>
                </a:moveTo>
                <a:lnTo>
                  <a:pt x="0" y="912"/>
                </a:lnTo>
                <a:lnTo>
                  <a:pt x="384" y="912"/>
                </a:lnTo>
                <a:lnTo>
                  <a:pt x="384" y="48"/>
                </a:lnTo>
              </a:path>
            </a:pathLst>
          </a:custGeom>
          <a:noFill/>
          <a:ln w="38100"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52732" name="Group 28"/>
          <p:cNvGrpSpPr>
            <a:grpSpLocks/>
          </p:cNvGrpSpPr>
          <p:nvPr/>
        </p:nvGrpSpPr>
        <p:grpSpPr bwMode="auto">
          <a:xfrm>
            <a:off x="2438400" y="2178053"/>
            <a:ext cx="304800" cy="519113"/>
            <a:chOff x="672" y="1180"/>
            <a:chExt cx="192" cy="327"/>
          </a:xfrm>
        </p:grpSpPr>
        <p:sp>
          <p:nvSpPr>
            <p:cNvPr id="1352733" name="Rectangle 29"/>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34" name="Oval 30"/>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35" name="Group 31"/>
          <p:cNvGrpSpPr>
            <a:grpSpLocks/>
          </p:cNvGrpSpPr>
          <p:nvPr/>
        </p:nvGrpSpPr>
        <p:grpSpPr bwMode="auto">
          <a:xfrm>
            <a:off x="2743200" y="2178053"/>
            <a:ext cx="304800" cy="519113"/>
            <a:chOff x="672" y="1180"/>
            <a:chExt cx="192" cy="327"/>
          </a:xfrm>
        </p:grpSpPr>
        <p:sp>
          <p:nvSpPr>
            <p:cNvPr id="1352736" name="Rectangle 32"/>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37" name="Oval 33"/>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38" name="Group 34"/>
          <p:cNvGrpSpPr>
            <a:grpSpLocks/>
          </p:cNvGrpSpPr>
          <p:nvPr/>
        </p:nvGrpSpPr>
        <p:grpSpPr bwMode="auto">
          <a:xfrm>
            <a:off x="2438400" y="2482853"/>
            <a:ext cx="304800" cy="519113"/>
            <a:chOff x="672" y="1180"/>
            <a:chExt cx="192" cy="327"/>
          </a:xfrm>
        </p:grpSpPr>
        <p:sp>
          <p:nvSpPr>
            <p:cNvPr id="1352739" name="Rectangle 35"/>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40" name="Oval 36"/>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41" name="Group 37"/>
          <p:cNvGrpSpPr>
            <a:grpSpLocks/>
          </p:cNvGrpSpPr>
          <p:nvPr/>
        </p:nvGrpSpPr>
        <p:grpSpPr bwMode="auto">
          <a:xfrm>
            <a:off x="2743200" y="2482853"/>
            <a:ext cx="304800" cy="519113"/>
            <a:chOff x="672" y="1180"/>
            <a:chExt cx="192" cy="327"/>
          </a:xfrm>
        </p:grpSpPr>
        <p:sp>
          <p:nvSpPr>
            <p:cNvPr id="1352742" name="Rectangle 38"/>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43" name="Oval 39"/>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44" name="Group 40"/>
          <p:cNvGrpSpPr>
            <a:grpSpLocks/>
          </p:cNvGrpSpPr>
          <p:nvPr/>
        </p:nvGrpSpPr>
        <p:grpSpPr bwMode="auto">
          <a:xfrm>
            <a:off x="2438400" y="2787653"/>
            <a:ext cx="304800" cy="519113"/>
            <a:chOff x="672" y="1180"/>
            <a:chExt cx="192" cy="327"/>
          </a:xfrm>
        </p:grpSpPr>
        <p:sp>
          <p:nvSpPr>
            <p:cNvPr id="1352745" name="Rectangle 41"/>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46" name="Oval 42"/>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47" name="Group 43"/>
          <p:cNvGrpSpPr>
            <a:grpSpLocks/>
          </p:cNvGrpSpPr>
          <p:nvPr/>
        </p:nvGrpSpPr>
        <p:grpSpPr bwMode="auto">
          <a:xfrm>
            <a:off x="2743200" y="2787653"/>
            <a:ext cx="304800" cy="519113"/>
            <a:chOff x="672" y="1180"/>
            <a:chExt cx="192" cy="327"/>
          </a:xfrm>
        </p:grpSpPr>
        <p:sp>
          <p:nvSpPr>
            <p:cNvPr id="1352748" name="Rectangle 44"/>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49" name="Oval 45"/>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50" name="Group 46"/>
          <p:cNvGrpSpPr>
            <a:grpSpLocks/>
          </p:cNvGrpSpPr>
          <p:nvPr/>
        </p:nvGrpSpPr>
        <p:grpSpPr bwMode="auto">
          <a:xfrm>
            <a:off x="2438400" y="3092453"/>
            <a:ext cx="304800" cy="519113"/>
            <a:chOff x="672" y="1180"/>
            <a:chExt cx="192" cy="327"/>
          </a:xfrm>
        </p:grpSpPr>
        <p:sp>
          <p:nvSpPr>
            <p:cNvPr id="1352751" name="Rectangle 47"/>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52" name="Oval 48"/>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53" name="Group 49"/>
          <p:cNvGrpSpPr>
            <a:grpSpLocks/>
          </p:cNvGrpSpPr>
          <p:nvPr/>
        </p:nvGrpSpPr>
        <p:grpSpPr bwMode="auto">
          <a:xfrm>
            <a:off x="2743200" y="3092453"/>
            <a:ext cx="304800" cy="519113"/>
            <a:chOff x="672" y="1180"/>
            <a:chExt cx="192" cy="327"/>
          </a:xfrm>
        </p:grpSpPr>
        <p:sp>
          <p:nvSpPr>
            <p:cNvPr id="1352754" name="Rectangle 50"/>
            <p:cNvSpPr>
              <a:spLocks noChangeArrowheads="1"/>
            </p:cNvSpPr>
            <p:nvPr/>
          </p:nvSpPr>
          <p:spPr bwMode="auto">
            <a:xfrm>
              <a:off x="672" y="1228"/>
              <a:ext cx="192" cy="233"/>
            </a:xfrm>
            <a:prstGeom prst="rect">
              <a:avLst/>
            </a:prstGeom>
            <a:solidFill>
              <a:schemeClr val="folHlink"/>
            </a:solidFill>
            <a:ln w="3175">
              <a:solidFill>
                <a:schemeClr val="tx1"/>
              </a:solidFill>
              <a:miter lim="800000"/>
              <a:headEnd/>
              <a:tailEnd/>
            </a:ln>
            <a:effectLst/>
          </p:spPr>
          <p:txBody>
            <a:bodyPr anchor="ctr">
              <a:prstTxWarp prst="textNoShape">
                <a:avLst/>
              </a:prstTxWarp>
              <a:spAutoFit/>
            </a:bodyPr>
            <a:lstStyle/>
            <a:p>
              <a:endParaRPr lang="en-US"/>
            </a:p>
          </p:txBody>
        </p:sp>
        <p:sp>
          <p:nvSpPr>
            <p:cNvPr id="1352755" name="Oval 51"/>
            <p:cNvSpPr>
              <a:spLocks noChangeArrowheads="1"/>
            </p:cNvSpPr>
            <p:nvPr/>
          </p:nvSpPr>
          <p:spPr bwMode="auto">
            <a:xfrm>
              <a:off x="720" y="1180"/>
              <a:ext cx="96" cy="327"/>
            </a:xfrm>
            <a:prstGeom prst="ellipse">
              <a:avLst/>
            </a:prstGeom>
            <a:solidFill>
              <a:schemeClr val="fo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56" name="Group 52"/>
          <p:cNvGrpSpPr>
            <a:grpSpLocks/>
          </p:cNvGrpSpPr>
          <p:nvPr/>
        </p:nvGrpSpPr>
        <p:grpSpPr bwMode="auto">
          <a:xfrm>
            <a:off x="2438400" y="3397255"/>
            <a:ext cx="304800" cy="519113"/>
            <a:chOff x="672" y="2716"/>
            <a:chExt cx="192" cy="327"/>
          </a:xfrm>
        </p:grpSpPr>
        <p:sp>
          <p:nvSpPr>
            <p:cNvPr id="1352757" name="Rectangle 53"/>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58" name="Oval 54"/>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59" name="Group 55"/>
          <p:cNvGrpSpPr>
            <a:grpSpLocks/>
          </p:cNvGrpSpPr>
          <p:nvPr/>
        </p:nvGrpSpPr>
        <p:grpSpPr bwMode="auto">
          <a:xfrm>
            <a:off x="2743200" y="3397255"/>
            <a:ext cx="304800" cy="519113"/>
            <a:chOff x="672" y="2716"/>
            <a:chExt cx="192" cy="327"/>
          </a:xfrm>
        </p:grpSpPr>
        <p:sp>
          <p:nvSpPr>
            <p:cNvPr id="1352760" name="Rectangle 56"/>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61" name="Oval 57"/>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62" name="Group 58"/>
          <p:cNvGrpSpPr>
            <a:grpSpLocks/>
          </p:cNvGrpSpPr>
          <p:nvPr/>
        </p:nvGrpSpPr>
        <p:grpSpPr bwMode="auto">
          <a:xfrm>
            <a:off x="2743200" y="3702055"/>
            <a:ext cx="304800" cy="519113"/>
            <a:chOff x="672" y="2716"/>
            <a:chExt cx="192" cy="327"/>
          </a:xfrm>
        </p:grpSpPr>
        <p:sp>
          <p:nvSpPr>
            <p:cNvPr id="1352763" name="Rectangle 59"/>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64" name="Oval 60"/>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65" name="Group 61"/>
          <p:cNvGrpSpPr>
            <a:grpSpLocks/>
          </p:cNvGrpSpPr>
          <p:nvPr/>
        </p:nvGrpSpPr>
        <p:grpSpPr bwMode="auto">
          <a:xfrm>
            <a:off x="2438400" y="3702055"/>
            <a:ext cx="304800" cy="519113"/>
            <a:chOff x="672" y="2716"/>
            <a:chExt cx="192" cy="327"/>
          </a:xfrm>
        </p:grpSpPr>
        <p:sp>
          <p:nvSpPr>
            <p:cNvPr id="1352766" name="Rectangle 62"/>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67" name="Oval 63"/>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68" name="Group 64"/>
          <p:cNvGrpSpPr>
            <a:grpSpLocks/>
          </p:cNvGrpSpPr>
          <p:nvPr/>
        </p:nvGrpSpPr>
        <p:grpSpPr bwMode="auto">
          <a:xfrm>
            <a:off x="2743200" y="4006855"/>
            <a:ext cx="304800" cy="519113"/>
            <a:chOff x="672" y="2716"/>
            <a:chExt cx="192" cy="327"/>
          </a:xfrm>
        </p:grpSpPr>
        <p:sp>
          <p:nvSpPr>
            <p:cNvPr id="1352769" name="Rectangle 65"/>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70" name="Oval 66"/>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71" name="Group 67"/>
          <p:cNvGrpSpPr>
            <a:grpSpLocks/>
          </p:cNvGrpSpPr>
          <p:nvPr/>
        </p:nvGrpSpPr>
        <p:grpSpPr bwMode="auto">
          <a:xfrm>
            <a:off x="2438400" y="4006855"/>
            <a:ext cx="304800" cy="519113"/>
            <a:chOff x="672" y="2716"/>
            <a:chExt cx="192" cy="327"/>
          </a:xfrm>
        </p:grpSpPr>
        <p:sp>
          <p:nvSpPr>
            <p:cNvPr id="1352772" name="Rectangle 68"/>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73" name="Oval 69"/>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74" name="Group 70"/>
          <p:cNvGrpSpPr>
            <a:grpSpLocks/>
          </p:cNvGrpSpPr>
          <p:nvPr/>
        </p:nvGrpSpPr>
        <p:grpSpPr bwMode="auto">
          <a:xfrm>
            <a:off x="2438400" y="4311655"/>
            <a:ext cx="304800" cy="519113"/>
            <a:chOff x="672" y="2716"/>
            <a:chExt cx="192" cy="327"/>
          </a:xfrm>
        </p:grpSpPr>
        <p:sp>
          <p:nvSpPr>
            <p:cNvPr id="1352775" name="Rectangle 71"/>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76" name="Oval 72"/>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77" name="Group 73"/>
          <p:cNvGrpSpPr>
            <a:grpSpLocks/>
          </p:cNvGrpSpPr>
          <p:nvPr/>
        </p:nvGrpSpPr>
        <p:grpSpPr bwMode="auto">
          <a:xfrm>
            <a:off x="2743200" y="4311655"/>
            <a:ext cx="304800" cy="519113"/>
            <a:chOff x="672" y="2716"/>
            <a:chExt cx="192" cy="327"/>
          </a:xfrm>
        </p:grpSpPr>
        <p:sp>
          <p:nvSpPr>
            <p:cNvPr id="1352778" name="Rectangle 74"/>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79" name="Oval 75"/>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80" name="Group 76"/>
          <p:cNvGrpSpPr>
            <a:grpSpLocks/>
          </p:cNvGrpSpPr>
          <p:nvPr/>
        </p:nvGrpSpPr>
        <p:grpSpPr bwMode="auto">
          <a:xfrm>
            <a:off x="2743200" y="4616455"/>
            <a:ext cx="304800" cy="519113"/>
            <a:chOff x="672" y="2716"/>
            <a:chExt cx="192" cy="327"/>
          </a:xfrm>
        </p:grpSpPr>
        <p:sp>
          <p:nvSpPr>
            <p:cNvPr id="1352781" name="Rectangle 77"/>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82" name="Oval 78"/>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83" name="Group 79"/>
          <p:cNvGrpSpPr>
            <a:grpSpLocks/>
          </p:cNvGrpSpPr>
          <p:nvPr/>
        </p:nvGrpSpPr>
        <p:grpSpPr bwMode="auto">
          <a:xfrm>
            <a:off x="2438400" y="4616455"/>
            <a:ext cx="304800" cy="519113"/>
            <a:chOff x="672" y="2716"/>
            <a:chExt cx="192" cy="327"/>
          </a:xfrm>
        </p:grpSpPr>
        <p:sp>
          <p:nvSpPr>
            <p:cNvPr id="1352784" name="Rectangle 80"/>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85" name="Oval 81"/>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86" name="Group 82"/>
          <p:cNvGrpSpPr>
            <a:grpSpLocks/>
          </p:cNvGrpSpPr>
          <p:nvPr/>
        </p:nvGrpSpPr>
        <p:grpSpPr bwMode="auto">
          <a:xfrm>
            <a:off x="2743200" y="4921255"/>
            <a:ext cx="304800" cy="519113"/>
            <a:chOff x="672" y="2716"/>
            <a:chExt cx="192" cy="327"/>
          </a:xfrm>
        </p:grpSpPr>
        <p:sp>
          <p:nvSpPr>
            <p:cNvPr id="1352787" name="Rectangle 83"/>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88" name="Oval 84"/>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789" name="Group 85"/>
          <p:cNvGrpSpPr>
            <a:grpSpLocks/>
          </p:cNvGrpSpPr>
          <p:nvPr/>
        </p:nvGrpSpPr>
        <p:grpSpPr bwMode="auto">
          <a:xfrm>
            <a:off x="2438400" y="4921255"/>
            <a:ext cx="304800" cy="519113"/>
            <a:chOff x="672" y="2716"/>
            <a:chExt cx="192" cy="327"/>
          </a:xfrm>
        </p:grpSpPr>
        <p:sp>
          <p:nvSpPr>
            <p:cNvPr id="1352790" name="Rectangle 86"/>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791" name="Oval 87"/>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792" name="Freeform 88"/>
          <p:cNvSpPr>
            <a:spLocks/>
          </p:cNvSpPr>
          <p:nvPr/>
        </p:nvSpPr>
        <p:spPr bwMode="auto">
          <a:xfrm>
            <a:off x="2438401" y="4387334"/>
            <a:ext cx="184731" cy="369332"/>
          </a:xfrm>
          <a:custGeom>
            <a:avLst/>
            <a:gdLst/>
            <a:ahLst/>
            <a:cxnLst>
              <a:cxn ang="0">
                <a:pos x="0" y="1296"/>
              </a:cxn>
              <a:cxn ang="0">
                <a:pos x="0" y="0"/>
              </a:cxn>
              <a:cxn ang="0">
                <a:pos x="384" y="0"/>
              </a:cxn>
              <a:cxn ang="0">
                <a:pos x="384" y="1344"/>
              </a:cxn>
            </a:cxnLst>
            <a:rect l="0" t="0" r="r" b="b"/>
            <a:pathLst>
              <a:path w="384" h="1344">
                <a:moveTo>
                  <a:pt x="0" y="1296"/>
                </a:moveTo>
                <a:lnTo>
                  <a:pt x="0" y="0"/>
                </a:lnTo>
                <a:lnTo>
                  <a:pt x="384" y="0"/>
                </a:lnTo>
                <a:lnTo>
                  <a:pt x="384" y="1344"/>
                </a:lnTo>
              </a:path>
            </a:pathLst>
          </a:custGeom>
          <a:noFill/>
          <a:ln w="38100"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sp>
        <p:nvSpPr>
          <p:cNvPr id="1352793" name="Text Box 89"/>
          <p:cNvSpPr txBox="1">
            <a:spLocks noChangeArrowheads="1"/>
          </p:cNvSpPr>
          <p:nvPr/>
        </p:nvSpPr>
        <p:spPr bwMode="auto">
          <a:xfrm>
            <a:off x="3733800" y="5245659"/>
            <a:ext cx="2819400" cy="1040285"/>
          </a:xfrm>
          <a:prstGeom prst="rect">
            <a:avLst/>
          </a:prstGeom>
          <a:noFill/>
          <a:ln w="12700">
            <a:noFill/>
            <a:miter lim="800000"/>
            <a:headEnd/>
            <a:tailEnd/>
          </a:ln>
          <a:effectLst/>
        </p:spPr>
        <p:txBody>
          <a:bodyPr anchor="ctr">
            <a:prstTxWarp prst="textNoShape">
              <a:avLst/>
            </a:prstTxWarp>
            <a:spAutoFit/>
          </a:bodyPr>
          <a:lstStyle/>
          <a:p>
            <a:pPr>
              <a:spcBef>
                <a:spcPct val="20000"/>
              </a:spcBef>
            </a:pPr>
            <a:r>
              <a:rPr lang="en-US" altLang="ko-KR" sz="1400" i="1">
                <a:latin typeface="Verdana" charset="0"/>
                <a:ea typeface="굴림" charset="-127"/>
                <a:cs typeface="굴림" charset="-127"/>
              </a:rPr>
              <a:t>Cray C90, Two lanes</a:t>
            </a:r>
          </a:p>
          <a:p>
            <a:pPr>
              <a:spcBef>
                <a:spcPct val="20000"/>
              </a:spcBef>
            </a:pPr>
            <a:r>
              <a:rPr lang="en-US" altLang="ko-KR" sz="1400" i="1">
                <a:latin typeface="Verdana" charset="0"/>
                <a:ea typeface="굴림" charset="-127"/>
                <a:cs typeface="굴림" charset="-127"/>
              </a:rPr>
              <a:t>4 cycle dead time</a:t>
            </a:r>
          </a:p>
          <a:p>
            <a:pPr>
              <a:spcBef>
                <a:spcPct val="20000"/>
              </a:spcBef>
            </a:pPr>
            <a:r>
              <a:rPr lang="en-US" altLang="ko-KR" sz="1400" i="1">
                <a:latin typeface="Verdana" charset="0"/>
                <a:ea typeface="굴림" charset="-127"/>
                <a:cs typeface="굴림" charset="-127"/>
              </a:rPr>
              <a:t>Maximum efficiency 94% with 128 element vectors</a:t>
            </a:r>
          </a:p>
        </p:txBody>
      </p:sp>
      <p:sp>
        <p:nvSpPr>
          <p:cNvPr id="1352794" name="Line 90"/>
          <p:cNvSpPr>
            <a:spLocks noChangeShapeType="1"/>
          </p:cNvSpPr>
          <p:nvPr/>
        </p:nvSpPr>
        <p:spPr bwMode="auto">
          <a:xfrm>
            <a:off x="3124200" y="3505200"/>
            <a:ext cx="3048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2795" name="Line 91"/>
          <p:cNvSpPr>
            <a:spLocks noChangeShapeType="1"/>
          </p:cNvSpPr>
          <p:nvPr/>
        </p:nvSpPr>
        <p:spPr bwMode="auto">
          <a:xfrm>
            <a:off x="3124200" y="2286000"/>
            <a:ext cx="3048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2796" name="Line 92"/>
          <p:cNvSpPr>
            <a:spLocks noChangeShapeType="1"/>
          </p:cNvSpPr>
          <p:nvPr/>
        </p:nvSpPr>
        <p:spPr bwMode="auto">
          <a:xfrm>
            <a:off x="3276600" y="2286000"/>
            <a:ext cx="0" cy="12192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2797" name="Text Box 93"/>
          <p:cNvSpPr txBox="1">
            <a:spLocks noChangeArrowheads="1"/>
          </p:cNvSpPr>
          <p:nvPr/>
        </p:nvSpPr>
        <p:spPr bwMode="auto">
          <a:xfrm>
            <a:off x="3416300" y="2759075"/>
            <a:ext cx="1854200" cy="304800"/>
          </a:xfrm>
          <a:prstGeom prst="rect">
            <a:avLst/>
          </a:prstGeom>
          <a:noFill/>
          <a:ln w="12700">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4 cycles dead time</a:t>
            </a:r>
          </a:p>
        </p:txBody>
      </p:sp>
      <p:grpSp>
        <p:nvGrpSpPr>
          <p:cNvPr id="1352798" name="Group 94"/>
          <p:cNvGrpSpPr>
            <a:grpSpLocks/>
          </p:cNvGrpSpPr>
          <p:nvPr/>
        </p:nvGrpSpPr>
        <p:grpSpPr bwMode="auto">
          <a:xfrm>
            <a:off x="6249988" y="1797052"/>
            <a:ext cx="4265612" cy="2049463"/>
            <a:chOff x="2977" y="1324"/>
            <a:chExt cx="2687" cy="1291"/>
          </a:xfrm>
        </p:grpSpPr>
        <p:grpSp>
          <p:nvGrpSpPr>
            <p:cNvPr id="1352799" name="Group 95"/>
            <p:cNvGrpSpPr>
              <a:grpSpLocks/>
            </p:cNvGrpSpPr>
            <p:nvPr/>
          </p:nvGrpSpPr>
          <p:grpSpPr bwMode="auto">
            <a:xfrm>
              <a:off x="4032" y="1324"/>
              <a:ext cx="1536" cy="519"/>
              <a:chOff x="3024" y="1276"/>
              <a:chExt cx="1536" cy="519"/>
            </a:xfrm>
          </p:grpSpPr>
          <p:grpSp>
            <p:nvGrpSpPr>
              <p:cNvPr id="1352800" name="Group 96"/>
              <p:cNvGrpSpPr>
                <a:grpSpLocks/>
              </p:cNvGrpSpPr>
              <p:nvPr/>
            </p:nvGrpSpPr>
            <p:grpSpPr bwMode="auto">
              <a:xfrm>
                <a:off x="3024" y="1276"/>
                <a:ext cx="192" cy="327"/>
                <a:chOff x="672" y="1180"/>
                <a:chExt cx="192" cy="327"/>
              </a:xfrm>
            </p:grpSpPr>
            <p:sp>
              <p:nvSpPr>
                <p:cNvPr id="1352801" name="Rectangle 97"/>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02" name="Oval 98"/>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03" name="Group 99"/>
              <p:cNvGrpSpPr>
                <a:grpSpLocks/>
              </p:cNvGrpSpPr>
              <p:nvPr/>
            </p:nvGrpSpPr>
            <p:grpSpPr bwMode="auto">
              <a:xfrm>
                <a:off x="3216" y="1276"/>
                <a:ext cx="192" cy="327"/>
                <a:chOff x="672" y="1180"/>
                <a:chExt cx="192" cy="327"/>
              </a:xfrm>
            </p:grpSpPr>
            <p:sp>
              <p:nvSpPr>
                <p:cNvPr id="1352804" name="Rectangle 100"/>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05" name="Oval 101"/>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06" name="Group 102"/>
              <p:cNvGrpSpPr>
                <a:grpSpLocks/>
              </p:cNvGrpSpPr>
              <p:nvPr/>
            </p:nvGrpSpPr>
            <p:grpSpPr bwMode="auto">
              <a:xfrm>
                <a:off x="3792" y="1276"/>
                <a:ext cx="192" cy="327"/>
                <a:chOff x="672" y="1180"/>
                <a:chExt cx="192" cy="327"/>
              </a:xfrm>
            </p:grpSpPr>
            <p:sp>
              <p:nvSpPr>
                <p:cNvPr id="1352807" name="Rectangle 103"/>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08" name="Oval 104"/>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09" name="Group 105"/>
              <p:cNvGrpSpPr>
                <a:grpSpLocks/>
              </p:cNvGrpSpPr>
              <p:nvPr/>
            </p:nvGrpSpPr>
            <p:grpSpPr bwMode="auto">
              <a:xfrm>
                <a:off x="3984" y="1276"/>
                <a:ext cx="192" cy="327"/>
                <a:chOff x="672" y="1180"/>
                <a:chExt cx="192" cy="327"/>
              </a:xfrm>
            </p:grpSpPr>
            <p:sp>
              <p:nvSpPr>
                <p:cNvPr id="1352810" name="Rectangle 106"/>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11" name="Oval 107"/>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12" name="Group 108"/>
              <p:cNvGrpSpPr>
                <a:grpSpLocks/>
              </p:cNvGrpSpPr>
              <p:nvPr/>
            </p:nvGrpSpPr>
            <p:grpSpPr bwMode="auto">
              <a:xfrm>
                <a:off x="3408" y="1276"/>
                <a:ext cx="192" cy="327"/>
                <a:chOff x="672" y="1180"/>
                <a:chExt cx="192" cy="327"/>
              </a:xfrm>
            </p:grpSpPr>
            <p:sp>
              <p:nvSpPr>
                <p:cNvPr id="1352813" name="Rectangle 109"/>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14" name="Oval 110"/>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15" name="Group 111"/>
              <p:cNvGrpSpPr>
                <a:grpSpLocks/>
              </p:cNvGrpSpPr>
              <p:nvPr/>
            </p:nvGrpSpPr>
            <p:grpSpPr bwMode="auto">
              <a:xfrm>
                <a:off x="3600" y="1276"/>
                <a:ext cx="192" cy="327"/>
                <a:chOff x="672" y="1180"/>
                <a:chExt cx="192" cy="327"/>
              </a:xfrm>
            </p:grpSpPr>
            <p:sp>
              <p:nvSpPr>
                <p:cNvPr id="1352816" name="Rectangle 112"/>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17" name="Oval 113"/>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18" name="Group 114"/>
              <p:cNvGrpSpPr>
                <a:grpSpLocks/>
              </p:cNvGrpSpPr>
              <p:nvPr/>
            </p:nvGrpSpPr>
            <p:grpSpPr bwMode="auto">
              <a:xfrm>
                <a:off x="4176" y="1276"/>
                <a:ext cx="192" cy="327"/>
                <a:chOff x="672" y="1180"/>
                <a:chExt cx="192" cy="327"/>
              </a:xfrm>
            </p:grpSpPr>
            <p:sp>
              <p:nvSpPr>
                <p:cNvPr id="1352819" name="Rectangle 115"/>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20" name="Oval 116"/>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21" name="Group 117"/>
              <p:cNvGrpSpPr>
                <a:grpSpLocks/>
              </p:cNvGrpSpPr>
              <p:nvPr/>
            </p:nvGrpSpPr>
            <p:grpSpPr bwMode="auto">
              <a:xfrm>
                <a:off x="4368" y="1276"/>
                <a:ext cx="192" cy="327"/>
                <a:chOff x="672" y="1180"/>
                <a:chExt cx="192" cy="327"/>
              </a:xfrm>
            </p:grpSpPr>
            <p:sp>
              <p:nvSpPr>
                <p:cNvPr id="1352822" name="Rectangle 118"/>
                <p:cNvSpPr>
                  <a:spLocks noChangeArrowheads="1"/>
                </p:cNvSpPr>
                <p:nvPr/>
              </p:nvSpPr>
              <p:spPr bwMode="auto">
                <a:xfrm>
                  <a:off x="672" y="1228"/>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23" name="Oval 119"/>
                <p:cNvSpPr>
                  <a:spLocks noChangeArrowheads="1"/>
                </p:cNvSpPr>
                <p:nvPr/>
              </p:nvSpPr>
              <p:spPr bwMode="auto">
                <a:xfrm>
                  <a:off x="720" y="1180"/>
                  <a:ext cx="96" cy="327"/>
                </a:xfrm>
                <a:prstGeom prst="ellipse">
                  <a:avLst/>
                </a:prstGeom>
                <a:solidFill>
                  <a:schemeClr val="hlink"/>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824" name="Rectangle 120"/>
              <p:cNvSpPr>
                <a:spLocks noChangeArrowheads="1"/>
              </p:cNvSpPr>
              <p:nvPr/>
            </p:nvSpPr>
            <p:spPr bwMode="auto">
              <a:xfrm>
                <a:off x="3024" y="1324"/>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nvGrpSpPr>
              <p:cNvPr id="1352825" name="Group 121"/>
              <p:cNvGrpSpPr>
                <a:grpSpLocks/>
              </p:cNvGrpSpPr>
              <p:nvPr/>
            </p:nvGrpSpPr>
            <p:grpSpPr bwMode="auto">
              <a:xfrm>
                <a:off x="3024" y="1468"/>
                <a:ext cx="192" cy="327"/>
                <a:chOff x="672" y="2716"/>
                <a:chExt cx="192" cy="327"/>
              </a:xfrm>
            </p:grpSpPr>
            <p:sp>
              <p:nvSpPr>
                <p:cNvPr id="1352826" name="Rectangle 122"/>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27" name="Oval 123"/>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28" name="Group 124"/>
              <p:cNvGrpSpPr>
                <a:grpSpLocks/>
              </p:cNvGrpSpPr>
              <p:nvPr/>
            </p:nvGrpSpPr>
            <p:grpSpPr bwMode="auto">
              <a:xfrm>
                <a:off x="3216" y="1468"/>
                <a:ext cx="192" cy="327"/>
                <a:chOff x="672" y="2716"/>
                <a:chExt cx="192" cy="327"/>
              </a:xfrm>
            </p:grpSpPr>
            <p:sp>
              <p:nvSpPr>
                <p:cNvPr id="1352829" name="Rectangle 125"/>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30" name="Oval 126"/>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31" name="Group 127"/>
              <p:cNvGrpSpPr>
                <a:grpSpLocks/>
              </p:cNvGrpSpPr>
              <p:nvPr/>
            </p:nvGrpSpPr>
            <p:grpSpPr bwMode="auto">
              <a:xfrm>
                <a:off x="3408" y="1468"/>
                <a:ext cx="192" cy="327"/>
                <a:chOff x="672" y="2716"/>
                <a:chExt cx="192" cy="327"/>
              </a:xfrm>
            </p:grpSpPr>
            <p:sp>
              <p:nvSpPr>
                <p:cNvPr id="1352832" name="Rectangle 128"/>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33" name="Oval 129"/>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34" name="Group 130"/>
              <p:cNvGrpSpPr>
                <a:grpSpLocks/>
              </p:cNvGrpSpPr>
              <p:nvPr/>
            </p:nvGrpSpPr>
            <p:grpSpPr bwMode="auto">
              <a:xfrm>
                <a:off x="3600" y="1468"/>
                <a:ext cx="192" cy="327"/>
                <a:chOff x="672" y="2716"/>
                <a:chExt cx="192" cy="327"/>
              </a:xfrm>
            </p:grpSpPr>
            <p:sp>
              <p:nvSpPr>
                <p:cNvPr id="1352835" name="Rectangle 131"/>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36" name="Oval 132"/>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37" name="Group 133"/>
              <p:cNvGrpSpPr>
                <a:grpSpLocks/>
              </p:cNvGrpSpPr>
              <p:nvPr/>
            </p:nvGrpSpPr>
            <p:grpSpPr bwMode="auto">
              <a:xfrm>
                <a:off x="3792" y="1468"/>
                <a:ext cx="192" cy="327"/>
                <a:chOff x="672" y="2716"/>
                <a:chExt cx="192" cy="327"/>
              </a:xfrm>
            </p:grpSpPr>
            <p:sp>
              <p:nvSpPr>
                <p:cNvPr id="1352838" name="Rectangle 134"/>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39" name="Oval 135"/>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40" name="Group 136"/>
              <p:cNvGrpSpPr>
                <a:grpSpLocks/>
              </p:cNvGrpSpPr>
              <p:nvPr/>
            </p:nvGrpSpPr>
            <p:grpSpPr bwMode="auto">
              <a:xfrm>
                <a:off x="3984" y="1468"/>
                <a:ext cx="192" cy="327"/>
                <a:chOff x="672" y="2716"/>
                <a:chExt cx="192" cy="327"/>
              </a:xfrm>
            </p:grpSpPr>
            <p:sp>
              <p:nvSpPr>
                <p:cNvPr id="1352841" name="Rectangle 137"/>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42" name="Oval 138"/>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43" name="Group 139"/>
              <p:cNvGrpSpPr>
                <a:grpSpLocks/>
              </p:cNvGrpSpPr>
              <p:nvPr/>
            </p:nvGrpSpPr>
            <p:grpSpPr bwMode="auto">
              <a:xfrm>
                <a:off x="4176" y="1468"/>
                <a:ext cx="192" cy="327"/>
                <a:chOff x="672" y="2716"/>
                <a:chExt cx="192" cy="327"/>
              </a:xfrm>
            </p:grpSpPr>
            <p:sp>
              <p:nvSpPr>
                <p:cNvPr id="1352844" name="Rectangle 140"/>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45" name="Oval 141"/>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46" name="Group 142"/>
              <p:cNvGrpSpPr>
                <a:grpSpLocks/>
              </p:cNvGrpSpPr>
              <p:nvPr/>
            </p:nvGrpSpPr>
            <p:grpSpPr bwMode="auto">
              <a:xfrm>
                <a:off x="4368" y="1468"/>
                <a:ext cx="192" cy="327"/>
                <a:chOff x="672" y="2716"/>
                <a:chExt cx="192" cy="327"/>
              </a:xfrm>
            </p:grpSpPr>
            <p:sp>
              <p:nvSpPr>
                <p:cNvPr id="1352847" name="Rectangle 143"/>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48" name="Oval 144"/>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849" name="Rectangle 145"/>
              <p:cNvSpPr>
                <a:spLocks noChangeArrowheads="1"/>
              </p:cNvSpPr>
              <p:nvPr/>
            </p:nvSpPr>
            <p:spPr bwMode="auto">
              <a:xfrm>
                <a:off x="3024" y="1516"/>
                <a:ext cx="116" cy="233"/>
              </a:xfrm>
              <a:prstGeom prst="rect">
                <a:avLst/>
              </a:prstGeom>
              <a:noFill/>
              <a:ln w="38100">
                <a:solidFill>
                  <a:schemeClr val="tx1"/>
                </a:solidFill>
                <a:miter lim="800000"/>
                <a:headEnd/>
                <a:tailEnd/>
              </a:ln>
              <a:effectLst/>
            </p:spPr>
            <p:txBody>
              <a:bodyPr wrap="none" anchor="ctr">
                <a:prstTxWarp prst="textNoShape">
                  <a:avLst/>
                </a:prstTxWarp>
                <a:spAutoFit/>
              </a:bodyPr>
              <a:lstStyle/>
              <a:p>
                <a:endParaRPr lang="en-US"/>
              </a:p>
            </p:txBody>
          </p:sp>
        </p:grpSp>
        <p:sp>
          <p:nvSpPr>
            <p:cNvPr id="1352850" name="Text Box 146"/>
            <p:cNvSpPr txBox="1">
              <a:spLocks noChangeArrowheads="1"/>
            </p:cNvSpPr>
            <p:nvPr/>
          </p:nvSpPr>
          <p:spPr bwMode="auto">
            <a:xfrm>
              <a:off x="3648" y="1960"/>
              <a:ext cx="2016" cy="655"/>
            </a:xfrm>
            <a:prstGeom prst="rect">
              <a:avLst/>
            </a:prstGeom>
            <a:noFill/>
            <a:ln w="12700">
              <a:noFill/>
              <a:miter lim="800000"/>
              <a:headEnd/>
              <a:tailEnd/>
            </a:ln>
            <a:effectLst/>
          </p:spPr>
          <p:txBody>
            <a:bodyPr anchor="ctr">
              <a:prstTxWarp prst="textNoShape">
                <a:avLst/>
              </a:prstTxWarp>
              <a:spAutoFit/>
            </a:bodyPr>
            <a:lstStyle/>
            <a:p>
              <a:pPr>
                <a:spcBef>
                  <a:spcPct val="20000"/>
                </a:spcBef>
              </a:pPr>
              <a:r>
                <a:rPr lang="en-US" altLang="ko-KR" sz="1400" i="1">
                  <a:latin typeface="Verdana" charset="0"/>
                  <a:ea typeface="굴림" charset="-127"/>
                  <a:cs typeface="굴림" charset="-127"/>
                </a:rPr>
                <a:t>T0, Eight lanes</a:t>
              </a:r>
            </a:p>
            <a:p>
              <a:pPr>
                <a:spcBef>
                  <a:spcPct val="20000"/>
                </a:spcBef>
              </a:pPr>
              <a:r>
                <a:rPr lang="en-US" altLang="ko-KR" sz="1400" i="1">
                  <a:latin typeface="Verdana" charset="0"/>
                  <a:ea typeface="굴림" charset="-127"/>
                  <a:cs typeface="굴림" charset="-127"/>
                </a:rPr>
                <a:t>No dead time</a:t>
              </a:r>
            </a:p>
            <a:p>
              <a:pPr>
                <a:spcBef>
                  <a:spcPct val="20000"/>
                </a:spcBef>
              </a:pPr>
              <a:r>
                <a:rPr lang="en-US" altLang="ko-KR" sz="1400" i="1">
                  <a:latin typeface="Verdana" charset="0"/>
                  <a:ea typeface="굴림" charset="-127"/>
                  <a:cs typeface="굴림" charset="-127"/>
                </a:rPr>
                <a:t>100% efficiency with 8 element vectors</a:t>
              </a:r>
            </a:p>
          </p:txBody>
        </p:sp>
        <p:sp>
          <p:nvSpPr>
            <p:cNvPr id="1352851" name="Text Box 147"/>
            <p:cNvSpPr txBox="1">
              <a:spLocks noChangeArrowheads="1"/>
            </p:cNvSpPr>
            <p:nvPr/>
          </p:nvSpPr>
          <p:spPr bwMode="auto">
            <a:xfrm>
              <a:off x="2977" y="1498"/>
              <a:ext cx="871" cy="192"/>
            </a:xfrm>
            <a:prstGeom prst="rect">
              <a:avLst/>
            </a:prstGeom>
            <a:noFill/>
            <a:ln w="12700">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No dead time</a:t>
              </a:r>
            </a:p>
          </p:txBody>
        </p:sp>
        <p:sp>
          <p:nvSpPr>
            <p:cNvPr id="1352852" name="Line 148"/>
            <p:cNvSpPr>
              <a:spLocks noChangeShapeType="1"/>
            </p:cNvSpPr>
            <p:nvPr/>
          </p:nvSpPr>
          <p:spPr bwMode="auto">
            <a:xfrm>
              <a:off x="3888" y="1584"/>
              <a:ext cx="144" cy="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grpSp>
      <p:grpSp>
        <p:nvGrpSpPr>
          <p:cNvPr id="1352853" name="Group 149"/>
          <p:cNvGrpSpPr>
            <a:grpSpLocks/>
          </p:cNvGrpSpPr>
          <p:nvPr/>
        </p:nvGrpSpPr>
        <p:grpSpPr bwMode="auto">
          <a:xfrm>
            <a:off x="2743200" y="5683255"/>
            <a:ext cx="304800" cy="519113"/>
            <a:chOff x="672" y="2716"/>
            <a:chExt cx="192" cy="327"/>
          </a:xfrm>
        </p:grpSpPr>
        <p:sp>
          <p:nvSpPr>
            <p:cNvPr id="1352854" name="Rectangle 150"/>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55" name="Oval 151"/>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56" name="Group 152"/>
          <p:cNvGrpSpPr>
            <a:grpSpLocks/>
          </p:cNvGrpSpPr>
          <p:nvPr/>
        </p:nvGrpSpPr>
        <p:grpSpPr bwMode="auto">
          <a:xfrm>
            <a:off x="2438400" y="5683255"/>
            <a:ext cx="304800" cy="519113"/>
            <a:chOff x="672" y="2716"/>
            <a:chExt cx="192" cy="327"/>
          </a:xfrm>
        </p:grpSpPr>
        <p:sp>
          <p:nvSpPr>
            <p:cNvPr id="1352857" name="Rectangle 153"/>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58" name="Oval 154"/>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59" name="Group 155"/>
          <p:cNvGrpSpPr>
            <a:grpSpLocks/>
          </p:cNvGrpSpPr>
          <p:nvPr/>
        </p:nvGrpSpPr>
        <p:grpSpPr bwMode="auto">
          <a:xfrm>
            <a:off x="2743200" y="5988055"/>
            <a:ext cx="304800" cy="519113"/>
            <a:chOff x="672" y="2716"/>
            <a:chExt cx="192" cy="327"/>
          </a:xfrm>
        </p:grpSpPr>
        <p:sp>
          <p:nvSpPr>
            <p:cNvPr id="1352860" name="Rectangle 156"/>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61" name="Oval 157"/>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grpSp>
        <p:nvGrpSpPr>
          <p:cNvPr id="1352862" name="Group 158"/>
          <p:cNvGrpSpPr>
            <a:grpSpLocks/>
          </p:cNvGrpSpPr>
          <p:nvPr/>
        </p:nvGrpSpPr>
        <p:grpSpPr bwMode="auto">
          <a:xfrm>
            <a:off x="2438400" y="5988055"/>
            <a:ext cx="304800" cy="519113"/>
            <a:chOff x="672" y="2716"/>
            <a:chExt cx="192" cy="327"/>
          </a:xfrm>
        </p:grpSpPr>
        <p:sp>
          <p:nvSpPr>
            <p:cNvPr id="1352863" name="Rectangle 159"/>
            <p:cNvSpPr>
              <a:spLocks noChangeArrowheads="1"/>
            </p:cNvSpPr>
            <p:nvPr/>
          </p:nvSpPr>
          <p:spPr bwMode="auto">
            <a:xfrm>
              <a:off x="672" y="2764"/>
              <a:ext cx="192"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sp>
          <p:nvSpPr>
            <p:cNvPr id="1352864" name="Oval 160"/>
            <p:cNvSpPr>
              <a:spLocks noChangeArrowheads="1"/>
            </p:cNvSpPr>
            <p:nvPr/>
          </p:nvSpPr>
          <p:spPr bwMode="auto">
            <a:xfrm>
              <a:off x="720" y="2716"/>
              <a:ext cx="96" cy="327"/>
            </a:xfrm>
            <a:prstGeom prst="ellipse">
              <a:avLst/>
            </a:prstGeom>
            <a:solidFill>
              <a:schemeClr val="accent2"/>
            </a:solidFill>
            <a:ln w="3175">
              <a:solidFill>
                <a:schemeClr val="tx1"/>
              </a:solidFill>
              <a:round/>
              <a:headEnd/>
              <a:tailEnd/>
            </a:ln>
            <a:effectLst/>
          </p:spPr>
          <p:txBody>
            <a:bodyPr anchor="ctr">
              <a:prstTxWarp prst="textNoShape">
                <a:avLst/>
              </a:prstTxWarp>
              <a:spAutoFit/>
            </a:bodyPr>
            <a:lstStyle/>
            <a:p>
              <a:endParaRPr lang="en-US"/>
            </a:p>
          </p:txBody>
        </p:sp>
      </p:grpSp>
      <p:sp>
        <p:nvSpPr>
          <p:cNvPr id="1352865" name="Freeform 161"/>
          <p:cNvSpPr>
            <a:spLocks/>
          </p:cNvSpPr>
          <p:nvPr/>
        </p:nvSpPr>
        <p:spPr bwMode="auto">
          <a:xfrm>
            <a:off x="2438401" y="5835134"/>
            <a:ext cx="184731" cy="369332"/>
          </a:xfrm>
          <a:custGeom>
            <a:avLst/>
            <a:gdLst/>
            <a:ahLst/>
            <a:cxnLst>
              <a:cxn ang="0">
                <a:pos x="0" y="0"/>
              </a:cxn>
              <a:cxn ang="0">
                <a:pos x="0" y="480"/>
              </a:cxn>
              <a:cxn ang="0">
                <a:pos x="384" y="480"/>
              </a:cxn>
              <a:cxn ang="0">
                <a:pos x="384" y="96"/>
              </a:cxn>
            </a:cxnLst>
            <a:rect l="0" t="0" r="r" b="b"/>
            <a:pathLst>
              <a:path w="384" h="480">
                <a:moveTo>
                  <a:pt x="0" y="0"/>
                </a:moveTo>
                <a:lnTo>
                  <a:pt x="0" y="480"/>
                </a:lnTo>
                <a:lnTo>
                  <a:pt x="384" y="480"/>
                </a:lnTo>
                <a:lnTo>
                  <a:pt x="384" y="96"/>
                </a:lnTo>
              </a:path>
            </a:pathLst>
          </a:custGeom>
          <a:noFill/>
          <a:ln w="38100"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sp>
        <p:nvSpPr>
          <p:cNvPr id="1352866" name="Line 162"/>
          <p:cNvSpPr>
            <a:spLocks noChangeShapeType="1"/>
          </p:cNvSpPr>
          <p:nvPr/>
        </p:nvSpPr>
        <p:spPr bwMode="auto">
          <a:xfrm>
            <a:off x="3124200" y="6400800"/>
            <a:ext cx="304800" cy="0"/>
          </a:xfrm>
          <a:prstGeom prst="lin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1352867" name="Line 163"/>
          <p:cNvSpPr>
            <a:spLocks noChangeShapeType="1"/>
          </p:cNvSpPr>
          <p:nvPr/>
        </p:nvSpPr>
        <p:spPr bwMode="auto">
          <a:xfrm>
            <a:off x="3276600" y="3505200"/>
            <a:ext cx="0" cy="28956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spAutoFit/>
          </a:bodyPr>
          <a:lstStyle/>
          <a:p>
            <a:endParaRPr lang="en-US"/>
          </a:p>
        </p:txBody>
      </p:sp>
      <p:sp>
        <p:nvSpPr>
          <p:cNvPr id="1352868" name="Text Box 164"/>
          <p:cNvSpPr txBox="1">
            <a:spLocks noChangeArrowheads="1"/>
          </p:cNvSpPr>
          <p:nvPr/>
        </p:nvSpPr>
        <p:spPr bwMode="auto">
          <a:xfrm>
            <a:off x="3413125" y="4587875"/>
            <a:ext cx="1601788" cy="304800"/>
          </a:xfrm>
          <a:prstGeom prst="rect">
            <a:avLst/>
          </a:prstGeom>
          <a:noFill/>
          <a:ln w="12700">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64 cycles active</a:t>
            </a:r>
          </a:p>
        </p:txBody>
      </p:sp>
      <p:sp>
        <p:nvSpPr>
          <p:cNvPr id="1352869" name="Line 165"/>
          <p:cNvSpPr>
            <a:spLocks noChangeShapeType="1"/>
          </p:cNvSpPr>
          <p:nvPr/>
        </p:nvSpPr>
        <p:spPr bwMode="auto">
          <a:xfrm>
            <a:off x="2743200" y="5410200"/>
            <a:ext cx="0" cy="304800"/>
          </a:xfrm>
          <a:prstGeom prst="line">
            <a:avLst/>
          </a:prstGeom>
          <a:noFill/>
          <a:ln w="38100">
            <a:solidFill>
              <a:schemeClr val="tx1"/>
            </a:solidFill>
            <a:prstDash val="sysDot"/>
            <a:round/>
            <a:headEnd/>
            <a:tailEnd/>
          </a:ln>
          <a:effectLst/>
        </p:spPr>
        <p:txBody>
          <a:bodyPr wrap="none" anchor="ctr">
            <a:prstTxWarp prst="textNoShape">
              <a:avLst/>
            </a:prstTxWarp>
            <a:spAutoFit/>
          </a:bodyPr>
          <a:lstStyle/>
          <a:p>
            <a:endParaRPr lang="en-US"/>
          </a:p>
        </p:txBody>
      </p:sp>
    </p:spTree>
    <p:extLst>
      <p:ext uri="{BB962C8B-B14F-4D97-AF65-F5344CB8AC3E}">
        <p14:creationId xmlns:p14="http://schemas.microsoft.com/office/powerpoint/2010/main" val="2993690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2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365125"/>
            <a:ext cx="10515600" cy="524891"/>
          </a:xfrm>
          <a:noFill/>
        </p:spPr>
        <p:txBody>
          <a:bodyPr>
            <a:normAutofit fontScale="90000"/>
          </a:bodyPr>
          <a:lstStyle/>
          <a:p>
            <a:r>
              <a:rPr lang="en-US" altLang="zh-CN" dirty="0" smtClean="0">
                <a:ea typeface="宋体" panose="02010600030101010101" pitchFamily="2" charset="-122"/>
              </a:rPr>
              <a:t>DLXV Start-up Time</a:t>
            </a:r>
          </a:p>
        </p:txBody>
      </p:sp>
      <p:sp>
        <p:nvSpPr>
          <p:cNvPr id="21507" name="Rectangle 3"/>
          <p:cNvSpPr>
            <a:spLocks noGrp="1" noChangeArrowheads="1"/>
          </p:cNvSpPr>
          <p:nvPr>
            <p:ph idx="1"/>
          </p:nvPr>
        </p:nvSpPr>
        <p:spPr>
          <a:xfrm>
            <a:off x="838200" y="890016"/>
            <a:ext cx="10515600" cy="4351338"/>
          </a:xfrm>
          <a:noFill/>
        </p:spPr>
        <p:txBody>
          <a:bodyPr>
            <a:normAutofit/>
          </a:bodyPr>
          <a:lstStyle/>
          <a:p>
            <a:r>
              <a:rPr lang="en-US" altLang="zh-CN" i="1" dirty="0" smtClean="0">
                <a:solidFill>
                  <a:schemeClr val="hlink"/>
                </a:solidFill>
                <a:ea typeface="宋体" panose="02010600030101010101" pitchFamily="2" charset="-122"/>
              </a:rPr>
              <a:t>Start-up time</a:t>
            </a:r>
            <a:r>
              <a:rPr lang="en-US" altLang="zh-CN" dirty="0" smtClean="0">
                <a:ea typeface="宋体" panose="02010600030101010101" pitchFamily="2" charset="-122"/>
              </a:rPr>
              <a:t>: </a:t>
            </a:r>
            <a:r>
              <a:rPr lang="en-US" altLang="zh-CN" dirty="0" smtClean="0">
                <a:ea typeface="宋体" panose="02010600030101010101" pitchFamily="2" charset="-122"/>
              </a:rPr>
              <a:t>   FU </a:t>
            </a:r>
            <a:r>
              <a:rPr lang="zh-CN" altLang="en-US" dirty="0" smtClean="0">
                <a:ea typeface="宋体" panose="02010600030101010101" pitchFamily="2" charset="-122"/>
              </a:rPr>
              <a:t>部件流水线的深度</a:t>
            </a:r>
            <a:endParaRPr lang="en-US" altLang="zh-CN" dirty="0" smtClean="0">
              <a:ea typeface="宋体" panose="02010600030101010101" pitchFamily="2" charset="-122"/>
            </a:endParaRPr>
          </a:p>
          <a:p>
            <a:r>
              <a:rPr lang="en-US" altLang="zh-CN" u="sng" dirty="0" smtClean="0">
                <a:solidFill>
                  <a:schemeClr val="hlink"/>
                </a:solidFill>
                <a:ea typeface="宋体" panose="02010600030101010101" pitchFamily="2" charset="-122"/>
              </a:rPr>
              <a:t>Operation         </a:t>
            </a:r>
            <a:r>
              <a:rPr lang="en-US" altLang="zh-CN" u="sng" dirty="0" smtClean="0">
                <a:solidFill>
                  <a:schemeClr val="hlink"/>
                </a:solidFill>
                <a:ea typeface="宋体" panose="02010600030101010101" pitchFamily="2" charset="-122"/>
              </a:rPr>
              <a:t>Start-up penalty (from CRAY-1)</a:t>
            </a:r>
            <a:endParaRPr lang="en-US" altLang="zh-CN" dirty="0" smtClean="0">
              <a:ea typeface="宋体" panose="02010600030101010101" pitchFamily="2" charset="-122"/>
            </a:endParaRPr>
          </a:p>
          <a:p>
            <a:pPr>
              <a:buFontTx/>
              <a:buNone/>
            </a:pPr>
            <a:r>
              <a:rPr lang="en-US" altLang="zh-CN" dirty="0" smtClean="0">
                <a:ea typeface="宋体" panose="02010600030101010101" pitchFamily="2" charset="-122"/>
              </a:rPr>
              <a:t>  Vector load/store	          12</a:t>
            </a:r>
          </a:p>
          <a:p>
            <a:pPr>
              <a:buFontTx/>
              <a:buNone/>
            </a:pPr>
            <a:r>
              <a:rPr lang="en-US" altLang="zh-CN" dirty="0" smtClean="0">
                <a:ea typeface="宋体" panose="02010600030101010101" pitchFamily="2" charset="-122"/>
              </a:rPr>
              <a:t>  Vector multiply	           7</a:t>
            </a:r>
          </a:p>
          <a:p>
            <a:pPr>
              <a:buFontTx/>
              <a:buNone/>
            </a:pPr>
            <a:r>
              <a:rPr lang="en-US" altLang="zh-CN" dirty="0" smtClean="0">
                <a:ea typeface="宋体" panose="02010600030101010101" pitchFamily="2" charset="-122"/>
              </a:rPr>
              <a:t>  Vector add			6</a:t>
            </a:r>
          </a:p>
          <a:p>
            <a:pPr lvl="1">
              <a:buFontTx/>
              <a:buNone/>
            </a:pPr>
            <a:r>
              <a:rPr lang="en-US" altLang="zh-CN" dirty="0" smtClean="0">
                <a:ea typeface="宋体" panose="02010600030101010101" pitchFamily="2" charset="-122"/>
              </a:rPr>
              <a:t>	</a:t>
            </a:r>
            <a:r>
              <a:rPr lang="en-US" altLang="zh-CN" dirty="0" smtClean="0">
                <a:solidFill>
                  <a:srgbClr val="333399"/>
                </a:solidFill>
                <a:ea typeface="宋体" panose="02010600030101010101" pitchFamily="2" charset="-122"/>
              </a:rPr>
              <a:t>Assume convoys don't overlap; vector length = n</a:t>
            </a:r>
          </a:p>
        </p:txBody>
      </p:sp>
      <p:sp>
        <p:nvSpPr>
          <p:cNvPr id="21508" name="Rectangle 4"/>
          <p:cNvSpPr>
            <a:spLocks noChangeArrowheads="1"/>
          </p:cNvSpPr>
          <p:nvPr/>
        </p:nvSpPr>
        <p:spPr bwMode="auto">
          <a:xfrm>
            <a:off x="1918493" y="4534081"/>
            <a:ext cx="8355013" cy="21096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tabLst>
                <a:tab pos="2743200" algn="dec"/>
                <a:tab pos="4533900" algn="dec"/>
                <a:tab pos="6235700" algn="dec"/>
                <a:tab pos="6629400" algn="l"/>
              </a:tabLst>
              <a:defRPr>
                <a:solidFill>
                  <a:schemeClr val="tx1"/>
                </a:solidFill>
                <a:latin typeface="Arial" panose="020B0604020202020204" pitchFamily="34" charset="0"/>
              </a:defRPr>
            </a:lvl1pPr>
            <a:lvl2pPr marL="742950" indent="-285750">
              <a:tabLst>
                <a:tab pos="2743200" algn="dec"/>
                <a:tab pos="4533900" algn="dec"/>
                <a:tab pos="6235700" algn="dec"/>
                <a:tab pos="6629400" algn="l"/>
              </a:tabLst>
              <a:defRPr>
                <a:solidFill>
                  <a:schemeClr val="tx1"/>
                </a:solidFill>
                <a:latin typeface="Arial" panose="020B0604020202020204" pitchFamily="34" charset="0"/>
              </a:defRPr>
            </a:lvl2pPr>
            <a:lvl3pPr marL="1143000" indent="-228600">
              <a:tabLst>
                <a:tab pos="2743200" algn="dec"/>
                <a:tab pos="4533900" algn="dec"/>
                <a:tab pos="6235700" algn="dec"/>
                <a:tab pos="6629400" algn="l"/>
              </a:tabLst>
              <a:defRPr>
                <a:solidFill>
                  <a:schemeClr val="tx1"/>
                </a:solidFill>
                <a:latin typeface="Arial" panose="020B0604020202020204" pitchFamily="34" charset="0"/>
              </a:defRPr>
            </a:lvl3pPr>
            <a:lvl4pPr marL="1600200" indent="-228600">
              <a:tabLst>
                <a:tab pos="2743200" algn="dec"/>
                <a:tab pos="4533900" algn="dec"/>
                <a:tab pos="6235700" algn="dec"/>
                <a:tab pos="6629400" algn="l"/>
              </a:tabLst>
              <a:defRPr>
                <a:solidFill>
                  <a:schemeClr val="tx1"/>
                </a:solidFill>
                <a:latin typeface="Arial" panose="020B0604020202020204" pitchFamily="34" charset="0"/>
              </a:defRPr>
            </a:lvl4pPr>
            <a:lvl5pPr marL="2057400" indent="-228600">
              <a:tabLst>
                <a:tab pos="2743200" algn="dec"/>
                <a:tab pos="4533900" algn="dec"/>
                <a:tab pos="6235700" algn="dec"/>
                <a:tab pos="6629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2743200" algn="dec"/>
                <a:tab pos="4533900" algn="dec"/>
                <a:tab pos="6235700" algn="dec"/>
                <a:tab pos="6629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2743200" algn="dec"/>
                <a:tab pos="4533900" algn="dec"/>
                <a:tab pos="6235700" algn="dec"/>
                <a:tab pos="6629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2743200" algn="dec"/>
                <a:tab pos="4533900" algn="dec"/>
                <a:tab pos="6235700" algn="dec"/>
                <a:tab pos="6629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2743200" algn="dec"/>
                <a:tab pos="4533900" algn="dec"/>
                <a:tab pos="6235700" algn="dec"/>
                <a:tab pos="6629400" algn="l"/>
              </a:tabLst>
              <a:defRPr>
                <a:solidFill>
                  <a:schemeClr val="tx1"/>
                </a:solidFill>
                <a:latin typeface="Arial" panose="020B0604020202020204" pitchFamily="34" charset="0"/>
              </a:defRPr>
            </a:lvl9pPr>
          </a:lstStyle>
          <a:p>
            <a:pPr>
              <a:lnSpc>
                <a:spcPct val="88000"/>
              </a:lnSpc>
              <a:spcBef>
                <a:spcPct val="43000"/>
              </a:spcBef>
            </a:pPr>
            <a:r>
              <a:rPr lang="en-US" altLang="zh-CN" b="1" i="1" dirty="0">
                <a:solidFill>
                  <a:srgbClr val="333399"/>
                </a:solidFill>
                <a:ea typeface="宋体" panose="02010600030101010101" pitchFamily="2" charset="-122"/>
              </a:rPr>
              <a:t> Convoy          Start       1st result    last result</a:t>
            </a:r>
            <a:r>
              <a:rPr lang="en-US" altLang="zh-CN" b="1" i="1" dirty="0">
                <a:ea typeface="宋体" panose="02010600030101010101" pitchFamily="2" charset="-122"/>
              </a:rPr>
              <a:t>	</a:t>
            </a:r>
          </a:p>
          <a:p>
            <a:pPr>
              <a:lnSpc>
                <a:spcPct val="88000"/>
              </a:lnSpc>
              <a:spcBef>
                <a:spcPct val="43000"/>
              </a:spcBef>
            </a:pPr>
            <a:r>
              <a:rPr lang="en-US" altLang="zh-CN" b="1" dirty="0">
                <a:ea typeface="宋体" panose="02010600030101010101" pitchFamily="2" charset="-122"/>
              </a:rPr>
              <a:t>1. LV                    0         12                 11+n     (12+n-1)</a:t>
            </a:r>
          </a:p>
          <a:p>
            <a:pPr>
              <a:lnSpc>
                <a:spcPct val="88000"/>
              </a:lnSpc>
              <a:spcBef>
                <a:spcPct val="43000"/>
              </a:spcBef>
            </a:pPr>
            <a:r>
              <a:rPr lang="en-US" altLang="zh-CN" b="1" dirty="0">
                <a:ea typeface="宋体" panose="02010600030101010101" pitchFamily="2" charset="-122"/>
              </a:rPr>
              <a:t>2. MULV, LV    12+n       12+n+7        18+2n    </a:t>
            </a:r>
            <a:r>
              <a:rPr lang="en-US" altLang="zh-CN" b="1" i="1" dirty="0">
                <a:ea typeface="宋体" panose="02010600030101010101" pitchFamily="2" charset="-122"/>
              </a:rPr>
              <a:t>Multiply startup</a:t>
            </a:r>
          </a:p>
          <a:p>
            <a:pPr>
              <a:lnSpc>
                <a:spcPct val="88000"/>
              </a:lnSpc>
              <a:spcBef>
                <a:spcPct val="43000"/>
              </a:spcBef>
            </a:pPr>
            <a:r>
              <a:rPr lang="en-US" altLang="zh-CN" b="1" i="1" dirty="0">
                <a:ea typeface="宋体" panose="02010600030101010101" pitchFamily="2" charset="-122"/>
              </a:rPr>
              <a:t>	                    </a:t>
            </a:r>
            <a:r>
              <a:rPr lang="en-US" altLang="zh-CN" b="1" dirty="0">
                <a:ea typeface="宋体" panose="02010600030101010101" pitchFamily="2" charset="-122"/>
              </a:rPr>
              <a:t>12+n       12+n+12      23+2n    </a:t>
            </a:r>
            <a:r>
              <a:rPr lang="en-US" altLang="zh-CN" b="1" i="1" dirty="0">
                <a:ea typeface="宋体" panose="02010600030101010101" pitchFamily="2" charset="-122"/>
              </a:rPr>
              <a:t>Load start-up</a:t>
            </a:r>
            <a:endParaRPr lang="en-US" altLang="zh-CN" b="1" dirty="0">
              <a:ea typeface="宋体" panose="02010600030101010101" pitchFamily="2" charset="-122"/>
            </a:endParaRPr>
          </a:p>
          <a:p>
            <a:pPr>
              <a:lnSpc>
                <a:spcPct val="88000"/>
              </a:lnSpc>
              <a:spcBef>
                <a:spcPct val="43000"/>
              </a:spcBef>
            </a:pPr>
            <a:r>
              <a:rPr lang="en-US" altLang="zh-CN" b="1" dirty="0">
                <a:ea typeface="宋体" panose="02010600030101010101" pitchFamily="2" charset="-122"/>
              </a:rPr>
              <a:t>3. ADDV           24+2n     24+2n+6      29+3n    </a:t>
            </a:r>
            <a:r>
              <a:rPr lang="en-US" altLang="zh-CN" b="1" i="1" dirty="0">
                <a:ea typeface="宋体" panose="02010600030101010101" pitchFamily="2" charset="-122"/>
              </a:rPr>
              <a:t>Wait convoy 2</a:t>
            </a:r>
            <a:endParaRPr lang="en-US" altLang="zh-CN" b="1" dirty="0">
              <a:ea typeface="宋体" panose="02010600030101010101" pitchFamily="2" charset="-122"/>
            </a:endParaRPr>
          </a:p>
          <a:p>
            <a:pPr>
              <a:lnSpc>
                <a:spcPct val="88000"/>
              </a:lnSpc>
              <a:spcBef>
                <a:spcPct val="43000"/>
              </a:spcBef>
            </a:pPr>
            <a:r>
              <a:rPr lang="en-US" altLang="zh-CN" b="1" dirty="0">
                <a:ea typeface="宋体" panose="02010600030101010101" pitchFamily="2" charset="-122"/>
              </a:rPr>
              <a:t>4. SV                30+3n     30+3n+12    41+4n    </a:t>
            </a:r>
            <a:r>
              <a:rPr lang="en-US" altLang="zh-CN" b="1" i="1" dirty="0">
                <a:ea typeface="宋体" panose="02010600030101010101" pitchFamily="2" charset="-122"/>
              </a:rPr>
              <a:t>Wait convoy 3</a:t>
            </a:r>
          </a:p>
        </p:txBody>
      </p:sp>
    </p:spTree>
    <p:extLst>
      <p:ext uri="{BB962C8B-B14F-4D97-AF65-F5344CB8AC3E}">
        <p14:creationId xmlns:p14="http://schemas.microsoft.com/office/powerpoint/2010/main" val="1868216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365125"/>
            <a:ext cx="10515600" cy="500507"/>
          </a:xfrm>
          <a:noFill/>
        </p:spPr>
        <p:txBody>
          <a:bodyPr>
            <a:normAutofit fontScale="90000"/>
          </a:bodyPr>
          <a:lstStyle/>
          <a:p>
            <a:r>
              <a:rPr lang="en-US" altLang="zh-CN" dirty="0" smtClean="0">
                <a:ea typeface="宋体" panose="02010600030101010101" pitchFamily="2" charset="-122"/>
              </a:rPr>
              <a:t>Vector Length</a:t>
            </a:r>
          </a:p>
        </p:txBody>
      </p:sp>
      <p:sp>
        <p:nvSpPr>
          <p:cNvPr id="23555" name="Rectangle 3"/>
          <p:cNvSpPr>
            <a:spLocks noGrp="1" noChangeArrowheads="1"/>
          </p:cNvSpPr>
          <p:nvPr>
            <p:ph idx="1"/>
          </p:nvPr>
        </p:nvSpPr>
        <p:spPr>
          <a:xfrm>
            <a:off x="838200" y="1280160"/>
            <a:ext cx="10515600" cy="5213795"/>
          </a:xfrm>
          <a:noFill/>
        </p:spPr>
        <p:txBody>
          <a:bodyPr/>
          <a:lstStyle/>
          <a:p>
            <a:r>
              <a:rPr lang="zh-CN" altLang="en-US" dirty="0" smtClean="0">
                <a:ea typeface="宋体" panose="02010600030101010101" pitchFamily="2" charset="-122"/>
              </a:rPr>
              <a:t>当向量的长度不是64时（假设向量寄存器的长度是64）怎么办？</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vector-length register </a:t>
            </a:r>
            <a:r>
              <a:rPr lang="en-US" altLang="zh-CN" dirty="0" smtClean="0">
                <a:ea typeface="宋体" panose="02010600030101010101" pitchFamily="2" charset="-122"/>
              </a:rPr>
              <a:t>(VLR) </a:t>
            </a:r>
            <a:r>
              <a:rPr lang="zh-CN" altLang="en-US" dirty="0" smtClean="0">
                <a:ea typeface="宋体" panose="02010600030101010101" pitchFamily="2" charset="-122"/>
              </a:rPr>
              <a:t>控制特定向量操作的长度</a:t>
            </a:r>
            <a:r>
              <a:rPr lang="en-US" altLang="zh-CN" dirty="0" smtClean="0">
                <a:ea typeface="宋体" panose="02010600030101010101" pitchFamily="2" charset="-122"/>
              </a:rPr>
              <a:t>, </a:t>
            </a:r>
            <a:r>
              <a:rPr lang="zh-CN" altLang="en-US" dirty="0" smtClean="0">
                <a:ea typeface="宋体" panose="02010600030101010101" pitchFamily="2" charset="-122"/>
              </a:rPr>
              <a:t>包括向量的</a:t>
            </a:r>
            <a:r>
              <a:rPr lang="en-US" altLang="zh-CN" dirty="0" smtClean="0">
                <a:ea typeface="宋体" panose="02010600030101010101" pitchFamily="2" charset="-122"/>
              </a:rPr>
              <a:t>load/store. (</a:t>
            </a:r>
            <a:r>
              <a:rPr lang="zh-CN" altLang="en-US" dirty="0" smtClean="0">
                <a:ea typeface="宋体" panose="02010600030101010101" pitchFamily="2" charset="-122"/>
              </a:rPr>
              <a:t>当然一次操作的向量的长度不能</a:t>
            </a:r>
            <a:r>
              <a:rPr lang="en-US" altLang="zh-CN" dirty="0" smtClean="0">
                <a:ea typeface="宋体" panose="02010600030101010101" pitchFamily="2" charset="-122"/>
              </a:rPr>
              <a:t> &gt; </a:t>
            </a:r>
            <a:r>
              <a:rPr lang="zh-CN" altLang="en-US" dirty="0" smtClean="0">
                <a:ea typeface="宋体" panose="02010600030101010101" pitchFamily="2" charset="-122"/>
              </a:rPr>
              <a:t>向量寄存器的长度</a:t>
            </a:r>
            <a:r>
              <a:rPr lang="en-US" altLang="zh-CN" dirty="0" smtClean="0">
                <a:ea typeface="宋体" panose="02010600030101010101" pitchFamily="2" charset="-122"/>
              </a:rPr>
              <a:t>) </a:t>
            </a:r>
            <a:r>
              <a:rPr lang="zh-CN" altLang="en-US" dirty="0" smtClean="0">
                <a:ea typeface="宋体" panose="02010600030101010101" pitchFamily="2" charset="-122"/>
              </a:rPr>
              <a:t>例如：</a:t>
            </a:r>
          </a:p>
          <a:p>
            <a:pPr>
              <a:buFontTx/>
              <a:buNone/>
            </a:pPr>
            <a:r>
              <a:rPr lang="en-US" altLang="zh-CN" dirty="0" smtClean="0">
                <a:latin typeface="Courier New" panose="02070309020205020404" pitchFamily="49" charset="0"/>
                <a:ea typeface="宋体" panose="02010600030101010101" pitchFamily="2" charset="-122"/>
              </a:rPr>
              <a:t>		do 10 </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1, n</a:t>
            </a:r>
          </a:p>
          <a:p>
            <a:pPr>
              <a:buFontTx/>
              <a:buNone/>
            </a:pPr>
            <a:r>
              <a:rPr lang="en-US" altLang="zh-CN" dirty="0" smtClean="0">
                <a:latin typeface="Courier New" panose="02070309020205020404" pitchFamily="49" charset="0"/>
                <a:ea typeface="宋体" panose="02010600030101010101" pitchFamily="2" charset="-122"/>
              </a:rPr>
              <a:t>10  </a:t>
            </a:r>
            <a:r>
              <a:rPr lang="en-US" altLang="zh-CN" dirty="0" smtClean="0">
                <a:latin typeface="Courier New" panose="02070309020205020404" pitchFamily="49" charset="0"/>
                <a:ea typeface="宋体" panose="02010600030101010101" pitchFamily="2" charset="-122"/>
              </a:rPr>
              <a:t>	Y(</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a * X(</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Y(</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a:t>
            </a:r>
            <a:endParaRPr lang="en-US" altLang="zh-CN" dirty="0" smtClean="0">
              <a:ea typeface="宋体" panose="02010600030101010101" pitchFamily="2" charset="-122"/>
            </a:endParaRPr>
          </a:p>
          <a:p>
            <a:r>
              <a:rPr lang="en-US" altLang="zh-CN" dirty="0" smtClean="0">
                <a:ea typeface="宋体" panose="02010600030101010101" pitchFamily="2" charset="-122"/>
              </a:rPr>
              <a:t>n</a:t>
            </a:r>
            <a:r>
              <a:rPr lang="zh-CN" altLang="en-US" dirty="0" smtClean="0">
                <a:ea typeface="宋体" panose="02010600030101010101" pitchFamily="2" charset="-122"/>
              </a:rPr>
              <a:t>的值只有在运行时才能知道</a:t>
            </a:r>
            <a:r>
              <a:rPr lang="en-US" altLang="zh-CN" dirty="0" smtClean="0">
                <a:ea typeface="宋体" panose="02010600030101010101" pitchFamily="2" charset="-122"/>
              </a:rPr>
              <a:t> </a:t>
            </a:r>
            <a:br>
              <a:rPr lang="en-US" altLang="zh-CN" dirty="0" smtClean="0">
                <a:ea typeface="宋体" panose="02010600030101010101" pitchFamily="2" charset="-122"/>
              </a:rPr>
            </a:br>
            <a:r>
              <a:rPr lang="en-US" altLang="zh-CN" dirty="0" smtClean="0">
                <a:ea typeface="宋体" panose="02010600030101010101" pitchFamily="2" charset="-122"/>
              </a:rPr>
              <a:t>n &gt; Max. Vector Length (MVL)</a:t>
            </a:r>
            <a:r>
              <a:rPr lang="zh-CN" altLang="en-US" dirty="0" smtClean="0">
                <a:ea typeface="宋体" panose="02010600030101010101" pitchFamily="2" charset="-122"/>
              </a:rPr>
              <a:t>怎么办？</a:t>
            </a:r>
          </a:p>
        </p:txBody>
      </p:sp>
    </p:spTree>
    <p:extLst>
      <p:ext uri="{BB962C8B-B14F-4D97-AF65-F5344CB8AC3E}">
        <p14:creationId xmlns:p14="http://schemas.microsoft.com/office/powerpoint/2010/main" val="2625366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838200" y="365125"/>
            <a:ext cx="10515600" cy="672545"/>
          </a:xfrm>
        </p:spPr>
        <p:txBody>
          <a:bodyPr>
            <a:normAutofit fontScale="90000"/>
          </a:bodyPr>
          <a:lstStyle/>
          <a:p>
            <a:pPr algn="ctr"/>
            <a:r>
              <a:rPr lang="en-US" dirty="0" smtClean="0"/>
              <a:t>review: Multithreading</a:t>
            </a:r>
            <a:endParaRPr lang="en-US" dirty="0"/>
          </a:p>
        </p:txBody>
      </p:sp>
      <p:sp>
        <p:nvSpPr>
          <p:cNvPr id="268" name="Slide Number Placeholder 3"/>
          <p:cNvSpPr>
            <a:spLocks noGrp="1"/>
          </p:cNvSpPr>
          <p:nvPr>
            <p:ph type="sldNum" sz="quarter" idx="12"/>
          </p:nvPr>
        </p:nvSpPr>
        <p:spPr/>
        <p:txBody>
          <a:bodyPr/>
          <a:lstStyle/>
          <a:p>
            <a:fld id="{6947F8F3-4092-BA41-A464-48CF62ADA464}" type="slidenum">
              <a:rPr lang="en-US" smtClean="0"/>
              <a:pPr/>
              <a:t>3</a:t>
            </a:fld>
            <a:endParaRPr lang="en-US"/>
          </a:p>
        </p:txBody>
      </p:sp>
      <p:grpSp>
        <p:nvGrpSpPr>
          <p:cNvPr id="2" name="Group 3"/>
          <p:cNvGrpSpPr>
            <a:grpSpLocks/>
          </p:cNvGrpSpPr>
          <p:nvPr/>
        </p:nvGrpSpPr>
        <p:grpSpPr bwMode="auto">
          <a:xfrm>
            <a:off x="2563813" y="1736725"/>
            <a:ext cx="1143000" cy="3581400"/>
            <a:chOff x="528" y="912"/>
            <a:chExt cx="720" cy="2256"/>
          </a:xfrm>
        </p:grpSpPr>
        <p:sp>
          <p:nvSpPr>
            <p:cNvPr id="1457156" name="Rectangle 4"/>
            <p:cNvSpPr>
              <a:spLocks noChangeArrowheads="1"/>
            </p:cNvSpPr>
            <p:nvPr/>
          </p:nvSpPr>
          <p:spPr bwMode="auto">
            <a:xfrm>
              <a:off x="528"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57" name="Rectangle 5"/>
            <p:cNvSpPr>
              <a:spLocks noChangeArrowheads="1"/>
            </p:cNvSpPr>
            <p:nvPr/>
          </p:nvSpPr>
          <p:spPr bwMode="auto">
            <a:xfrm>
              <a:off x="720"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58" name="Rectangle 6"/>
            <p:cNvSpPr>
              <a:spLocks noChangeArrowheads="1"/>
            </p:cNvSpPr>
            <p:nvPr/>
          </p:nvSpPr>
          <p:spPr bwMode="auto">
            <a:xfrm>
              <a:off x="912"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59" name="Rectangle 7"/>
            <p:cNvSpPr>
              <a:spLocks noChangeArrowheads="1"/>
            </p:cNvSpPr>
            <p:nvPr/>
          </p:nvSpPr>
          <p:spPr bwMode="auto">
            <a:xfrm>
              <a:off x="1104"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0" name="Rectangle 8"/>
            <p:cNvSpPr>
              <a:spLocks noChangeArrowheads="1"/>
            </p:cNvSpPr>
            <p:nvPr/>
          </p:nvSpPr>
          <p:spPr bwMode="auto">
            <a:xfrm>
              <a:off x="528"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1" name="Rectangle 9"/>
            <p:cNvSpPr>
              <a:spLocks noChangeArrowheads="1"/>
            </p:cNvSpPr>
            <p:nvPr/>
          </p:nvSpPr>
          <p:spPr bwMode="auto">
            <a:xfrm>
              <a:off x="720"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2" name="Rectangle 10"/>
            <p:cNvSpPr>
              <a:spLocks noChangeArrowheads="1"/>
            </p:cNvSpPr>
            <p:nvPr/>
          </p:nvSpPr>
          <p:spPr bwMode="auto">
            <a:xfrm>
              <a:off x="912"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3" name="Rectangle 11"/>
            <p:cNvSpPr>
              <a:spLocks noChangeArrowheads="1"/>
            </p:cNvSpPr>
            <p:nvPr/>
          </p:nvSpPr>
          <p:spPr bwMode="auto">
            <a:xfrm>
              <a:off x="1104"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4" name="Rectangle 12"/>
            <p:cNvSpPr>
              <a:spLocks noChangeArrowheads="1"/>
            </p:cNvSpPr>
            <p:nvPr/>
          </p:nvSpPr>
          <p:spPr bwMode="auto">
            <a:xfrm>
              <a:off x="528"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5" name="Rectangle 13"/>
            <p:cNvSpPr>
              <a:spLocks noChangeArrowheads="1"/>
            </p:cNvSpPr>
            <p:nvPr/>
          </p:nvSpPr>
          <p:spPr bwMode="auto">
            <a:xfrm>
              <a:off x="720"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6" name="Rectangle 14"/>
            <p:cNvSpPr>
              <a:spLocks noChangeArrowheads="1"/>
            </p:cNvSpPr>
            <p:nvPr/>
          </p:nvSpPr>
          <p:spPr bwMode="auto">
            <a:xfrm>
              <a:off x="912"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7" name="Rectangle 15"/>
            <p:cNvSpPr>
              <a:spLocks noChangeArrowheads="1"/>
            </p:cNvSpPr>
            <p:nvPr/>
          </p:nvSpPr>
          <p:spPr bwMode="auto">
            <a:xfrm>
              <a:off x="1104"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68" name="Rectangle 16"/>
            <p:cNvSpPr>
              <a:spLocks noChangeArrowheads="1"/>
            </p:cNvSpPr>
            <p:nvPr/>
          </p:nvSpPr>
          <p:spPr bwMode="auto">
            <a:xfrm>
              <a:off x="528"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69" name="Rectangle 17"/>
            <p:cNvSpPr>
              <a:spLocks noChangeArrowheads="1"/>
            </p:cNvSpPr>
            <p:nvPr/>
          </p:nvSpPr>
          <p:spPr bwMode="auto">
            <a:xfrm>
              <a:off x="720"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70" name="Rectangle 18"/>
            <p:cNvSpPr>
              <a:spLocks noChangeArrowheads="1"/>
            </p:cNvSpPr>
            <p:nvPr/>
          </p:nvSpPr>
          <p:spPr bwMode="auto">
            <a:xfrm>
              <a:off x="912"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71" name="Rectangle 19"/>
            <p:cNvSpPr>
              <a:spLocks noChangeArrowheads="1"/>
            </p:cNvSpPr>
            <p:nvPr/>
          </p:nvSpPr>
          <p:spPr bwMode="auto">
            <a:xfrm>
              <a:off x="1104"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2" name="Rectangle 20"/>
            <p:cNvSpPr>
              <a:spLocks noChangeArrowheads="1"/>
            </p:cNvSpPr>
            <p:nvPr/>
          </p:nvSpPr>
          <p:spPr bwMode="auto">
            <a:xfrm>
              <a:off x="52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3" name="Rectangle 21"/>
            <p:cNvSpPr>
              <a:spLocks noChangeArrowheads="1"/>
            </p:cNvSpPr>
            <p:nvPr/>
          </p:nvSpPr>
          <p:spPr bwMode="auto">
            <a:xfrm>
              <a:off x="72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4" name="Rectangle 22"/>
            <p:cNvSpPr>
              <a:spLocks noChangeArrowheads="1"/>
            </p:cNvSpPr>
            <p:nvPr/>
          </p:nvSpPr>
          <p:spPr bwMode="auto">
            <a:xfrm>
              <a:off x="912"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5" name="Rectangle 23"/>
            <p:cNvSpPr>
              <a:spLocks noChangeArrowheads="1"/>
            </p:cNvSpPr>
            <p:nvPr/>
          </p:nvSpPr>
          <p:spPr bwMode="auto">
            <a:xfrm>
              <a:off x="1104"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6" name="Rectangle 24"/>
            <p:cNvSpPr>
              <a:spLocks noChangeArrowheads="1"/>
            </p:cNvSpPr>
            <p:nvPr/>
          </p:nvSpPr>
          <p:spPr bwMode="auto">
            <a:xfrm>
              <a:off x="528"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7" name="Rectangle 25"/>
            <p:cNvSpPr>
              <a:spLocks noChangeArrowheads="1"/>
            </p:cNvSpPr>
            <p:nvPr/>
          </p:nvSpPr>
          <p:spPr bwMode="auto">
            <a:xfrm>
              <a:off x="720"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8" name="Rectangle 26"/>
            <p:cNvSpPr>
              <a:spLocks noChangeArrowheads="1"/>
            </p:cNvSpPr>
            <p:nvPr/>
          </p:nvSpPr>
          <p:spPr bwMode="auto">
            <a:xfrm>
              <a:off x="912"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79" name="Rectangle 27"/>
            <p:cNvSpPr>
              <a:spLocks noChangeArrowheads="1"/>
            </p:cNvSpPr>
            <p:nvPr/>
          </p:nvSpPr>
          <p:spPr bwMode="auto">
            <a:xfrm>
              <a:off x="1104"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0" name="Rectangle 28"/>
            <p:cNvSpPr>
              <a:spLocks noChangeArrowheads="1"/>
            </p:cNvSpPr>
            <p:nvPr/>
          </p:nvSpPr>
          <p:spPr bwMode="auto">
            <a:xfrm>
              <a:off x="528" y="206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1" name="Rectangle 29"/>
            <p:cNvSpPr>
              <a:spLocks noChangeArrowheads="1"/>
            </p:cNvSpPr>
            <p:nvPr/>
          </p:nvSpPr>
          <p:spPr bwMode="auto">
            <a:xfrm>
              <a:off x="720" y="206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2" name="Rectangle 30"/>
            <p:cNvSpPr>
              <a:spLocks noChangeArrowheads="1"/>
            </p:cNvSpPr>
            <p:nvPr/>
          </p:nvSpPr>
          <p:spPr bwMode="auto">
            <a:xfrm>
              <a:off x="912"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3" name="Rectangle 31"/>
            <p:cNvSpPr>
              <a:spLocks noChangeArrowheads="1"/>
            </p:cNvSpPr>
            <p:nvPr/>
          </p:nvSpPr>
          <p:spPr bwMode="auto">
            <a:xfrm>
              <a:off x="1104"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4" name="Rectangle 32"/>
            <p:cNvSpPr>
              <a:spLocks noChangeArrowheads="1"/>
            </p:cNvSpPr>
            <p:nvPr/>
          </p:nvSpPr>
          <p:spPr bwMode="auto">
            <a:xfrm>
              <a:off x="528"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5" name="Rectangle 33"/>
            <p:cNvSpPr>
              <a:spLocks noChangeArrowheads="1"/>
            </p:cNvSpPr>
            <p:nvPr/>
          </p:nvSpPr>
          <p:spPr bwMode="auto">
            <a:xfrm>
              <a:off x="720"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6" name="Rectangle 34"/>
            <p:cNvSpPr>
              <a:spLocks noChangeArrowheads="1"/>
            </p:cNvSpPr>
            <p:nvPr/>
          </p:nvSpPr>
          <p:spPr bwMode="auto">
            <a:xfrm>
              <a:off x="912"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7" name="Rectangle 35"/>
            <p:cNvSpPr>
              <a:spLocks noChangeArrowheads="1"/>
            </p:cNvSpPr>
            <p:nvPr/>
          </p:nvSpPr>
          <p:spPr bwMode="auto">
            <a:xfrm>
              <a:off x="1104"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88" name="Rectangle 36"/>
            <p:cNvSpPr>
              <a:spLocks noChangeArrowheads="1"/>
            </p:cNvSpPr>
            <p:nvPr/>
          </p:nvSpPr>
          <p:spPr bwMode="auto">
            <a:xfrm>
              <a:off x="528"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89" name="Rectangle 37"/>
            <p:cNvSpPr>
              <a:spLocks noChangeArrowheads="1"/>
            </p:cNvSpPr>
            <p:nvPr/>
          </p:nvSpPr>
          <p:spPr bwMode="auto">
            <a:xfrm>
              <a:off x="720"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90" name="Rectangle 38"/>
            <p:cNvSpPr>
              <a:spLocks noChangeArrowheads="1"/>
            </p:cNvSpPr>
            <p:nvPr/>
          </p:nvSpPr>
          <p:spPr bwMode="auto">
            <a:xfrm>
              <a:off x="912"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191" name="Rectangle 39"/>
            <p:cNvSpPr>
              <a:spLocks noChangeArrowheads="1"/>
            </p:cNvSpPr>
            <p:nvPr/>
          </p:nvSpPr>
          <p:spPr bwMode="auto">
            <a:xfrm>
              <a:off x="1104"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2" name="Rectangle 40"/>
            <p:cNvSpPr>
              <a:spLocks noChangeArrowheads="1"/>
            </p:cNvSpPr>
            <p:nvPr/>
          </p:nvSpPr>
          <p:spPr bwMode="auto">
            <a:xfrm>
              <a:off x="528"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3" name="Rectangle 41"/>
            <p:cNvSpPr>
              <a:spLocks noChangeArrowheads="1"/>
            </p:cNvSpPr>
            <p:nvPr/>
          </p:nvSpPr>
          <p:spPr bwMode="auto">
            <a:xfrm>
              <a:off x="720"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4" name="Rectangle 42"/>
            <p:cNvSpPr>
              <a:spLocks noChangeArrowheads="1"/>
            </p:cNvSpPr>
            <p:nvPr/>
          </p:nvSpPr>
          <p:spPr bwMode="auto">
            <a:xfrm>
              <a:off x="912"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5" name="Rectangle 43"/>
            <p:cNvSpPr>
              <a:spLocks noChangeArrowheads="1"/>
            </p:cNvSpPr>
            <p:nvPr/>
          </p:nvSpPr>
          <p:spPr bwMode="auto">
            <a:xfrm>
              <a:off x="1104"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6" name="Rectangle 44"/>
            <p:cNvSpPr>
              <a:spLocks noChangeArrowheads="1"/>
            </p:cNvSpPr>
            <p:nvPr/>
          </p:nvSpPr>
          <p:spPr bwMode="auto">
            <a:xfrm>
              <a:off x="528"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7" name="Rectangle 45"/>
            <p:cNvSpPr>
              <a:spLocks noChangeArrowheads="1"/>
            </p:cNvSpPr>
            <p:nvPr/>
          </p:nvSpPr>
          <p:spPr bwMode="auto">
            <a:xfrm>
              <a:off x="720"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8" name="Rectangle 46"/>
            <p:cNvSpPr>
              <a:spLocks noChangeArrowheads="1"/>
            </p:cNvSpPr>
            <p:nvPr/>
          </p:nvSpPr>
          <p:spPr bwMode="auto">
            <a:xfrm>
              <a:off x="912"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199" name="Rectangle 47"/>
            <p:cNvSpPr>
              <a:spLocks noChangeArrowheads="1"/>
            </p:cNvSpPr>
            <p:nvPr/>
          </p:nvSpPr>
          <p:spPr bwMode="auto">
            <a:xfrm>
              <a:off x="1104"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0" name="Rectangle 48"/>
            <p:cNvSpPr>
              <a:spLocks noChangeArrowheads="1"/>
            </p:cNvSpPr>
            <p:nvPr/>
          </p:nvSpPr>
          <p:spPr bwMode="auto">
            <a:xfrm>
              <a:off x="528" y="302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1" name="Rectangle 49"/>
            <p:cNvSpPr>
              <a:spLocks noChangeArrowheads="1"/>
            </p:cNvSpPr>
            <p:nvPr/>
          </p:nvSpPr>
          <p:spPr bwMode="auto">
            <a:xfrm>
              <a:off x="720" y="302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2" name="Rectangle 50"/>
            <p:cNvSpPr>
              <a:spLocks noChangeArrowheads="1"/>
            </p:cNvSpPr>
            <p:nvPr/>
          </p:nvSpPr>
          <p:spPr bwMode="auto">
            <a:xfrm>
              <a:off x="912"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3" name="Rectangle 51"/>
            <p:cNvSpPr>
              <a:spLocks noChangeArrowheads="1"/>
            </p:cNvSpPr>
            <p:nvPr/>
          </p:nvSpPr>
          <p:spPr bwMode="auto">
            <a:xfrm>
              <a:off x="1104"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3" name="Group 52"/>
          <p:cNvGrpSpPr>
            <a:grpSpLocks/>
          </p:cNvGrpSpPr>
          <p:nvPr/>
        </p:nvGrpSpPr>
        <p:grpSpPr bwMode="auto">
          <a:xfrm>
            <a:off x="4087813" y="1736725"/>
            <a:ext cx="1143000" cy="3581400"/>
            <a:chOff x="1584" y="912"/>
            <a:chExt cx="720" cy="2256"/>
          </a:xfrm>
        </p:grpSpPr>
        <p:sp>
          <p:nvSpPr>
            <p:cNvPr id="1457205" name="Rectangle 53"/>
            <p:cNvSpPr>
              <a:spLocks noChangeArrowheads="1"/>
            </p:cNvSpPr>
            <p:nvPr/>
          </p:nvSpPr>
          <p:spPr bwMode="auto">
            <a:xfrm>
              <a:off x="1584"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6" name="Rectangle 54"/>
            <p:cNvSpPr>
              <a:spLocks noChangeArrowheads="1"/>
            </p:cNvSpPr>
            <p:nvPr/>
          </p:nvSpPr>
          <p:spPr bwMode="auto">
            <a:xfrm>
              <a:off x="1776"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07" name="Rectangle 55"/>
            <p:cNvSpPr>
              <a:spLocks noChangeArrowheads="1"/>
            </p:cNvSpPr>
            <p:nvPr/>
          </p:nvSpPr>
          <p:spPr bwMode="auto">
            <a:xfrm>
              <a:off x="1968"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8" name="Rectangle 56"/>
            <p:cNvSpPr>
              <a:spLocks noChangeArrowheads="1"/>
            </p:cNvSpPr>
            <p:nvPr/>
          </p:nvSpPr>
          <p:spPr bwMode="auto">
            <a:xfrm>
              <a:off x="2160"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09" name="Rectangle 57"/>
            <p:cNvSpPr>
              <a:spLocks noChangeArrowheads="1"/>
            </p:cNvSpPr>
            <p:nvPr/>
          </p:nvSpPr>
          <p:spPr bwMode="auto">
            <a:xfrm>
              <a:off x="1584"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0" name="Rectangle 58"/>
            <p:cNvSpPr>
              <a:spLocks noChangeArrowheads="1"/>
            </p:cNvSpPr>
            <p:nvPr/>
          </p:nvSpPr>
          <p:spPr bwMode="auto">
            <a:xfrm>
              <a:off x="1776"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1" name="Rectangle 59"/>
            <p:cNvSpPr>
              <a:spLocks noChangeArrowheads="1"/>
            </p:cNvSpPr>
            <p:nvPr/>
          </p:nvSpPr>
          <p:spPr bwMode="auto">
            <a:xfrm>
              <a:off x="1968"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2" name="Rectangle 60"/>
            <p:cNvSpPr>
              <a:spLocks noChangeArrowheads="1"/>
            </p:cNvSpPr>
            <p:nvPr/>
          </p:nvSpPr>
          <p:spPr bwMode="auto">
            <a:xfrm>
              <a:off x="2160"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3" name="Rectangle 61"/>
            <p:cNvSpPr>
              <a:spLocks noChangeArrowheads="1"/>
            </p:cNvSpPr>
            <p:nvPr/>
          </p:nvSpPr>
          <p:spPr bwMode="auto">
            <a:xfrm>
              <a:off x="1584" y="129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14" name="Rectangle 62"/>
            <p:cNvSpPr>
              <a:spLocks noChangeArrowheads="1"/>
            </p:cNvSpPr>
            <p:nvPr/>
          </p:nvSpPr>
          <p:spPr bwMode="auto">
            <a:xfrm>
              <a:off x="1776" y="129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15" name="Rectangle 63"/>
            <p:cNvSpPr>
              <a:spLocks noChangeArrowheads="1"/>
            </p:cNvSpPr>
            <p:nvPr/>
          </p:nvSpPr>
          <p:spPr bwMode="auto">
            <a:xfrm>
              <a:off x="1968"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6" name="Rectangle 64"/>
            <p:cNvSpPr>
              <a:spLocks noChangeArrowheads="1"/>
            </p:cNvSpPr>
            <p:nvPr/>
          </p:nvSpPr>
          <p:spPr bwMode="auto">
            <a:xfrm>
              <a:off x="2160"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17" name="Rectangle 65"/>
            <p:cNvSpPr>
              <a:spLocks noChangeArrowheads="1"/>
            </p:cNvSpPr>
            <p:nvPr/>
          </p:nvSpPr>
          <p:spPr bwMode="auto">
            <a:xfrm>
              <a:off x="1584" y="148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8" name="Rectangle 66"/>
            <p:cNvSpPr>
              <a:spLocks noChangeArrowheads="1"/>
            </p:cNvSpPr>
            <p:nvPr/>
          </p:nvSpPr>
          <p:spPr bwMode="auto">
            <a:xfrm>
              <a:off x="1776" y="148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19" name="Rectangle 67"/>
            <p:cNvSpPr>
              <a:spLocks noChangeArrowheads="1"/>
            </p:cNvSpPr>
            <p:nvPr/>
          </p:nvSpPr>
          <p:spPr bwMode="auto">
            <a:xfrm>
              <a:off x="1968"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0" name="Rectangle 68"/>
            <p:cNvSpPr>
              <a:spLocks noChangeArrowheads="1"/>
            </p:cNvSpPr>
            <p:nvPr/>
          </p:nvSpPr>
          <p:spPr bwMode="auto">
            <a:xfrm>
              <a:off x="2160"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1" name="Rectangle 69"/>
            <p:cNvSpPr>
              <a:spLocks noChangeArrowheads="1"/>
            </p:cNvSpPr>
            <p:nvPr/>
          </p:nvSpPr>
          <p:spPr bwMode="auto">
            <a:xfrm>
              <a:off x="1584" y="168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22" name="Rectangle 70"/>
            <p:cNvSpPr>
              <a:spLocks noChangeArrowheads="1"/>
            </p:cNvSpPr>
            <p:nvPr/>
          </p:nvSpPr>
          <p:spPr bwMode="auto">
            <a:xfrm>
              <a:off x="1776"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3" name="Rectangle 71"/>
            <p:cNvSpPr>
              <a:spLocks noChangeArrowheads="1"/>
            </p:cNvSpPr>
            <p:nvPr/>
          </p:nvSpPr>
          <p:spPr bwMode="auto">
            <a:xfrm>
              <a:off x="196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4" name="Rectangle 72"/>
            <p:cNvSpPr>
              <a:spLocks noChangeArrowheads="1"/>
            </p:cNvSpPr>
            <p:nvPr/>
          </p:nvSpPr>
          <p:spPr bwMode="auto">
            <a:xfrm>
              <a:off x="216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25" name="Rectangle 73"/>
            <p:cNvSpPr>
              <a:spLocks noChangeArrowheads="1"/>
            </p:cNvSpPr>
            <p:nvPr/>
          </p:nvSpPr>
          <p:spPr bwMode="auto">
            <a:xfrm>
              <a:off x="1584"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6" name="Rectangle 74"/>
            <p:cNvSpPr>
              <a:spLocks noChangeArrowheads="1"/>
            </p:cNvSpPr>
            <p:nvPr/>
          </p:nvSpPr>
          <p:spPr bwMode="auto">
            <a:xfrm>
              <a:off x="1776"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7" name="Rectangle 75"/>
            <p:cNvSpPr>
              <a:spLocks noChangeArrowheads="1"/>
            </p:cNvSpPr>
            <p:nvPr/>
          </p:nvSpPr>
          <p:spPr bwMode="auto">
            <a:xfrm>
              <a:off x="1968"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8" name="Rectangle 76"/>
            <p:cNvSpPr>
              <a:spLocks noChangeArrowheads="1"/>
            </p:cNvSpPr>
            <p:nvPr/>
          </p:nvSpPr>
          <p:spPr bwMode="auto">
            <a:xfrm>
              <a:off x="2160" y="187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29" name="Rectangle 77"/>
            <p:cNvSpPr>
              <a:spLocks noChangeArrowheads="1"/>
            </p:cNvSpPr>
            <p:nvPr/>
          </p:nvSpPr>
          <p:spPr bwMode="auto">
            <a:xfrm>
              <a:off x="1584"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0" name="Rectangle 78"/>
            <p:cNvSpPr>
              <a:spLocks noChangeArrowheads="1"/>
            </p:cNvSpPr>
            <p:nvPr/>
          </p:nvSpPr>
          <p:spPr bwMode="auto">
            <a:xfrm>
              <a:off x="1776"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1" name="Rectangle 79" descr="Wide downward diagonal"/>
            <p:cNvSpPr>
              <a:spLocks noChangeArrowheads="1"/>
            </p:cNvSpPr>
            <p:nvPr/>
          </p:nvSpPr>
          <p:spPr bwMode="auto">
            <a:xfrm>
              <a:off x="1968"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2" name="Rectangle 80"/>
            <p:cNvSpPr>
              <a:spLocks noChangeArrowheads="1"/>
            </p:cNvSpPr>
            <p:nvPr/>
          </p:nvSpPr>
          <p:spPr bwMode="auto">
            <a:xfrm>
              <a:off x="2160"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3" name="Rectangle 81"/>
            <p:cNvSpPr>
              <a:spLocks noChangeArrowheads="1"/>
            </p:cNvSpPr>
            <p:nvPr/>
          </p:nvSpPr>
          <p:spPr bwMode="auto">
            <a:xfrm>
              <a:off x="1584"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34" name="Rectangle 82"/>
            <p:cNvSpPr>
              <a:spLocks noChangeArrowheads="1"/>
            </p:cNvSpPr>
            <p:nvPr/>
          </p:nvSpPr>
          <p:spPr bwMode="auto">
            <a:xfrm>
              <a:off x="1776"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35" name="Rectangle 83"/>
            <p:cNvSpPr>
              <a:spLocks noChangeArrowheads="1"/>
            </p:cNvSpPr>
            <p:nvPr/>
          </p:nvSpPr>
          <p:spPr bwMode="auto">
            <a:xfrm>
              <a:off x="1968"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6" name="Rectangle 84"/>
            <p:cNvSpPr>
              <a:spLocks noChangeArrowheads="1"/>
            </p:cNvSpPr>
            <p:nvPr/>
          </p:nvSpPr>
          <p:spPr bwMode="auto">
            <a:xfrm>
              <a:off x="2160"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7" name="Rectangle 85" descr="Small checker board"/>
            <p:cNvSpPr>
              <a:spLocks noChangeArrowheads="1"/>
            </p:cNvSpPr>
            <p:nvPr/>
          </p:nvSpPr>
          <p:spPr bwMode="auto">
            <a:xfrm>
              <a:off x="1584" y="2448"/>
              <a:ext cx="144" cy="144"/>
            </a:xfrm>
            <a:prstGeom prst="rect">
              <a:avLst/>
            </a:prstGeom>
            <a:pattFill prst="smChe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38" name="Rectangle 86"/>
            <p:cNvSpPr>
              <a:spLocks noChangeArrowheads="1"/>
            </p:cNvSpPr>
            <p:nvPr/>
          </p:nvSpPr>
          <p:spPr bwMode="auto">
            <a:xfrm>
              <a:off x="1776"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39" name="Rectangle 87"/>
            <p:cNvSpPr>
              <a:spLocks noChangeArrowheads="1"/>
            </p:cNvSpPr>
            <p:nvPr/>
          </p:nvSpPr>
          <p:spPr bwMode="auto">
            <a:xfrm>
              <a:off x="1968"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0" name="Rectangle 88"/>
            <p:cNvSpPr>
              <a:spLocks noChangeArrowheads="1"/>
            </p:cNvSpPr>
            <p:nvPr/>
          </p:nvSpPr>
          <p:spPr bwMode="auto">
            <a:xfrm>
              <a:off x="2160"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1" name="Rectangle 89" descr="Small grid"/>
            <p:cNvSpPr>
              <a:spLocks noChangeArrowheads="1"/>
            </p:cNvSpPr>
            <p:nvPr/>
          </p:nvSpPr>
          <p:spPr bwMode="auto">
            <a:xfrm>
              <a:off x="1584"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2" name="Rectangle 90" descr="Small grid"/>
            <p:cNvSpPr>
              <a:spLocks noChangeArrowheads="1"/>
            </p:cNvSpPr>
            <p:nvPr/>
          </p:nvSpPr>
          <p:spPr bwMode="auto">
            <a:xfrm>
              <a:off x="1776"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3" name="Rectangle 91" descr="Small grid"/>
            <p:cNvSpPr>
              <a:spLocks noChangeArrowheads="1"/>
            </p:cNvSpPr>
            <p:nvPr/>
          </p:nvSpPr>
          <p:spPr bwMode="auto">
            <a:xfrm>
              <a:off x="1968"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4" name="Rectangle 92" descr="Small grid"/>
            <p:cNvSpPr>
              <a:spLocks noChangeArrowheads="1"/>
            </p:cNvSpPr>
            <p:nvPr/>
          </p:nvSpPr>
          <p:spPr bwMode="auto">
            <a:xfrm>
              <a:off x="2160" y="2640"/>
              <a:ext cx="144" cy="144"/>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45" name="Rectangle 93"/>
            <p:cNvSpPr>
              <a:spLocks noChangeArrowheads="1"/>
            </p:cNvSpPr>
            <p:nvPr/>
          </p:nvSpPr>
          <p:spPr bwMode="auto">
            <a:xfrm>
              <a:off x="1584"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6" name="Rectangle 94"/>
            <p:cNvSpPr>
              <a:spLocks noChangeArrowheads="1"/>
            </p:cNvSpPr>
            <p:nvPr/>
          </p:nvSpPr>
          <p:spPr bwMode="auto">
            <a:xfrm>
              <a:off x="1776"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7" name="Rectangle 95"/>
            <p:cNvSpPr>
              <a:spLocks noChangeArrowheads="1"/>
            </p:cNvSpPr>
            <p:nvPr/>
          </p:nvSpPr>
          <p:spPr bwMode="auto">
            <a:xfrm>
              <a:off x="1968"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48" name="Rectangle 96"/>
            <p:cNvSpPr>
              <a:spLocks noChangeArrowheads="1"/>
            </p:cNvSpPr>
            <p:nvPr/>
          </p:nvSpPr>
          <p:spPr bwMode="auto">
            <a:xfrm>
              <a:off x="2160"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49" name="Rectangle 97" descr="Wide downward diagonal"/>
            <p:cNvSpPr>
              <a:spLocks noChangeArrowheads="1"/>
            </p:cNvSpPr>
            <p:nvPr/>
          </p:nvSpPr>
          <p:spPr bwMode="auto">
            <a:xfrm>
              <a:off x="1584"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0" name="Rectangle 98"/>
            <p:cNvSpPr>
              <a:spLocks noChangeArrowheads="1"/>
            </p:cNvSpPr>
            <p:nvPr/>
          </p:nvSpPr>
          <p:spPr bwMode="auto">
            <a:xfrm>
              <a:off x="177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1" name="Rectangle 99"/>
            <p:cNvSpPr>
              <a:spLocks noChangeArrowheads="1"/>
            </p:cNvSpPr>
            <p:nvPr/>
          </p:nvSpPr>
          <p:spPr bwMode="auto">
            <a:xfrm>
              <a:off x="1968"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2" name="Rectangle 100"/>
            <p:cNvSpPr>
              <a:spLocks noChangeArrowheads="1"/>
            </p:cNvSpPr>
            <p:nvPr/>
          </p:nvSpPr>
          <p:spPr bwMode="auto">
            <a:xfrm>
              <a:off x="2160"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 name="Group 101"/>
          <p:cNvGrpSpPr>
            <a:grpSpLocks/>
          </p:cNvGrpSpPr>
          <p:nvPr/>
        </p:nvGrpSpPr>
        <p:grpSpPr bwMode="auto">
          <a:xfrm>
            <a:off x="5611813" y="1736725"/>
            <a:ext cx="1143000" cy="3581400"/>
            <a:chOff x="2640" y="912"/>
            <a:chExt cx="720" cy="2256"/>
          </a:xfrm>
        </p:grpSpPr>
        <p:sp>
          <p:nvSpPr>
            <p:cNvPr id="1457254" name="Rectangle 102" descr="Wide downward diagonal"/>
            <p:cNvSpPr>
              <a:spLocks noChangeArrowheads="1"/>
            </p:cNvSpPr>
            <p:nvPr/>
          </p:nvSpPr>
          <p:spPr bwMode="auto">
            <a:xfrm>
              <a:off x="2640" y="1680"/>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5" name="Rectangle 103" descr="Wide downward diagonal"/>
            <p:cNvSpPr>
              <a:spLocks noChangeArrowheads="1"/>
            </p:cNvSpPr>
            <p:nvPr/>
          </p:nvSpPr>
          <p:spPr bwMode="auto">
            <a:xfrm>
              <a:off x="2832" y="1680"/>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6" name="Rectangle 104"/>
            <p:cNvSpPr>
              <a:spLocks noChangeArrowheads="1"/>
            </p:cNvSpPr>
            <p:nvPr/>
          </p:nvSpPr>
          <p:spPr bwMode="auto">
            <a:xfrm>
              <a:off x="3024"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7" name="Rectangle 105"/>
            <p:cNvSpPr>
              <a:spLocks noChangeArrowheads="1"/>
            </p:cNvSpPr>
            <p:nvPr/>
          </p:nvSpPr>
          <p:spPr bwMode="auto">
            <a:xfrm>
              <a:off x="3216"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58" name="Rectangle 106" descr="Wide downward diagonal"/>
            <p:cNvSpPr>
              <a:spLocks noChangeArrowheads="1"/>
            </p:cNvSpPr>
            <p:nvPr/>
          </p:nvSpPr>
          <p:spPr bwMode="auto">
            <a:xfrm>
              <a:off x="2640"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59" name="Rectangle 107" descr="Wide downward diagonal"/>
            <p:cNvSpPr>
              <a:spLocks noChangeArrowheads="1"/>
            </p:cNvSpPr>
            <p:nvPr/>
          </p:nvSpPr>
          <p:spPr bwMode="auto">
            <a:xfrm>
              <a:off x="2832"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0" name="Rectangle 108" descr="Wide downward diagonal"/>
            <p:cNvSpPr>
              <a:spLocks noChangeArrowheads="1"/>
            </p:cNvSpPr>
            <p:nvPr/>
          </p:nvSpPr>
          <p:spPr bwMode="auto">
            <a:xfrm>
              <a:off x="3024"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1" name="Rectangle 109"/>
            <p:cNvSpPr>
              <a:spLocks noChangeArrowheads="1"/>
            </p:cNvSpPr>
            <p:nvPr/>
          </p:nvSpPr>
          <p:spPr bwMode="auto">
            <a:xfrm>
              <a:off x="3216"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2" name="Rectangle 110"/>
            <p:cNvSpPr>
              <a:spLocks noChangeArrowheads="1"/>
            </p:cNvSpPr>
            <p:nvPr/>
          </p:nvSpPr>
          <p:spPr bwMode="auto">
            <a:xfrm>
              <a:off x="2640"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3" name="Rectangle 111"/>
            <p:cNvSpPr>
              <a:spLocks noChangeArrowheads="1"/>
            </p:cNvSpPr>
            <p:nvPr/>
          </p:nvSpPr>
          <p:spPr bwMode="auto">
            <a:xfrm>
              <a:off x="2832" y="2064"/>
              <a:ext cx="144" cy="144"/>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4" name="Rectangle 112" descr="Wide downward diagonal"/>
            <p:cNvSpPr>
              <a:spLocks noChangeArrowheads="1"/>
            </p:cNvSpPr>
            <p:nvPr/>
          </p:nvSpPr>
          <p:spPr bwMode="auto">
            <a:xfrm>
              <a:off x="3024"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65" name="Rectangle 113"/>
            <p:cNvSpPr>
              <a:spLocks noChangeArrowheads="1"/>
            </p:cNvSpPr>
            <p:nvPr/>
          </p:nvSpPr>
          <p:spPr bwMode="auto">
            <a:xfrm>
              <a:off x="3216"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6" name="Rectangle 114"/>
            <p:cNvSpPr>
              <a:spLocks noChangeArrowheads="1"/>
            </p:cNvSpPr>
            <p:nvPr/>
          </p:nvSpPr>
          <p:spPr bwMode="auto">
            <a:xfrm>
              <a:off x="2640"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67" name="Rectangle 115"/>
            <p:cNvSpPr>
              <a:spLocks noChangeArrowheads="1"/>
            </p:cNvSpPr>
            <p:nvPr/>
          </p:nvSpPr>
          <p:spPr bwMode="auto">
            <a:xfrm>
              <a:off x="2832" y="2256"/>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68" name="Rectangle 116"/>
            <p:cNvSpPr>
              <a:spLocks noChangeArrowheads="1"/>
            </p:cNvSpPr>
            <p:nvPr/>
          </p:nvSpPr>
          <p:spPr bwMode="auto">
            <a:xfrm>
              <a:off x="3024"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69" name="Rectangle 117"/>
            <p:cNvSpPr>
              <a:spLocks noChangeArrowheads="1"/>
            </p:cNvSpPr>
            <p:nvPr/>
          </p:nvSpPr>
          <p:spPr bwMode="auto">
            <a:xfrm>
              <a:off x="3216" y="225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0" name="Rectangle 118"/>
            <p:cNvSpPr>
              <a:spLocks noChangeArrowheads="1"/>
            </p:cNvSpPr>
            <p:nvPr/>
          </p:nvSpPr>
          <p:spPr bwMode="auto">
            <a:xfrm>
              <a:off x="2640" y="2448"/>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1" name="Rectangle 119"/>
            <p:cNvSpPr>
              <a:spLocks noChangeArrowheads="1"/>
            </p:cNvSpPr>
            <p:nvPr/>
          </p:nvSpPr>
          <p:spPr bwMode="auto">
            <a:xfrm>
              <a:off x="2832" y="2448"/>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2" name="Rectangle 120"/>
            <p:cNvSpPr>
              <a:spLocks noChangeArrowheads="1"/>
            </p:cNvSpPr>
            <p:nvPr/>
          </p:nvSpPr>
          <p:spPr bwMode="auto">
            <a:xfrm>
              <a:off x="3024"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3" name="Rectangle 121"/>
            <p:cNvSpPr>
              <a:spLocks noChangeArrowheads="1"/>
            </p:cNvSpPr>
            <p:nvPr/>
          </p:nvSpPr>
          <p:spPr bwMode="auto">
            <a:xfrm>
              <a:off x="3216"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74" name="Rectangle 122"/>
            <p:cNvSpPr>
              <a:spLocks noChangeArrowheads="1"/>
            </p:cNvSpPr>
            <p:nvPr/>
          </p:nvSpPr>
          <p:spPr bwMode="auto">
            <a:xfrm>
              <a:off x="2640"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5" name="Rectangle 123"/>
            <p:cNvSpPr>
              <a:spLocks noChangeArrowheads="1"/>
            </p:cNvSpPr>
            <p:nvPr/>
          </p:nvSpPr>
          <p:spPr bwMode="auto">
            <a:xfrm>
              <a:off x="2832"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6" name="Rectangle 124"/>
            <p:cNvSpPr>
              <a:spLocks noChangeArrowheads="1"/>
            </p:cNvSpPr>
            <p:nvPr/>
          </p:nvSpPr>
          <p:spPr bwMode="auto">
            <a:xfrm>
              <a:off x="3024"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7" name="Rectangle 125"/>
            <p:cNvSpPr>
              <a:spLocks noChangeArrowheads="1"/>
            </p:cNvSpPr>
            <p:nvPr/>
          </p:nvSpPr>
          <p:spPr bwMode="auto">
            <a:xfrm>
              <a:off x="3216" y="2640"/>
              <a:ext cx="144" cy="144"/>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78" name="Rectangle 126" descr="Small checker board"/>
            <p:cNvSpPr>
              <a:spLocks noChangeArrowheads="1"/>
            </p:cNvSpPr>
            <p:nvPr/>
          </p:nvSpPr>
          <p:spPr bwMode="auto">
            <a:xfrm>
              <a:off x="2640" y="2832"/>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79" name="Rectangle 127" descr="Small checker board"/>
            <p:cNvSpPr>
              <a:spLocks noChangeArrowheads="1"/>
            </p:cNvSpPr>
            <p:nvPr/>
          </p:nvSpPr>
          <p:spPr bwMode="auto">
            <a:xfrm>
              <a:off x="2832" y="2832"/>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80" name="Rectangle 128"/>
            <p:cNvSpPr>
              <a:spLocks noChangeArrowheads="1"/>
            </p:cNvSpPr>
            <p:nvPr/>
          </p:nvSpPr>
          <p:spPr bwMode="auto">
            <a:xfrm>
              <a:off x="3024"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1" name="Rectangle 129"/>
            <p:cNvSpPr>
              <a:spLocks noChangeArrowheads="1"/>
            </p:cNvSpPr>
            <p:nvPr/>
          </p:nvSpPr>
          <p:spPr bwMode="auto">
            <a:xfrm>
              <a:off x="3216"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2" name="Rectangle 130" descr="Small checker board"/>
            <p:cNvSpPr>
              <a:spLocks noChangeArrowheads="1"/>
            </p:cNvSpPr>
            <p:nvPr/>
          </p:nvSpPr>
          <p:spPr bwMode="auto">
            <a:xfrm>
              <a:off x="2640" y="3024"/>
              <a:ext cx="144" cy="144"/>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283" name="Rectangle 131"/>
            <p:cNvSpPr>
              <a:spLocks noChangeArrowheads="1"/>
            </p:cNvSpPr>
            <p:nvPr/>
          </p:nvSpPr>
          <p:spPr bwMode="auto">
            <a:xfrm>
              <a:off x="2832"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4" name="Rectangle 132"/>
            <p:cNvSpPr>
              <a:spLocks noChangeArrowheads="1"/>
            </p:cNvSpPr>
            <p:nvPr/>
          </p:nvSpPr>
          <p:spPr bwMode="auto">
            <a:xfrm>
              <a:off x="3024"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5" name="Rectangle 133"/>
            <p:cNvSpPr>
              <a:spLocks noChangeArrowheads="1"/>
            </p:cNvSpPr>
            <p:nvPr/>
          </p:nvSpPr>
          <p:spPr bwMode="auto">
            <a:xfrm>
              <a:off x="321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6" name="Rectangle 134"/>
            <p:cNvSpPr>
              <a:spLocks noChangeArrowheads="1"/>
            </p:cNvSpPr>
            <p:nvPr/>
          </p:nvSpPr>
          <p:spPr bwMode="auto">
            <a:xfrm>
              <a:off x="2640"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87" name="Rectangle 135"/>
            <p:cNvSpPr>
              <a:spLocks noChangeArrowheads="1"/>
            </p:cNvSpPr>
            <p:nvPr/>
          </p:nvSpPr>
          <p:spPr bwMode="auto">
            <a:xfrm>
              <a:off x="2832"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88" name="Rectangle 136"/>
            <p:cNvSpPr>
              <a:spLocks noChangeArrowheads="1"/>
            </p:cNvSpPr>
            <p:nvPr/>
          </p:nvSpPr>
          <p:spPr bwMode="auto">
            <a:xfrm>
              <a:off x="3024"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89" name="Rectangle 137"/>
            <p:cNvSpPr>
              <a:spLocks noChangeArrowheads="1"/>
            </p:cNvSpPr>
            <p:nvPr/>
          </p:nvSpPr>
          <p:spPr bwMode="auto">
            <a:xfrm>
              <a:off x="3216" y="91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0" name="Rectangle 138"/>
            <p:cNvSpPr>
              <a:spLocks noChangeArrowheads="1"/>
            </p:cNvSpPr>
            <p:nvPr/>
          </p:nvSpPr>
          <p:spPr bwMode="auto">
            <a:xfrm>
              <a:off x="2640"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1" name="Rectangle 139"/>
            <p:cNvSpPr>
              <a:spLocks noChangeArrowheads="1"/>
            </p:cNvSpPr>
            <p:nvPr/>
          </p:nvSpPr>
          <p:spPr bwMode="auto">
            <a:xfrm>
              <a:off x="2832"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2" name="Rectangle 140"/>
            <p:cNvSpPr>
              <a:spLocks noChangeArrowheads="1"/>
            </p:cNvSpPr>
            <p:nvPr/>
          </p:nvSpPr>
          <p:spPr bwMode="auto">
            <a:xfrm>
              <a:off x="3024"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3" name="Rectangle 141"/>
            <p:cNvSpPr>
              <a:spLocks noChangeArrowheads="1"/>
            </p:cNvSpPr>
            <p:nvPr/>
          </p:nvSpPr>
          <p:spPr bwMode="auto">
            <a:xfrm>
              <a:off x="3216"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4" name="Rectangle 142"/>
            <p:cNvSpPr>
              <a:spLocks noChangeArrowheads="1"/>
            </p:cNvSpPr>
            <p:nvPr/>
          </p:nvSpPr>
          <p:spPr bwMode="auto">
            <a:xfrm>
              <a:off x="2640"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5" name="Rectangle 143"/>
            <p:cNvSpPr>
              <a:spLocks noChangeArrowheads="1"/>
            </p:cNvSpPr>
            <p:nvPr/>
          </p:nvSpPr>
          <p:spPr bwMode="auto">
            <a:xfrm>
              <a:off x="2832"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6" name="Rectangle 144"/>
            <p:cNvSpPr>
              <a:spLocks noChangeArrowheads="1"/>
            </p:cNvSpPr>
            <p:nvPr/>
          </p:nvSpPr>
          <p:spPr bwMode="auto">
            <a:xfrm>
              <a:off x="3024"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7" name="Rectangle 145"/>
            <p:cNvSpPr>
              <a:spLocks noChangeArrowheads="1"/>
            </p:cNvSpPr>
            <p:nvPr/>
          </p:nvSpPr>
          <p:spPr bwMode="auto">
            <a:xfrm>
              <a:off x="3216"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298" name="Rectangle 146"/>
            <p:cNvSpPr>
              <a:spLocks noChangeArrowheads="1"/>
            </p:cNvSpPr>
            <p:nvPr/>
          </p:nvSpPr>
          <p:spPr bwMode="auto">
            <a:xfrm>
              <a:off x="2640"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299" name="Rectangle 147"/>
            <p:cNvSpPr>
              <a:spLocks noChangeArrowheads="1"/>
            </p:cNvSpPr>
            <p:nvPr/>
          </p:nvSpPr>
          <p:spPr bwMode="auto">
            <a:xfrm>
              <a:off x="2832"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0" name="Rectangle 148"/>
            <p:cNvSpPr>
              <a:spLocks noChangeArrowheads="1"/>
            </p:cNvSpPr>
            <p:nvPr/>
          </p:nvSpPr>
          <p:spPr bwMode="auto">
            <a:xfrm>
              <a:off x="3024"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1" name="Rectangle 149"/>
            <p:cNvSpPr>
              <a:spLocks noChangeArrowheads="1"/>
            </p:cNvSpPr>
            <p:nvPr/>
          </p:nvSpPr>
          <p:spPr bwMode="auto">
            <a:xfrm>
              <a:off x="3216"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5" name="Group 150"/>
          <p:cNvGrpSpPr>
            <a:grpSpLocks/>
          </p:cNvGrpSpPr>
          <p:nvPr/>
        </p:nvGrpSpPr>
        <p:grpSpPr bwMode="auto">
          <a:xfrm>
            <a:off x="7212013" y="1584325"/>
            <a:ext cx="1143000" cy="3962400"/>
            <a:chOff x="3696" y="816"/>
            <a:chExt cx="720" cy="2496"/>
          </a:xfrm>
        </p:grpSpPr>
        <p:sp>
          <p:nvSpPr>
            <p:cNvPr id="1457303" name="Rectangle 151"/>
            <p:cNvSpPr>
              <a:spLocks noChangeArrowheads="1"/>
            </p:cNvSpPr>
            <p:nvPr/>
          </p:nvSpPr>
          <p:spPr bwMode="auto">
            <a:xfrm>
              <a:off x="3696" y="168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04" name="Rectangle 152"/>
            <p:cNvSpPr>
              <a:spLocks noChangeArrowheads="1"/>
            </p:cNvSpPr>
            <p:nvPr/>
          </p:nvSpPr>
          <p:spPr bwMode="auto">
            <a:xfrm>
              <a:off x="3888"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5" name="Rectangle 153"/>
            <p:cNvSpPr>
              <a:spLocks noChangeArrowheads="1"/>
            </p:cNvSpPr>
            <p:nvPr/>
          </p:nvSpPr>
          <p:spPr bwMode="auto">
            <a:xfrm>
              <a:off x="4080"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6" name="Rectangle 154"/>
            <p:cNvSpPr>
              <a:spLocks noChangeArrowheads="1"/>
            </p:cNvSpPr>
            <p:nvPr/>
          </p:nvSpPr>
          <p:spPr bwMode="auto">
            <a:xfrm>
              <a:off x="4272" y="168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7" name="Rectangle 155"/>
            <p:cNvSpPr>
              <a:spLocks noChangeArrowheads="1"/>
            </p:cNvSpPr>
            <p:nvPr/>
          </p:nvSpPr>
          <p:spPr bwMode="auto">
            <a:xfrm>
              <a:off x="3696"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8" name="Rectangle 156"/>
            <p:cNvSpPr>
              <a:spLocks noChangeArrowheads="1"/>
            </p:cNvSpPr>
            <p:nvPr/>
          </p:nvSpPr>
          <p:spPr bwMode="auto">
            <a:xfrm>
              <a:off x="3888" y="187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09" name="Rectangle 157" descr="Wide downward diagonal"/>
            <p:cNvSpPr>
              <a:spLocks noChangeArrowheads="1"/>
            </p:cNvSpPr>
            <p:nvPr/>
          </p:nvSpPr>
          <p:spPr bwMode="auto">
            <a:xfrm>
              <a:off x="4080"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0" name="Rectangle 158" descr="Wide downward diagonal"/>
            <p:cNvSpPr>
              <a:spLocks noChangeArrowheads="1"/>
            </p:cNvSpPr>
            <p:nvPr/>
          </p:nvSpPr>
          <p:spPr bwMode="auto">
            <a:xfrm>
              <a:off x="4272" y="187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1" name="Rectangle 159"/>
            <p:cNvSpPr>
              <a:spLocks noChangeArrowheads="1"/>
            </p:cNvSpPr>
            <p:nvPr/>
          </p:nvSpPr>
          <p:spPr bwMode="auto">
            <a:xfrm>
              <a:off x="3696"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2" name="Rectangle 160"/>
            <p:cNvSpPr>
              <a:spLocks noChangeArrowheads="1"/>
            </p:cNvSpPr>
            <p:nvPr/>
          </p:nvSpPr>
          <p:spPr bwMode="auto">
            <a:xfrm>
              <a:off x="3888"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3" name="Rectangle 161" descr="Wide downward diagonal"/>
            <p:cNvSpPr>
              <a:spLocks noChangeArrowheads="1"/>
            </p:cNvSpPr>
            <p:nvPr/>
          </p:nvSpPr>
          <p:spPr bwMode="auto">
            <a:xfrm>
              <a:off x="4080" y="206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4" name="Rectangle 162"/>
            <p:cNvSpPr>
              <a:spLocks noChangeArrowheads="1"/>
            </p:cNvSpPr>
            <p:nvPr/>
          </p:nvSpPr>
          <p:spPr bwMode="auto">
            <a:xfrm>
              <a:off x="4272" y="206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15" name="Rectangle 163"/>
            <p:cNvSpPr>
              <a:spLocks noChangeArrowheads="1"/>
            </p:cNvSpPr>
            <p:nvPr/>
          </p:nvSpPr>
          <p:spPr bwMode="auto">
            <a:xfrm>
              <a:off x="3696"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16" name="Rectangle 164"/>
            <p:cNvSpPr>
              <a:spLocks noChangeArrowheads="1"/>
            </p:cNvSpPr>
            <p:nvPr/>
          </p:nvSpPr>
          <p:spPr bwMode="auto">
            <a:xfrm>
              <a:off x="3888" y="225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17" name="Rectangle 165" descr="Wide downward diagonal"/>
            <p:cNvSpPr>
              <a:spLocks noChangeArrowheads="1"/>
            </p:cNvSpPr>
            <p:nvPr/>
          </p:nvSpPr>
          <p:spPr bwMode="auto">
            <a:xfrm>
              <a:off x="4080" y="225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8" name="Rectangle 166" descr="Wide downward diagonal"/>
            <p:cNvSpPr>
              <a:spLocks noChangeArrowheads="1"/>
            </p:cNvSpPr>
            <p:nvPr/>
          </p:nvSpPr>
          <p:spPr bwMode="auto">
            <a:xfrm>
              <a:off x="4272" y="225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19" name="Rectangle 167"/>
            <p:cNvSpPr>
              <a:spLocks noChangeArrowheads="1"/>
            </p:cNvSpPr>
            <p:nvPr/>
          </p:nvSpPr>
          <p:spPr bwMode="auto">
            <a:xfrm>
              <a:off x="3696" y="244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0" name="Rectangle 168"/>
            <p:cNvSpPr>
              <a:spLocks noChangeArrowheads="1"/>
            </p:cNvSpPr>
            <p:nvPr/>
          </p:nvSpPr>
          <p:spPr bwMode="auto">
            <a:xfrm>
              <a:off x="3888"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1" name="Rectangle 169" descr="Wide downward diagonal"/>
            <p:cNvSpPr>
              <a:spLocks noChangeArrowheads="1"/>
            </p:cNvSpPr>
            <p:nvPr/>
          </p:nvSpPr>
          <p:spPr bwMode="auto">
            <a:xfrm>
              <a:off x="4080" y="2448"/>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22" name="Rectangle 170"/>
            <p:cNvSpPr>
              <a:spLocks noChangeArrowheads="1"/>
            </p:cNvSpPr>
            <p:nvPr/>
          </p:nvSpPr>
          <p:spPr bwMode="auto">
            <a:xfrm>
              <a:off x="4272" y="244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3" name="Rectangle 171"/>
            <p:cNvSpPr>
              <a:spLocks noChangeArrowheads="1"/>
            </p:cNvSpPr>
            <p:nvPr/>
          </p:nvSpPr>
          <p:spPr bwMode="auto">
            <a:xfrm>
              <a:off x="3696" y="264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4" name="Rectangle 172"/>
            <p:cNvSpPr>
              <a:spLocks noChangeArrowheads="1"/>
            </p:cNvSpPr>
            <p:nvPr/>
          </p:nvSpPr>
          <p:spPr bwMode="auto">
            <a:xfrm>
              <a:off x="3888" y="2640"/>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5" name="Rectangle 173"/>
            <p:cNvSpPr>
              <a:spLocks noChangeArrowheads="1"/>
            </p:cNvSpPr>
            <p:nvPr/>
          </p:nvSpPr>
          <p:spPr bwMode="auto">
            <a:xfrm>
              <a:off x="4080"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6" name="Rectangle 174"/>
            <p:cNvSpPr>
              <a:spLocks noChangeArrowheads="1"/>
            </p:cNvSpPr>
            <p:nvPr/>
          </p:nvSpPr>
          <p:spPr bwMode="auto">
            <a:xfrm>
              <a:off x="4272" y="2640"/>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7" name="Rectangle 175"/>
            <p:cNvSpPr>
              <a:spLocks noChangeArrowheads="1"/>
            </p:cNvSpPr>
            <p:nvPr/>
          </p:nvSpPr>
          <p:spPr bwMode="auto">
            <a:xfrm>
              <a:off x="3696" y="283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28" name="Rectangle 176"/>
            <p:cNvSpPr>
              <a:spLocks noChangeArrowheads="1"/>
            </p:cNvSpPr>
            <p:nvPr/>
          </p:nvSpPr>
          <p:spPr bwMode="auto">
            <a:xfrm>
              <a:off x="3888"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29" name="Rectangle 177" descr="Wide downward diagonal"/>
            <p:cNvSpPr>
              <a:spLocks noChangeArrowheads="1"/>
            </p:cNvSpPr>
            <p:nvPr/>
          </p:nvSpPr>
          <p:spPr bwMode="auto">
            <a:xfrm>
              <a:off x="4080" y="283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0" name="Rectangle 178"/>
            <p:cNvSpPr>
              <a:spLocks noChangeArrowheads="1"/>
            </p:cNvSpPr>
            <p:nvPr/>
          </p:nvSpPr>
          <p:spPr bwMode="auto">
            <a:xfrm>
              <a:off x="4272" y="2832"/>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1" name="Rectangle 179"/>
            <p:cNvSpPr>
              <a:spLocks noChangeArrowheads="1"/>
            </p:cNvSpPr>
            <p:nvPr/>
          </p:nvSpPr>
          <p:spPr bwMode="auto">
            <a:xfrm>
              <a:off x="3696"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2" name="Rectangle 180"/>
            <p:cNvSpPr>
              <a:spLocks noChangeArrowheads="1"/>
            </p:cNvSpPr>
            <p:nvPr/>
          </p:nvSpPr>
          <p:spPr bwMode="auto">
            <a:xfrm>
              <a:off x="3888" y="302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33" name="Rectangle 181" descr="Wide downward diagonal"/>
            <p:cNvSpPr>
              <a:spLocks noChangeArrowheads="1"/>
            </p:cNvSpPr>
            <p:nvPr/>
          </p:nvSpPr>
          <p:spPr bwMode="auto">
            <a:xfrm>
              <a:off x="4080"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4" name="Rectangle 182" descr="Wide downward diagonal"/>
            <p:cNvSpPr>
              <a:spLocks noChangeArrowheads="1"/>
            </p:cNvSpPr>
            <p:nvPr/>
          </p:nvSpPr>
          <p:spPr bwMode="auto">
            <a:xfrm>
              <a:off x="4272" y="302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5" name="Rectangle 183"/>
            <p:cNvSpPr>
              <a:spLocks noChangeArrowheads="1"/>
            </p:cNvSpPr>
            <p:nvPr/>
          </p:nvSpPr>
          <p:spPr bwMode="auto">
            <a:xfrm>
              <a:off x="3696"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36" name="Rectangle 184"/>
            <p:cNvSpPr>
              <a:spLocks noChangeArrowheads="1"/>
            </p:cNvSpPr>
            <p:nvPr/>
          </p:nvSpPr>
          <p:spPr bwMode="auto">
            <a:xfrm>
              <a:off x="3888" y="912"/>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37" name="Rectangle 185" descr="Wide downward diagonal"/>
            <p:cNvSpPr>
              <a:spLocks noChangeArrowheads="1"/>
            </p:cNvSpPr>
            <p:nvPr/>
          </p:nvSpPr>
          <p:spPr bwMode="auto">
            <a:xfrm>
              <a:off x="4080" y="91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8" name="Rectangle 186" descr="Wide downward diagonal"/>
            <p:cNvSpPr>
              <a:spLocks noChangeArrowheads="1"/>
            </p:cNvSpPr>
            <p:nvPr/>
          </p:nvSpPr>
          <p:spPr bwMode="auto">
            <a:xfrm>
              <a:off x="4272" y="912"/>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39" name="Rectangle 187"/>
            <p:cNvSpPr>
              <a:spLocks noChangeArrowheads="1"/>
            </p:cNvSpPr>
            <p:nvPr/>
          </p:nvSpPr>
          <p:spPr bwMode="auto">
            <a:xfrm>
              <a:off x="3696" y="1104"/>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0" name="Rectangle 188"/>
            <p:cNvSpPr>
              <a:spLocks noChangeArrowheads="1"/>
            </p:cNvSpPr>
            <p:nvPr/>
          </p:nvSpPr>
          <p:spPr bwMode="auto">
            <a:xfrm>
              <a:off x="3888" y="1104"/>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41" name="Rectangle 189" descr="Wide downward diagonal"/>
            <p:cNvSpPr>
              <a:spLocks noChangeArrowheads="1"/>
            </p:cNvSpPr>
            <p:nvPr/>
          </p:nvSpPr>
          <p:spPr bwMode="auto">
            <a:xfrm>
              <a:off x="4080"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2" name="Rectangle 190" descr="Wide downward diagonal"/>
            <p:cNvSpPr>
              <a:spLocks noChangeArrowheads="1"/>
            </p:cNvSpPr>
            <p:nvPr/>
          </p:nvSpPr>
          <p:spPr bwMode="auto">
            <a:xfrm>
              <a:off x="4272" y="1104"/>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3" name="Rectangle 191"/>
            <p:cNvSpPr>
              <a:spLocks noChangeArrowheads="1"/>
            </p:cNvSpPr>
            <p:nvPr/>
          </p:nvSpPr>
          <p:spPr bwMode="auto">
            <a:xfrm>
              <a:off x="3696"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4" name="Rectangle 192"/>
            <p:cNvSpPr>
              <a:spLocks noChangeArrowheads="1"/>
            </p:cNvSpPr>
            <p:nvPr/>
          </p:nvSpPr>
          <p:spPr bwMode="auto">
            <a:xfrm>
              <a:off x="3888" y="1296"/>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5" name="Rectangle 193" descr="Wide downward diagonal"/>
            <p:cNvSpPr>
              <a:spLocks noChangeArrowheads="1"/>
            </p:cNvSpPr>
            <p:nvPr/>
          </p:nvSpPr>
          <p:spPr bwMode="auto">
            <a:xfrm>
              <a:off x="4080" y="1296"/>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46" name="Rectangle 194"/>
            <p:cNvSpPr>
              <a:spLocks noChangeArrowheads="1"/>
            </p:cNvSpPr>
            <p:nvPr/>
          </p:nvSpPr>
          <p:spPr bwMode="auto">
            <a:xfrm>
              <a:off x="4272" y="1296"/>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47" name="Rectangle 195"/>
            <p:cNvSpPr>
              <a:spLocks noChangeArrowheads="1"/>
            </p:cNvSpPr>
            <p:nvPr/>
          </p:nvSpPr>
          <p:spPr bwMode="auto">
            <a:xfrm>
              <a:off x="3696"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8" name="Rectangle 196"/>
            <p:cNvSpPr>
              <a:spLocks noChangeArrowheads="1"/>
            </p:cNvSpPr>
            <p:nvPr/>
          </p:nvSpPr>
          <p:spPr bwMode="auto">
            <a:xfrm>
              <a:off x="3888" y="1488"/>
              <a:ext cx="144" cy="144"/>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49" name="Rectangle 197" descr="Wide downward diagonal"/>
            <p:cNvSpPr>
              <a:spLocks noChangeArrowheads="1"/>
            </p:cNvSpPr>
            <p:nvPr/>
          </p:nvSpPr>
          <p:spPr bwMode="auto">
            <a:xfrm>
              <a:off x="4080" y="1488"/>
              <a:ext cx="144" cy="144"/>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0" name="Rectangle 198"/>
            <p:cNvSpPr>
              <a:spLocks noChangeArrowheads="1"/>
            </p:cNvSpPr>
            <p:nvPr/>
          </p:nvSpPr>
          <p:spPr bwMode="auto">
            <a:xfrm>
              <a:off x="4272" y="1488"/>
              <a:ext cx="144" cy="14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51" name="Line 199"/>
            <p:cNvSpPr>
              <a:spLocks noChangeShapeType="1"/>
            </p:cNvSpPr>
            <p:nvPr/>
          </p:nvSpPr>
          <p:spPr bwMode="auto">
            <a:xfrm>
              <a:off x="4056" y="816"/>
              <a:ext cx="0" cy="2496"/>
            </a:xfrm>
            <a:prstGeom prst="line">
              <a:avLst/>
            </a:prstGeom>
            <a:noFill/>
            <a:ln w="38100">
              <a:solidFill>
                <a:schemeClr val="tx1"/>
              </a:solidFill>
              <a:prstDash val="dash"/>
              <a:round/>
              <a:headEnd/>
              <a:tailEnd/>
            </a:ln>
            <a:effectLst/>
          </p:spPr>
          <p:txBody>
            <a:bodyPr>
              <a:prstTxWarp prst="textNoShape">
                <a:avLst/>
              </a:prstTxWarp>
            </a:bodyPr>
            <a:lstStyle/>
            <a:p>
              <a:endParaRPr lang="en-US"/>
            </a:p>
          </p:txBody>
        </p:sp>
      </p:grpSp>
      <p:sp>
        <p:nvSpPr>
          <p:cNvPr id="1457352" name="Rectangle 200" descr="Wide downward diagonal"/>
          <p:cNvSpPr>
            <a:spLocks noChangeArrowheads="1"/>
          </p:cNvSpPr>
          <p:nvPr/>
        </p:nvSpPr>
        <p:spPr bwMode="auto">
          <a:xfrm>
            <a:off x="8812213" y="2955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3" name="Rectangle 201" descr="Small checker board"/>
          <p:cNvSpPr>
            <a:spLocks noChangeArrowheads="1"/>
          </p:cNvSpPr>
          <p:nvPr/>
        </p:nvSpPr>
        <p:spPr bwMode="auto">
          <a:xfrm>
            <a:off x="9117013" y="29559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4" name="Rectangle 202" descr="Small checker board"/>
          <p:cNvSpPr>
            <a:spLocks noChangeArrowheads="1"/>
          </p:cNvSpPr>
          <p:nvPr/>
        </p:nvSpPr>
        <p:spPr bwMode="auto">
          <a:xfrm>
            <a:off x="9421813" y="29559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5" name="Rectangle 203" descr="Small grid"/>
          <p:cNvSpPr>
            <a:spLocks noChangeArrowheads="1"/>
          </p:cNvSpPr>
          <p:nvPr/>
        </p:nvSpPr>
        <p:spPr bwMode="auto">
          <a:xfrm>
            <a:off x="9726613" y="29559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56" name="Rectangle 204"/>
          <p:cNvSpPr>
            <a:spLocks noChangeArrowheads="1"/>
          </p:cNvSpPr>
          <p:nvPr/>
        </p:nvSpPr>
        <p:spPr bwMode="auto">
          <a:xfrm>
            <a:off x="88122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7" name="Rectangle 205"/>
          <p:cNvSpPr>
            <a:spLocks noChangeArrowheads="1"/>
          </p:cNvSpPr>
          <p:nvPr/>
        </p:nvSpPr>
        <p:spPr bwMode="auto">
          <a:xfrm>
            <a:off x="91170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8" name="Rectangle 206"/>
          <p:cNvSpPr>
            <a:spLocks noChangeArrowheads="1"/>
          </p:cNvSpPr>
          <p:nvPr/>
        </p:nvSpPr>
        <p:spPr bwMode="auto">
          <a:xfrm>
            <a:off x="94218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59" name="Rectangle 207"/>
          <p:cNvSpPr>
            <a:spLocks noChangeArrowheads="1"/>
          </p:cNvSpPr>
          <p:nvPr/>
        </p:nvSpPr>
        <p:spPr bwMode="auto">
          <a:xfrm>
            <a:off x="9726613" y="3260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0" name="Rectangle 208"/>
          <p:cNvSpPr>
            <a:spLocks noChangeArrowheads="1"/>
          </p:cNvSpPr>
          <p:nvPr/>
        </p:nvSpPr>
        <p:spPr bwMode="auto">
          <a:xfrm>
            <a:off x="8812213" y="3565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1" name="Rectangle 209"/>
          <p:cNvSpPr>
            <a:spLocks noChangeArrowheads="1"/>
          </p:cNvSpPr>
          <p:nvPr/>
        </p:nvSpPr>
        <p:spPr bwMode="auto">
          <a:xfrm>
            <a:off x="9117013" y="3565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2" name="Rectangle 210" descr="Small checker board"/>
          <p:cNvSpPr>
            <a:spLocks noChangeArrowheads="1"/>
          </p:cNvSpPr>
          <p:nvPr/>
        </p:nvSpPr>
        <p:spPr bwMode="auto">
          <a:xfrm>
            <a:off x="9421813" y="3565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3" name="Rectangle 211"/>
          <p:cNvSpPr>
            <a:spLocks noChangeArrowheads="1"/>
          </p:cNvSpPr>
          <p:nvPr/>
        </p:nvSpPr>
        <p:spPr bwMode="auto">
          <a:xfrm>
            <a:off x="9726613" y="35655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64" name="Rectangle 212"/>
          <p:cNvSpPr>
            <a:spLocks noChangeArrowheads="1"/>
          </p:cNvSpPr>
          <p:nvPr/>
        </p:nvSpPr>
        <p:spPr bwMode="auto">
          <a:xfrm>
            <a:off x="8812213" y="38703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5" name="Rectangle 213" descr="Wide downward diagonal"/>
          <p:cNvSpPr>
            <a:spLocks noChangeArrowheads="1"/>
          </p:cNvSpPr>
          <p:nvPr/>
        </p:nvSpPr>
        <p:spPr bwMode="auto">
          <a:xfrm>
            <a:off x="9117013" y="38703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6" name="Rectangle 214"/>
          <p:cNvSpPr>
            <a:spLocks noChangeArrowheads="1"/>
          </p:cNvSpPr>
          <p:nvPr/>
        </p:nvSpPr>
        <p:spPr bwMode="auto">
          <a:xfrm>
            <a:off x="9421813" y="3870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7" name="Rectangle 215" descr="Small checker board"/>
          <p:cNvSpPr>
            <a:spLocks noChangeArrowheads="1"/>
          </p:cNvSpPr>
          <p:nvPr/>
        </p:nvSpPr>
        <p:spPr bwMode="auto">
          <a:xfrm>
            <a:off x="9726613" y="38703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68" name="Rectangle 216"/>
          <p:cNvSpPr>
            <a:spLocks noChangeArrowheads="1"/>
          </p:cNvSpPr>
          <p:nvPr/>
        </p:nvSpPr>
        <p:spPr bwMode="auto">
          <a:xfrm>
            <a:off x="8812213" y="4175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69" name="Rectangle 217"/>
          <p:cNvSpPr>
            <a:spLocks noChangeArrowheads="1"/>
          </p:cNvSpPr>
          <p:nvPr/>
        </p:nvSpPr>
        <p:spPr bwMode="auto">
          <a:xfrm>
            <a:off x="9117013" y="4175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0" name="Rectangle 218" descr="Wide downward diagonal"/>
          <p:cNvSpPr>
            <a:spLocks noChangeArrowheads="1"/>
          </p:cNvSpPr>
          <p:nvPr/>
        </p:nvSpPr>
        <p:spPr bwMode="auto">
          <a:xfrm>
            <a:off x="9421813" y="41751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1" name="Rectangle 219"/>
          <p:cNvSpPr>
            <a:spLocks noChangeArrowheads="1"/>
          </p:cNvSpPr>
          <p:nvPr/>
        </p:nvSpPr>
        <p:spPr bwMode="auto">
          <a:xfrm>
            <a:off x="9726613" y="41751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72" name="Rectangle 220"/>
          <p:cNvSpPr>
            <a:spLocks noChangeArrowheads="1"/>
          </p:cNvSpPr>
          <p:nvPr/>
        </p:nvSpPr>
        <p:spPr bwMode="auto">
          <a:xfrm>
            <a:off x="8812213" y="44799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3" name="Rectangle 221" descr="Wide downward diagonal"/>
          <p:cNvSpPr>
            <a:spLocks noChangeArrowheads="1"/>
          </p:cNvSpPr>
          <p:nvPr/>
        </p:nvSpPr>
        <p:spPr bwMode="auto">
          <a:xfrm>
            <a:off x="9117013" y="4479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4" name="Rectangle 222" descr="Wide downward diagonal"/>
          <p:cNvSpPr>
            <a:spLocks noChangeArrowheads="1"/>
          </p:cNvSpPr>
          <p:nvPr/>
        </p:nvSpPr>
        <p:spPr bwMode="auto">
          <a:xfrm>
            <a:off x="9421813" y="44799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5" name="Rectangle 223"/>
          <p:cNvSpPr>
            <a:spLocks noChangeArrowheads="1"/>
          </p:cNvSpPr>
          <p:nvPr/>
        </p:nvSpPr>
        <p:spPr bwMode="auto">
          <a:xfrm>
            <a:off x="9726613" y="44799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6" name="Rectangle 224"/>
          <p:cNvSpPr>
            <a:spLocks noChangeArrowheads="1"/>
          </p:cNvSpPr>
          <p:nvPr/>
        </p:nvSpPr>
        <p:spPr bwMode="auto">
          <a:xfrm>
            <a:off x="8812213" y="4784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77" name="Rectangle 225" descr="Small grid"/>
          <p:cNvSpPr>
            <a:spLocks noChangeArrowheads="1"/>
          </p:cNvSpPr>
          <p:nvPr/>
        </p:nvSpPr>
        <p:spPr bwMode="auto">
          <a:xfrm>
            <a:off x="9117013" y="47847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8" name="Rectangle 226" descr="Small grid"/>
          <p:cNvSpPr>
            <a:spLocks noChangeArrowheads="1"/>
          </p:cNvSpPr>
          <p:nvPr/>
        </p:nvSpPr>
        <p:spPr bwMode="auto">
          <a:xfrm>
            <a:off x="9421813" y="47847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79" name="Rectangle 227"/>
          <p:cNvSpPr>
            <a:spLocks noChangeArrowheads="1"/>
          </p:cNvSpPr>
          <p:nvPr/>
        </p:nvSpPr>
        <p:spPr bwMode="auto">
          <a:xfrm>
            <a:off x="9726613" y="47847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0" name="Rectangle 228" descr="Wide downward diagonal"/>
          <p:cNvSpPr>
            <a:spLocks noChangeArrowheads="1"/>
          </p:cNvSpPr>
          <p:nvPr/>
        </p:nvSpPr>
        <p:spPr bwMode="auto">
          <a:xfrm>
            <a:off x="8812213" y="50895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1" name="Rectangle 229" descr="Small checker board"/>
          <p:cNvSpPr>
            <a:spLocks noChangeArrowheads="1"/>
          </p:cNvSpPr>
          <p:nvPr/>
        </p:nvSpPr>
        <p:spPr bwMode="auto">
          <a:xfrm>
            <a:off x="9117013" y="5089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2" name="Rectangle 230" descr="Small grid"/>
          <p:cNvSpPr>
            <a:spLocks noChangeArrowheads="1"/>
          </p:cNvSpPr>
          <p:nvPr/>
        </p:nvSpPr>
        <p:spPr bwMode="auto">
          <a:xfrm>
            <a:off x="9421813" y="50895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3" name="Rectangle 231"/>
          <p:cNvSpPr>
            <a:spLocks noChangeArrowheads="1"/>
          </p:cNvSpPr>
          <p:nvPr/>
        </p:nvSpPr>
        <p:spPr bwMode="auto">
          <a:xfrm>
            <a:off x="9726613" y="50895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4" name="Rectangle 232"/>
          <p:cNvSpPr>
            <a:spLocks noChangeArrowheads="1"/>
          </p:cNvSpPr>
          <p:nvPr/>
        </p:nvSpPr>
        <p:spPr bwMode="auto">
          <a:xfrm>
            <a:off x="8812213" y="1736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5" name="Rectangle 233"/>
          <p:cNvSpPr>
            <a:spLocks noChangeArrowheads="1"/>
          </p:cNvSpPr>
          <p:nvPr/>
        </p:nvSpPr>
        <p:spPr bwMode="auto">
          <a:xfrm>
            <a:off x="9117013" y="17367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6" name="Rectangle 234" descr="Wide downward diagonal"/>
          <p:cNvSpPr>
            <a:spLocks noChangeArrowheads="1"/>
          </p:cNvSpPr>
          <p:nvPr/>
        </p:nvSpPr>
        <p:spPr bwMode="auto">
          <a:xfrm>
            <a:off x="9421813" y="17367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87" name="Rectangle 235"/>
          <p:cNvSpPr>
            <a:spLocks noChangeArrowheads="1"/>
          </p:cNvSpPr>
          <p:nvPr/>
        </p:nvSpPr>
        <p:spPr bwMode="auto">
          <a:xfrm>
            <a:off x="9726613" y="17367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388" name="Rectangle 236"/>
          <p:cNvSpPr>
            <a:spLocks noChangeArrowheads="1"/>
          </p:cNvSpPr>
          <p:nvPr/>
        </p:nvSpPr>
        <p:spPr bwMode="auto">
          <a:xfrm>
            <a:off x="8812213" y="20415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89" name="Rectangle 237"/>
          <p:cNvSpPr>
            <a:spLocks noChangeArrowheads="1"/>
          </p:cNvSpPr>
          <p:nvPr/>
        </p:nvSpPr>
        <p:spPr bwMode="auto">
          <a:xfrm>
            <a:off x="9117013" y="20415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0" name="Rectangle 238" descr="Small checker board"/>
          <p:cNvSpPr>
            <a:spLocks noChangeArrowheads="1"/>
          </p:cNvSpPr>
          <p:nvPr/>
        </p:nvSpPr>
        <p:spPr bwMode="auto">
          <a:xfrm>
            <a:off x="9421813" y="2041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1" name="Rectangle 239" descr="Small checker board"/>
          <p:cNvSpPr>
            <a:spLocks noChangeArrowheads="1"/>
          </p:cNvSpPr>
          <p:nvPr/>
        </p:nvSpPr>
        <p:spPr bwMode="auto">
          <a:xfrm>
            <a:off x="9726613" y="20415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2" name="Rectangle 240" descr="Wide downward diagonal"/>
          <p:cNvSpPr>
            <a:spLocks noChangeArrowheads="1"/>
          </p:cNvSpPr>
          <p:nvPr/>
        </p:nvSpPr>
        <p:spPr bwMode="auto">
          <a:xfrm>
            <a:off x="8812213" y="2346325"/>
            <a:ext cx="228600" cy="228600"/>
          </a:xfrm>
          <a:prstGeom prst="rect">
            <a:avLst/>
          </a:prstGeom>
          <a:pattFill prst="wdDnDiag">
            <a:fgClr>
              <a:srgbClr val="FF0000"/>
            </a:fgClr>
            <a:bgClr>
              <a:schemeClr val="bg1"/>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3" name="Rectangle 241"/>
          <p:cNvSpPr>
            <a:spLocks noChangeArrowheads="1"/>
          </p:cNvSpPr>
          <p:nvPr/>
        </p:nvSpPr>
        <p:spPr bwMode="auto">
          <a:xfrm>
            <a:off x="9117013" y="2346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4" name="Rectangle 242"/>
          <p:cNvSpPr>
            <a:spLocks noChangeArrowheads="1"/>
          </p:cNvSpPr>
          <p:nvPr/>
        </p:nvSpPr>
        <p:spPr bwMode="auto">
          <a:xfrm>
            <a:off x="9421813" y="2346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5" name="Rectangle 243" descr="Small grid"/>
          <p:cNvSpPr>
            <a:spLocks noChangeArrowheads="1"/>
          </p:cNvSpPr>
          <p:nvPr/>
        </p:nvSpPr>
        <p:spPr bwMode="auto">
          <a:xfrm>
            <a:off x="9726613" y="23463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6" name="Rectangle 244"/>
          <p:cNvSpPr>
            <a:spLocks noChangeArrowheads="1"/>
          </p:cNvSpPr>
          <p:nvPr/>
        </p:nvSpPr>
        <p:spPr bwMode="auto">
          <a:xfrm>
            <a:off x="8812213" y="2651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7" name="Rectangle 245"/>
          <p:cNvSpPr>
            <a:spLocks noChangeArrowheads="1"/>
          </p:cNvSpPr>
          <p:nvPr/>
        </p:nvSpPr>
        <p:spPr bwMode="auto">
          <a:xfrm>
            <a:off x="9117013" y="26511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398" name="Rectangle 246" descr="Wide downward diagonal"/>
          <p:cNvSpPr>
            <a:spLocks noChangeArrowheads="1"/>
          </p:cNvSpPr>
          <p:nvPr/>
        </p:nvSpPr>
        <p:spPr bwMode="auto">
          <a:xfrm>
            <a:off x="9421813" y="26511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399" name="Rectangle 247"/>
          <p:cNvSpPr>
            <a:spLocks noChangeArrowheads="1"/>
          </p:cNvSpPr>
          <p:nvPr/>
        </p:nvSpPr>
        <p:spPr bwMode="auto">
          <a:xfrm>
            <a:off x="9726613" y="26511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400" name="Text Box 248"/>
          <p:cNvSpPr txBox="1">
            <a:spLocks noChangeArrowheads="1"/>
          </p:cNvSpPr>
          <p:nvPr/>
        </p:nvSpPr>
        <p:spPr bwMode="auto">
          <a:xfrm rot="10800000">
            <a:off x="1797428" y="1419044"/>
            <a:ext cx="677108" cy="3491277"/>
          </a:xfrm>
          <a:prstGeom prst="rect">
            <a:avLst/>
          </a:prstGeom>
          <a:noFill/>
          <a:ln w="9525">
            <a:noFill/>
            <a:miter lim="800000"/>
            <a:headEnd/>
            <a:tailEnd/>
          </a:ln>
          <a:effectLst/>
        </p:spPr>
        <p:txBody>
          <a:bodyPr vert="eaVert" wrap="none">
            <a:prstTxWarp prst="textNoShape">
              <a:avLst/>
            </a:prstTxWarp>
            <a:spAutoFit/>
          </a:bodyPr>
          <a:lstStyle/>
          <a:p>
            <a:pPr algn="l">
              <a:spcBef>
                <a:spcPct val="0"/>
              </a:spcBef>
            </a:pPr>
            <a:r>
              <a:rPr lang="en-US" sz="3200">
                <a:latin typeface="Arial Narrow" charset="0"/>
              </a:rPr>
              <a:t>Time (processor cycle)</a:t>
            </a:r>
          </a:p>
        </p:txBody>
      </p:sp>
      <p:sp>
        <p:nvSpPr>
          <p:cNvPr id="1457401" name="Line 249"/>
          <p:cNvSpPr>
            <a:spLocks noChangeShapeType="1"/>
          </p:cNvSpPr>
          <p:nvPr/>
        </p:nvSpPr>
        <p:spPr bwMode="auto">
          <a:xfrm>
            <a:off x="2106613" y="4937125"/>
            <a:ext cx="0" cy="838200"/>
          </a:xfrm>
          <a:prstGeom prst="line">
            <a:avLst/>
          </a:prstGeom>
          <a:noFill/>
          <a:ln w="9525">
            <a:solidFill>
              <a:schemeClr val="tx1"/>
            </a:solidFill>
            <a:round/>
            <a:headEnd/>
            <a:tailEnd type="triangle" w="lg" len="lg"/>
          </a:ln>
          <a:effectLst/>
        </p:spPr>
        <p:txBody>
          <a:bodyPr>
            <a:prstTxWarp prst="textNoShape">
              <a:avLst/>
            </a:prstTxWarp>
          </a:bodyPr>
          <a:lstStyle/>
          <a:p>
            <a:endParaRPr lang="en-US"/>
          </a:p>
        </p:txBody>
      </p:sp>
      <p:sp>
        <p:nvSpPr>
          <p:cNvPr id="1457402" name="Text Box 250"/>
          <p:cNvSpPr txBox="1">
            <a:spLocks noChangeArrowheads="1"/>
          </p:cNvSpPr>
          <p:nvPr/>
        </p:nvSpPr>
        <p:spPr bwMode="auto">
          <a:xfrm>
            <a:off x="2411413" y="1365250"/>
            <a:ext cx="1271502"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Superscalar</a:t>
            </a:r>
          </a:p>
        </p:txBody>
      </p:sp>
      <p:sp>
        <p:nvSpPr>
          <p:cNvPr id="1457403" name="Text Box 251"/>
          <p:cNvSpPr txBox="1">
            <a:spLocks noChangeArrowheads="1"/>
          </p:cNvSpPr>
          <p:nvPr/>
        </p:nvSpPr>
        <p:spPr bwMode="auto">
          <a:xfrm>
            <a:off x="4011613" y="1365250"/>
            <a:ext cx="1353256"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Fine-Grained</a:t>
            </a:r>
          </a:p>
        </p:txBody>
      </p:sp>
      <p:sp>
        <p:nvSpPr>
          <p:cNvPr id="1457404" name="Text Box 252"/>
          <p:cNvSpPr txBox="1">
            <a:spLocks noChangeArrowheads="1"/>
          </p:cNvSpPr>
          <p:nvPr/>
        </p:nvSpPr>
        <p:spPr bwMode="auto">
          <a:xfrm>
            <a:off x="5307013" y="1365250"/>
            <a:ext cx="1606530"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Coarse-Grained</a:t>
            </a:r>
          </a:p>
        </p:txBody>
      </p:sp>
      <p:sp>
        <p:nvSpPr>
          <p:cNvPr id="1457405" name="Text Box 253"/>
          <p:cNvSpPr txBox="1">
            <a:spLocks noChangeArrowheads="1"/>
          </p:cNvSpPr>
          <p:nvPr/>
        </p:nvSpPr>
        <p:spPr bwMode="auto">
          <a:xfrm>
            <a:off x="6950076" y="1344613"/>
            <a:ext cx="1636987" cy="369332"/>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Multiprocessing</a:t>
            </a:r>
          </a:p>
        </p:txBody>
      </p:sp>
      <p:sp>
        <p:nvSpPr>
          <p:cNvPr id="1457406" name="Text Box 254"/>
          <p:cNvSpPr txBox="1">
            <a:spLocks noChangeArrowheads="1"/>
          </p:cNvSpPr>
          <p:nvPr/>
        </p:nvSpPr>
        <p:spPr bwMode="auto">
          <a:xfrm>
            <a:off x="8659814" y="1136650"/>
            <a:ext cx="1474787" cy="641350"/>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b="1">
                <a:latin typeface="Arial Narrow" charset="0"/>
              </a:rPr>
              <a:t>Simultaneous</a:t>
            </a:r>
          </a:p>
          <a:p>
            <a:pPr algn="l">
              <a:spcBef>
                <a:spcPct val="0"/>
              </a:spcBef>
            </a:pPr>
            <a:r>
              <a:rPr lang="en-US" b="1">
                <a:latin typeface="Arial Narrow" charset="0"/>
              </a:rPr>
              <a:t>Multithreading</a:t>
            </a:r>
          </a:p>
        </p:txBody>
      </p:sp>
      <p:sp>
        <p:nvSpPr>
          <p:cNvPr id="1457407" name="Rectangle 255"/>
          <p:cNvSpPr>
            <a:spLocks noChangeArrowheads="1"/>
          </p:cNvSpPr>
          <p:nvPr/>
        </p:nvSpPr>
        <p:spPr bwMode="auto">
          <a:xfrm>
            <a:off x="3783013" y="5775325"/>
            <a:ext cx="2286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spcBef>
                <a:spcPct val="0"/>
              </a:spcBef>
            </a:pPr>
            <a:endParaRPr lang="en-US" sz="3200">
              <a:latin typeface="Arial Narrow" charset="0"/>
            </a:endParaRPr>
          </a:p>
        </p:txBody>
      </p:sp>
      <p:sp>
        <p:nvSpPr>
          <p:cNvPr id="1457408" name="Rectangle 256" descr="Wide downward diagonal"/>
          <p:cNvSpPr>
            <a:spLocks noChangeArrowheads="1"/>
          </p:cNvSpPr>
          <p:nvPr/>
        </p:nvSpPr>
        <p:spPr bwMode="auto">
          <a:xfrm>
            <a:off x="3783013" y="6156325"/>
            <a:ext cx="228600" cy="228600"/>
          </a:xfrm>
          <a:prstGeom prst="rect">
            <a:avLst/>
          </a:prstGeom>
          <a:pattFill prst="wdDnDiag">
            <a:fgClr>
              <a:srgbClr val="FF000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09" name="Rectangle 257"/>
          <p:cNvSpPr>
            <a:spLocks noChangeArrowheads="1"/>
          </p:cNvSpPr>
          <p:nvPr/>
        </p:nvSpPr>
        <p:spPr bwMode="auto">
          <a:xfrm>
            <a:off x="5992813" y="5775325"/>
            <a:ext cx="228600" cy="228600"/>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57410" name="Rectangle 258" descr="Small checker board"/>
          <p:cNvSpPr>
            <a:spLocks noChangeArrowheads="1"/>
          </p:cNvSpPr>
          <p:nvPr/>
        </p:nvSpPr>
        <p:spPr bwMode="auto">
          <a:xfrm>
            <a:off x="5992813" y="6156325"/>
            <a:ext cx="228600" cy="228600"/>
          </a:xfrm>
          <a:prstGeom prst="rect">
            <a:avLst/>
          </a:prstGeom>
          <a:pattFill prst="smCheck">
            <a:fgClr>
              <a:schemeClr val="accent2"/>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11" name="Rectangle 259" descr="Small grid"/>
          <p:cNvSpPr>
            <a:spLocks noChangeArrowheads="1"/>
          </p:cNvSpPr>
          <p:nvPr/>
        </p:nvSpPr>
        <p:spPr bwMode="auto">
          <a:xfrm>
            <a:off x="8050213" y="5775325"/>
            <a:ext cx="228600" cy="228600"/>
          </a:xfrm>
          <a:prstGeom prst="rect">
            <a:avLst/>
          </a:prstGeom>
          <a:pattFill prst="smGrid">
            <a:fgClr>
              <a:srgbClr val="800080"/>
            </a:fgClr>
            <a:bgClr>
              <a:srgbClr val="FFFFFF"/>
            </a:bgClr>
          </a:pattFill>
          <a:ln w="9525">
            <a:solidFill>
              <a:schemeClr val="tx1"/>
            </a:solidFill>
            <a:miter lim="800000"/>
            <a:headEnd/>
            <a:tailEnd/>
          </a:ln>
          <a:effectLst/>
        </p:spPr>
        <p:txBody>
          <a:bodyPr wrap="none" anchor="ctr">
            <a:prstTxWarp prst="textNoShape">
              <a:avLst/>
            </a:prstTxWarp>
          </a:bodyPr>
          <a:lstStyle/>
          <a:p>
            <a:endParaRPr lang="en-US"/>
          </a:p>
        </p:txBody>
      </p:sp>
      <p:sp>
        <p:nvSpPr>
          <p:cNvPr id="1457412" name="Rectangle 260"/>
          <p:cNvSpPr>
            <a:spLocks noChangeArrowheads="1"/>
          </p:cNvSpPr>
          <p:nvPr/>
        </p:nvSpPr>
        <p:spPr bwMode="auto">
          <a:xfrm>
            <a:off x="8050213" y="6156325"/>
            <a:ext cx="228600" cy="2286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7413" name="Text Box 261"/>
          <p:cNvSpPr txBox="1">
            <a:spLocks noChangeArrowheads="1"/>
          </p:cNvSpPr>
          <p:nvPr/>
        </p:nvSpPr>
        <p:spPr bwMode="auto">
          <a:xfrm>
            <a:off x="4071939" y="5683251"/>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1</a:t>
            </a:r>
          </a:p>
        </p:txBody>
      </p:sp>
      <p:sp>
        <p:nvSpPr>
          <p:cNvPr id="1457414" name="Text Box 262"/>
          <p:cNvSpPr txBox="1">
            <a:spLocks noChangeArrowheads="1"/>
          </p:cNvSpPr>
          <p:nvPr/>
        </p:nvSpPr>
        <p:spPr bwMode="auto">
          <a:xfrm>
            <a:off x="4078289" y="6080126"/>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2</a:t>
            </a:r>
          </a:p>
        </p:txBody>
      </p:sp>
      <p:sp>
        <p:nvSpPr>
          <p:cNvPr id="1457415" name="Text Box 263"/>
          <p:cNvSpPr txBox="1">
            <a:spLocks noChangeArrowheads="1"/>
          </p:cNvSpPr>
          <p:nvPr/>
        </p:nvSpPr>
        <p:spPr bwMode="auto">
          <a:xfrm>
            <a:off x="6373814" y="5699126"/>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3</a:t>
            </a:r>
          </a:p>
        </p:txBody>
      </p:sp>
      <p:sp>
        <p:nvSpPr>
          <p:cNvPr id="1457416" name="Text Box 264"/>
          <p:cNvSpPr txBox="1">
            <a:spLocks noChangeArrowheads="1"/>
          </p:cNvSpPr>
          <p:nvPr/>
        </p:nvSpPr>
        <p:spPr bwMode="auto">
          <a:xfrm>
            <a:off x="6373814" y="6080126"/>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4</a:t>
            </a:r>
          </a:p>
        </p:txBody>
      </p:sp>
      <p:sp>
        <p:nvSpPr>
          <p:cNvPr id="1457417" name="Text Box 265"/>
          <p:cNvSpPr txBox="1">
            <a:spLocks noChangeArrowheads="1"/>
          </p:cNvSpPr>
          <p:nvPr/>
        </p:nvSpPr>
        <p:spPr bwMode="auto">
          <a:xfrm>
            <a:off x="8355014" y="5699126"/>
            <a:ext cx="1017587"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Thread 5</a:t>
            </a:r>
          </a:p>
        </p:txBody>
      </p:sp>
      <p:sp>
        <p:nvSpPr>
          <p:cNvPr id="1457418" name="Text Box 266"/>
          <p:cNvSpPr txBox="1">
            <a:spLocks noChangeArrowheads="1"/>
          </p:cNvSpPr>
          <p:nvPr/>
        </p:nvSpPr>
        <p:spPr bwMode="auto">
          <a:xfrm>
            <a:off x="8355013" y="6080126"/>
            <a:ext cx="901700" cy="396875"/>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en-US" sz="2000">
                <a:latin typeface="Arial Narrow" charset="0"/>
              </a:rPr>
              <a:t>Idle slot</a:t>
            </a:r>
          </a:p>
        </p:txBody>
      </p:sp>
    </p:spTree>
    <p:extLst>
      <p:ext uri="{BB962C8B-B14F-4D97-AF65-F5344CB8AC3E}">
        <p14:creationId xmlns:p14="http://schemas.microsoft.com/office/powerpoint/2010/main" val="413106969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188185"/>
            <a:ext cx="10515600" cy="738408"/>
          </a:xfrm>
          <a:noFill/>
        </p:spPr>
        <p:txBody>
          <a:bodyPr>
            <a:normAutofit fontScale="90000"/>
          </a:bodyPr>
          <a:lstStyle/>
          <a:p>
            <a:r>
              <a:rPr lang="en-US" altLang="zh-CN" sz="4800" dirty="0" smtClean="0">
                <a:ea typeface="宋体" panose="02010600030101010101" pitchFamily="2" charset="-122"/>
              </a:rPr>
              <a:t>Strip Mining（</a:t>
            </a:r>
            <a:r>
              <a:rPr lang="zh-CN" altLang="en-US" sz="4800" dirty="0" smtClean="0">
                <a:ea typeface="宋体" panose="02010600030101010101" pitchFamily="2" charset="-122"/>
              </a:rPr>
              <a:t>分段开采）</a:t>
            </a:r>
          </a:p>
        </p:txBody>
      </p:sp>
      <p:sp>
        <p:nvSpPr>
          <p:cNvPr id="24579" name="Rectangle 3"/>
          <p:cNvSpPr>
            <a:spLocks noGrp="1" noChangeArrowheads="1"/>
          </p:cNvSpPr>
          <p:nvPr>
            <p:ph idx="1"/>
          </p:nvPr>
        </p:nvSpPr>
        <p:spPr>
          <a:xfrm>
            <a:off x="155448" y="926593"/>
            <a:ext cx="10515600" cy="4787075"/>
          </a:xfrm>
          <a:noFill/>
        </p:spPr>
        <p:txBody>
          <a:bodyPr>
            <a:noAutofit/>
          </a:bodyPr>
          <a:lstStyle/>
          <a:p>
            <a:pPr>
              <a:lnSpc>
                <a:spcPct val="80000"/>
              </a:lnSpc>
            </a:pPr>
            <a:r>
              <a:rPr lang="zh-CN" altLang="en-US" dirty="0">
                <a:ea typeface="宋体" panose="02010600030101010101" pitchFamily="2" charset="-122"/>
              </a:rPr>
              <a:t>假设</a:t>
            </a:r>
            <a:r>
              <a:rPr lang="en-US" altLang="zh-CN" dirty="0">
                <a:ea typeface="宋体" panose="02010600030101010101" pitchFamily="2" charset="-122"/>
              </a:rPr>
              <a:t>Vector Length &gt; Max. Vector Length (MVL)?</a:t>
            </a:r>
          </a:p>
          <a:p>
            <a:pPr>
              <a:lnSpc>
                <a:spcPct val="80000"/>
              </a:lnSpc>
            </a:pPr>
            <a:r>
              <a:rPr lang="en-US" altLang="zh-CN" dirty="0">
                <a:ea typeface="宋体" panose="02010600030101010101" pitchFamily="2" charset="-122"/>
              </a:rPr>
              <a:t>Strip mining: </a:t>
            </a:r>
            <a:r>
              <a:rPr lang="zh-CN" altLang="en-US" dirty="0">
                <a:ea typeface="宋体" panose="02010600030101010101" pitchFamily="2" charset="-122"/>
              </a:rPr>
              <a:t>产生</a:t>
            </a:r>
            <a:r>
              <a:rPr lang="zh-CN" altLang="en-US" dirty="0">
                <a:ea typeface="宋体" panose="02010600030101010101" pitchFamily="2" charset="-122"/>
              </a:rPr>
              <a:t>新的代码，使得每个向量操作的元素数</a:t>
            </a:r>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MVL</a:t>
            </a:r>
          </a:p>
          <a:p>
            <a:pPr>
              <a:lnSpc>
                <a:spcPct val="80000"/>
              </a:lnSpc>
            </a:pPr>
            <a:r>
              <a:rPr lang="zh-CN" altLang="en-US" dirty="0">
                <a:ea typeface="宋体" panose="02010600030101010101" pitchFamily="2" charset="-122"/>
              </a:rPr>
              <a:t>第一次循环做最小片</a:t>
            </a:r>
            <a:r>
              <a:rPr lang="en-US" altLang="zh-CN" dirty="0">
                <a:ea typeface="宋体" panose="02010600030101010101" pitchFamily="2" charset="-122"/>
              </a:rPr>
              <a:t>(n mod MVL), </a:t>
            </a:r>
            <a:r>
              <a:rPr lang="zh-CN" altLang="en-US" dirty="0">
                <a:ea typeface="宋体" panose="02010600030101010101" pitchFamily="2" charset="-122"/>
              </a:rPr>
              <a:t>以后按</a:t>
            </a:r>
            <a:r>
              <a:rPr lang="en-US" altLang="zh-CN" dirty="0">
                <a:ea typeface="宋体" panose="02010600030101010101" pitchFamily="2" charset="-122"/>
              </a:rPr>
              <a:t>VL = MVL</a:t>
            </a:r>
            <a:r>
              <a:rPr lang="zh-CN" altLang="en-US" dirty="0">
                <a:ea typeface="宋体" panose="02010600030101010101" pitchFamily="2" charset="-122"/>
              </a:rPr>
              <a:t>操作</a:t>
            </a:r>
          </a:p>
          <a:p>
            <a:pPr>
              <a:lnSpc>
                <a:spcPct val="80000"/>
              </a:lnSpc>
              <a:buFontTx/>
              <a:buNone/>
            </a:pPr>
            <a:r>
              <a:rPr lang="en-US" altLang="zh-CN" dirty="0">
                <a:ea typeface="宋体" panose="02010600030101010101" pitchFamily="2" charset="-122"/>
              </a:rPr>
              <a:t>	   low = 1</a:t>
            </a:r>
            <a:br>
              <a:rPr lang="en-US" altLang="zh-CN" dirty="0">
                <a:ea typeface="宋体" panose="02010600030101010101" pitchFamily="2" charset="-122"/>
              </a:rPr>
            </a:br>
            <a:r>
              <a:rPr lang="en-US" altLang="zh-CN" dirty="0">
                <a:ea typeface="宋体" panose="02010600030101010101" pitchFamily="2" charset="-122"/>
              </a:rPr>
              <a:t>   VL = (n mod MVL)  /*find the odd size piece*/</a:t>
            </a:r>
            <a:br>
              <a:rPr lang="en-US" altLang="zh-CN" dirty="0">
                <a:ea typeface="宋体" panose="02010600030101010101" pitchFamily="2" charset="-122"/>
              </a:rPr>
            </a:br>
            <a:r>
              <a:rPr lang="en-US" altLang="zh-CN" dirty="0">
                <a:ea typeface="宋体" panose="02010600030101010101" pitchFamily="2" charset="-122"/>
              </a:rPr>
              <a:t>   do 1  j = 0, (n / MVL)  /*outer loop*/</a:t>
            </a:r>
          </a:p>
          <a:p>
            <a:pPr>
              <a:lnSpc>
                <a:spcPct val="80000"/>
              </a:lnSpc>
              <a:buFontTx/>
              <a:buNone/>
            </a:pPr>
            <a:r>
              <a:rPr lang="en-US" altLang="zh-CN" dirty="0">
                <a:ea typeface="宋体" panose="02010600030101010101" pitchFamily="2" charset="-122"/>
              </a:rPr>
              <a:t>		do 10 </a:t>
            </a:r>
            <a:r>
              <a:rPr lang="en-US" altLang="zh-CN" dirty="0" err="1">
                <a:ea typeface="宋体" panose="02010600030101010101" pitchFamily="2" charset="-122"/>
              </a:rPr>
              <a:t>i</a:t>
            </a:r>
            <a:r>
              <a:rPr lang="en-US" altLang="zh-CN" dirty="0">
                <a:ea typeface="宋体" panose="02010600030101010101" pitchFamily="2" charset="-122"/>
              </a:rPr>
              <a:t> = low, low+VL-1  /*runs for length VL*/</a:t>
            </a:r>
            <a:br>
              <a:rPr lang="en-US" altLang="zh-CN" dirty="0">
                <a:ea typeface="宋体" panose="02010600030101010101" pitchFamily="2" charset="-122"/>
              </a:rPr>
            </a:br>
            <a:r>
              <a:rPr lang="en-US" altLang="zh-CN" dirty="0">
                <a:ea typeface="宋体" panose="02010600030101010101" pitchFamily="2" charset="-122"/>
              </a:rPr>
              <a:t>		Y(</a:t>
            </a:r>
            <a:r>
              <a:rPr lang="en-US" altLang="zh-CN" dirty="0" err="1">
                <a:ea typeface="宋体" panose="02010600030101010101" pitchFamily="2" charset="-122"/>
              </a:rPr>
              <a:t>i</a:t>
            </a:r>
            <a:r>
              <a:rPr lang="en-US" altLang="zh-CN" dirty="0">
                <a:ea typeface="宋体" panose="02010600030101010101" pitchFamily="2" charset="-122"/>
              </a:rPr>
              <a:t>) = a*X(</a:t>
            </a:r>
            <a:r>
              <a:rPr lang="en-US" altLang="zh-CN" dirty="0" err="1">
                <a:ea typeface="宋体" panose="02010600030101010101" pitchFamily="2" charset="-122"/>
              </a:rPr>
              <a:t>i</a:t>
            </a:r>
            <a:r>
              <a:rPr lang="en-US" altLang="zh-CN" dirty="0">
                <a:ea typeface="宋体" panose="02010600030101010101" pitchFamily="2" charset="-122"/>
              </a:rPr>
              <a:t>) + Y(</a:t>
            </a:r>
            <a:r>
              <a:rPr lang="en-US" altLang="zh-CN" dirty="0" err="1">
                <a:ea typeface="宋体" panose="02010600030101010101" pitchFamily="2" charset="-122"/>
              </a:rPr>
              <a:t>i</a:t>
            </a:r>
            <a:r>
              <a:rPr lang="en-US" altLang="zh-CN" dirty="0">
                <a:ea typeface="宋体" panose="02010600030101010101" pitchFamily="2" charset="-122"/>
              </a:rPr>
              <a:t>)  /*main operation*/</a:t>
            </a:r>
            <a:br>
              <a:rPr lang="en-US" altLang="zh-CN" dirty="0">
                <a:ea typeface="宋体" panose="02010600030101010101" pitchFamily="2" charset="-122"/>
              </a:rPr>
            </a:br>
            <a:r>
              <a:rPr lang="en-US" altLang="zh-CN" dirty="0">
                <a:ea typeface="宋体" panose="02010600030101010101" pitchFamily="2" charset="-122"/>
              </a:rPr>
              <a:t>10	continue</a:t>
            </a:r>
            <a:br>
              <a:rPr lang="en-US" altLang="zh-CN" dirty="0">
                <a:ea typeface="宋体" panose="02010600030101010101" pitchFamily="2" charset="-122"/>
              </a:rPr>
            </a:br>
            <a:r>
              <a:rPr lang="en-US" altLang="zh-CN" dirty="0">
                <a:ea typeface="宋体" panose="02010600030101010101" pitchFamily="2" charset="-122"/>
              </a:rPr>
              <a:t>	low = </a:t>
            </a:r>
            <a:r>
              <a:rPr lang="en-US" altLang="zh-CN" dirty="0" err="1">
                <a:ea typeface="宋体" panose="02010600030101010101" pitchFamily="2" charset="-122"/>
              </a:rPr>
              <a:t>low+VL</a:t>
            </a:r>
            <a:r>
              <a:rPr lang="en-US" altLang="zh-CN" dirty="0">
                <a:ea typeface="宋体" panose="02010600030101010101" pitchFamily="2" charset="-122"/>
              </a:rPr>
              <a:t>  /*start of next vector*/</a:t>
            </a:r>
            <a:br>
              <a:rPr lang="en-US" altLang="zh-CN" dirty="0">
                <a:ea typeface="宋体" panose="02010600030101010101" pitchFamily="2" charset="-122"/>
              </a:rPr>
            </a:br>
            <a:r>
              <a:rPr lang="en-US" altLang="zh-CN" dirty="0">
                <a:ea typeface="宋体" panose="02010600030101010101" pitchFamily="2" charset="-122"/>
              </a:rPr>
              <a:t>	VL = MVL  /*reset the length to max*/</a:t>
            </a:r>
            <a:br>
              <a:rPr lang="en-US" altLang="zh-CN" dirty="0">
                <a:ea typeface="宋体" panose="02010600030101010101" pitchFamily="2" charset="-122"/>
              </a:rPr>
            </a:br>
            <a:r>
              <a:rPr lang="en-US" altLang="zh-CN" dirty="0">
                <a:ea typeface="宋体" panose="02010600030101010101" pitchFamily="2" charset="-122"/>
              </a:rPr>
              <a:t>1	continue</a:t>
            </a: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808" y="4556951"/>
            <a:ext cx="6172200" cy="1752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9480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zh-CN" dirty="0" smtClean="0">
                <a:ea typeface="宋体" panose="02010600030101010101" pitchFamily="2" charset="-122"/>
              </a:rPr>
              <a:t>Strip Mining</a:t>
            </a:r>
            <a:r>
              <a:rPr lang="zh-CN" altLang="en-US" dirty="0" smtClean="0">
                <a:ea typeface="宋体" panose="02010600030101010101" pitchFamily="2" charset="-122"/>
              </a:rPr>
              <a:t>的向量执行时间计算</a:t>
            </a:r>
          </a:p>
        </p:txBody>
      </p:sp>
      <p:graphicFrame>
        <p:nvGraphicFramePr>
          <p:cNvPr id="25603" name="Object 4"/>
          <p:cNvGraphicFramePr>
            <a:graphicFrameLocks noChangeAspect="1"/>
          </p:cNvGraphicFramePr>
          <p:nvPr/>
        </p:nvGraphicFramePr>
        <p:xfrm>
          <a:off x="2590800" y="1752600"/>
          <a:ext cx="7162800" cy="1360488"/>
        </p:xfrm>
        <a:graphic>
          <a:graphicData uri="http://schemas.openxmlformats.org/presentationml/2006/ole">
            <mc:AlternateContent xmlns:mc="http://schemas.openxmlformats.org/markup-compatibility/2006">
              <mc:Choice xmlns:v="urn:schemas-microsoft-com:vml" Requires="v">
                <p:oleObj spid="_x0000_s1029" name="Equation" r:id="rId3" imgW="2273300" imgH="431800" progId="Equation.3">
                  <p:embed/>
                </p:oleObj>
              </mc:Choice>
              <mc:Fallback>
                <p:oleObj name="Equation" r:id="rId3" imgW="2273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752600"/>
                        <a:ext cx="7162800" cy="136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Text Box 5"/>
          <p:cNvSpPr txBox="1">
            <a:spLocks noChangeArrowheads="1"/>
          </p:cNvSpPr>
          <p:nvPr/>
        </p:nvSpPr>
        <p:spPr bwMode="auto">
          <a:xfrm>
            <a:off x="2362200" y="3581400"/>
            <a:ext cx="7543800" cy="15696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400">
                <a:ea typeface="宋体" panose="02010600030101010101" pitchFamily="2" charset="-122"/>
              </a:rPr>
              <a:t>试计算</a:t>
            </a:r>
            <a:r>
              <a:rPr lang="en-US" altLang="zh-CN" sz="2400">
                <a:ea typeface="宋体" panose="02010600030101010101" pitchFamily="2" charset="-122"/>
              </a:rPr>
              <a:t>A=B×s，</a:t>
            </a:r>
            <a:r>
              <a:rPr lang="zh-CN" altLang="en-US" sz="2400">
                <a:ea typeface="宋体" panose="02010600030101010101" pitchFamily="2" charset="-122"/>
              </a:rPr>
              <a:t>其中</a:t>
            </a:r>
            <a:r>
              <a:rPr lang="en-US" altLang="zh-CN" sz="2400">
                <a:ea typeface="宋体" panose="02010600030101010101" pitchFamily="2" charset="-122"/>
              </a:rPr>
              <a:t>A,B</a:t>
            </a:r>
            <a:r>
              <a:rPr lang="zh-CN" altLang="en-US" sz="2400">
                <a:ea typeface="宋体" panose="02010600030101010101" pitchFamily="2" charset="-122"/>
              </a:rPr>
              <a:t>为长度为200的向量（每个向量元素占8个字节），</a:t>
            </a:r>
            <a:r>
              <a:rPr lang="en-US" altLang="zh-CN" sz="2400">
                <a:ea typeface="宋体" panose="02010600030101010101" pitchFamily="2" charset="-122"/>
              </a:rPr>
              <a:t>s</a:t>
            </a:r>
            <a:r>
              <a:rPr lang="zh-CN" altLang="en-US" sz="2400">
                <a:ea typeface="宋体" panose="02010600030101010101" pitchFamily="2" charset="-122"/>
              </a:rPr>
              <a:t>是一个标量。向量寄存器长度为64。各功能部件的启动时间如前所述，求总的执行时间，(</a:t>
            </a:r>
            <a:r>
              <a:rPr lang="en-US" altLang="zh-CN" sz="2400" i="1">
                <a:ea typeface="宋体" panose="02010600030101010101" pitchFamily="2" charset="-122"/>
              </a:rPr>
              <a:t>T</a:t>
            </a:r>
            <a:r>
              <a:rPr lang="en-US" altLang="zh-CN" sz="2400" i="1" baseline="-25000">
                <a:ea typeface="宋体" panose="02010600030101010101" pitchFamily="2" charset="-122"/>
              </a:rPr>
              <a:t>loop</a:t>
            </a:r>
            <a:r>
              <a:rPr lang="en-US" altLang="zh-CN" sz="2400">
                <a:ea typeface="宋体" panose="02010600030101010101" pitchFamily="2" charset="-122"/>
              </a:rPr>
              <a:t> = 15)</a:t>
            </a:r>
          </a:p>
        </p:txBody>
      </p:sp>
    </p:spTree>
    <p:extLst>
      <p:ext uri="{BB962C8B-B14F-4D97-AF65-F5344CB8AC3E}">
        <p14:creationId xmlns:p14="http://schemas.microsoft.com/office/powerpoint/2010/main" val="1001623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135188" y="914400"/>
            <a:ext cx="8208962" cy="5105400"/>
          </a:xfrm>
        </p:spPr>
        <p:txBody>
          <a:bodyPr>
            <a:normAutofit lnSpcReduction="10000"/>
          </a:bodyPr>
          <a:lstStyle/>
          <a:p>
            <a:pPr>
              <a:lnSpc>
                <a:spcPct val="80000"/>
              </a:lnSpc>
              <a:buFontTx/>
              <a:buNone/>
            </a:pPr>
            <a:r>
              <a:rPr lang="en-US" altLang="zh-CN" sz="2000">
                <a:ea typeface="宋体" panose="02010600030101010101" pitchFamily="2" charset="-122"/>
              </a:rPr>
              <a:t>          ADDI R2,R0,#1600               ;total # bytes in vector</a:t>
            </a:r>
          </a:p>
          <a:p>
            <a:pPr>
              <a:lnSpc>
                <a:spcPct val="80000"/>
              </a:lnSpc>
              <a:buFontTx/>
              <a:buNone/>
            </a:pPr>
            <a:r>
              <a:rPr lang="en-US" altLang="zh-CN" sz="2000">
                <a:ea typeface="宋体" panose="02010600030101010101" pitchFamily="2" charset="-122"/>
              </a:rPr>
              <a:t>          ADD R2,R2,Ra                      ;address of the end of A vector</a:t>
            </a:r>
          </a:p>
          <a:p>
            <a:pPr>
              <a:lnSpc>
                <a:spcPct val="80000"/>
              </a:lnSpc>
              <a:buFontTx/>
              <a:buNone/>
            </a:pPr>
            <a:r>
              <a:rPr lang="en-US" altLang="zh-CN" sz="2000">
                <a:ea typeface="宋体" panose="02010600030101010101" pitchFamily="2" charset="-122"/>
              </a:rPr>
              <a:t>          </a:t>
            </a:r>
            <a:r>
              <a:rPr lang="en-US" altLang="zh-CN" sz="2000">
                <a:solidFill>
                  <a:schemeClr val="hlink"/>
                </a:solidFill>
                <a:ea typeface="宋体" panose="02010600030101010101" pitchFamily="2" charset="-122"/>
              </a:rPr>
              <a:t>ADDI R1,R0,#8                     ;loads length of 1st segment</a:t>
            </a:r>
          </a:p>
          <a:p>
            <a:pPr>
              <a:lnSpc>
                <a:spcPct val="80000"/>
              </a:lnSpc>
              <a:buFontTx/>
              <a:buNone/>
            </a:pPr>
            <a:r>
              <a:rPr lang="en-US" altLang="zh-CN" sz="2000">
                <a:solidFill>
                  <a:schemeClr val="hlink"/>
                </a:solidFill>
                <a:ea typeface="宋体" panose="02010600030101010101" pitchFamily="2" charset="-122"/>
              </a:rPr>
              <a:t>          MOVI2S  VLR,R1                 ;load vector length in VLR</a:t>
            </a:r>
          </a:p>
          <a:p>
            <a:pPr>
              <a:lnSpc>
                <a:spcPct val="80000"/>
              </a:lnSpc>
              <a:buFontTx/>
              <a:buNone/>
            </a:pPr>
            <a:r>
              <a:rPr lang="en-US" altLang="zh-CN" sz="2000">
                <a:ea typeface="宋体" panose="02010600030101010101" pitchFamily="2" charset="-122"/>
              </a:rPr>
              <a:t>          ADDI R1,R0,#64                   ;length in bytes of 1st segment</a:t>
            </a:r>
          </a:p>
          <a:p>
            <a:pPr>
              <a:lnSpc>
                <a:spcPct val="80000"/>
              </a:lnSpc>
              <a:buFontTx/>
              <a:buNone/>
            </a:pPr>
            <a:r>
              <a:rPr lang="en-US" altLang="zh-CN" sz="2000">
                <a:ea typeface="宋体" panose="02010600030101010101" pitchFamily="2" charset="-122"/>
              </a:rPr>
              <a:t>          ADDI R3,R0,#64                   ;vector length of other segments</a:t>
            </a:r>
          </a:p>
          <a:p>
            <a:pPr>
              <a:lnSpc>
                <a:spcPct val="80000"/>
              </a:lnSpc>
              <a:buFontTx/>
              <a:buNone/>
            </a:pPr>
            <a:r>
              <a:rPr lang="en-US" altLang="zh-CN" sz="2000">
                <a:ea typeface="宋体" panose="02010600030101010101" pitchFamily="2" charset="-122"/>
              </a:rPr>
              <a:t>Loop: LV  V1,Rb                             ;load B</a:t>
            </a:r>
          </a:p>
          <a:p>
            <a:pPr>
              <a:lnSpc>
                <a:spcPct val="80000"/>
              </a:lnSpc>
              <a:buFontTx/>
              <a:buNone/>
            </a:pPr>
            <a:r>
              <a:rPr lang="en-US" altLang="zh-CN" sz="2000">
                <a:ea typeface="宋体" panose="02010600030101010101" pitchFamily="2" charset="-122"/>
              </a:rPr>
              <a:t>           MULSV V2,V1,Fs                ;vector * scalar</a:t>
            </a:r>
          </a:p>
          <a:p>
            <a:pPr>
              <a:lnSpc>
                <a:spcPct val="80000"/>
              </a:lnSpc>
              <a:buFontTx/>
              <a:buNone/>
            </a:pPr>
            <a:r>
              <a:rPr lang="en-US" altLang="zh-CN" sz="2000">
                <a:ea typeface="宋体" panose="02010600030101010101" pitchFamily="2" charset="-122"/>
              </a:rPr>
              <a:t>           SV Ra,V2 ;store A</a:t>
            </a:r>
          </a:p>
          <a:p>
            <a:pPr>
              <a:lnSpc>
                <a:spcPct val="80000"/>
              </a:lnSpc>
              <a:buFontTx/>
              <a:buNone/>
            </a:pPr>
            <a:r>
              <a:rPr lang="en-US" altLang="zh-CN" sz="2000">
                <a:ea typeface="宋体" panose="02010600030101010101" pitchFamily="2" charset="-122"/>
              </a:rPr>
              <a:t>           ADD Ra,Ra,R1                     ;address of next segment of A</a:t>
            </a:r>
          </a:p>
          <a:p>
            <a:pPr>
              <a:lnSpc>
                <a:spcPct val="80000"/>
              </a:lnSpc>
              <a:buFontTx/>
              <a:buNone/>
            </a:pPr>
            <a:r>
              <a:rPr lang="en-US" altLang="zh-CN" sz="2000">
                <a:ea typeface="宋体" panose="02010600030101010101" pitchFamily="2" charset="-122"/>
              </a:rPr>
              <a:t>           ADD  Rb,Rb,R1                    ;address of next segment of B</a:t>
            </a:r>
          </a:p>
          <a:p>
            <a:pPr>
              <a:lnSpc>
                <a:spcPct val="80000"/>
              </a:lnSpc>
              <a:buFontTx/>
              <a:buNone/>
            </a:pPr>
            <a:r>
              <a:rPr lang="en-US" altLang="zh-CN" sz="2000">
                <a:ea typeface="宋体" panose="02010600030101010101" pitchFamily="2" charset="-122"/>
              </a:rPr>
              <a:t>           </a:t>
            </a:r>
            <a:r>
              <a:rPr lang="en-US" altLang="zh-CN" sz="2000">
                <a:solidFill>
                  <a:schemeClr val="hlink"/>
                </a:solidFill>
                <a:ea typeface="宋体" panose="02010600030101010101" pitchFamily="2" charset="-122"/>
              </a:rPr>
              <a:t>ADDI R1,R0,#512                ;load byte offset next segment</a:t>
            </a:r>
          </a:p>
          <a:p>
            <a:pPr>
              <a:lnSpc>
                <a:spcPct val="80000"/>
              </a:lnSpc>
              <a:buFontTx/>
              <a:buNone/>
            </a:pPr>
            <a:r>
              <a:rPr lang="en-US" altLang="zh-CN" sz="2000">
                <a:solidFill>
                  <a:schemeClr val="hlink"/>
                </a:solidFill>
                <a:ea typeface="宋体" panose="02010600030101010101" pitchFamily="2" charset="-122"/>
              </a:rPr>
              <a:t>           MOVI2S VLR,R3                  ;set length to 64 elements</a:t>
            </a:r>
          </a:p>
          <a:p>
            <a:pPr>
              <a:lnSpc>
                <a:spcPct val="80000"/>
              </a:lnSpc>
              <a:buFontTx/>
              <a:buNone/>
            </a:pPr>
            <a:r>
              <a:rPr lang="en-US" altLang="zh-CN" sz="2000">
                <a:ea typeface="宋体" panose="02010600030101010101" pitchFamily="2" charset="-122"/>
              </a:rPr>
              <a:t>           SUB R4,R2,Ra                     ;at the end of A?</a:t>
            </a:r>
          </a:p>
          <a:p>
            <a:pPr>
              <a:lnSpc>
                <a:spcPct val="80000"/>
              </a:lnSpc>
              <a:buFontTx/>
              <a:buNone/>
            </a:pPr>
            <a:r>
              <a:rPr lang="en-US" altLang="zh-CN" sz="2000">
                <a:ea typeface="宋体" panose="02010600030101010101" pitchFamily="2" charset="-122"/>
              </a:rPr>
              <a:t>           BNEZ R4,Loop                    ;if not, go back</a:t>
            </a:r>
          </a:p>
          <a:p>
            <a:pPr>
              <a:lnSpc>
                <a:spcPct val="80000"/>
              </a:lnSpc>
              <a:buFontTx/>
              <a:buNone/>
            </a:pPr>
            <a:endParaRPr lang="zh-CN" altLang="en-US" sz="2000">
              <a:ea typeface="宋体" panose="02010600030101010101" pitchFamily="2" charset="-122"/>
            </a:endParaRPr>
          </a:p>
        </p:txBody>
      </p:sp>
    </p:spTree>
    <p:extLst>
      <p:ext uri="{BB962C8B-B14F-4D97-AF65-F5344CB8AC3E}">
        <p14:creationId xmlns:p14="http://schemas.microsoft.com/office/powerpoint/2010/main" val="11392028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19200"/>
            <a:ext cx="7315200" cy="1905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Rectangle 5"/>
          <p:cNvSpPr>
            <a:spLocks noChangeArrowheads="1"/>
          </p:cNvSpPr>
          <p:nvPr/>
        </p:nvSpPr>
        <p:spPr bwMode="auto">
          <a:xfrm>
            <a:off x="3200400" y="3200401"/>
            <a:ext cx="5562600" cy="1920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dirty="0" err="1">
                <a:latin typeface="Times-Roman" charset="0"/>
                <a:ea typeface="宋体" panose="02010600030101010101" pitchFamily="2" charset="-122"/>
              </a:rPr>
              <a:t>Tstart</a:t>
            </a:r>
            <a:r>
              <a:rPr lang="en-US" altLang="zh-CN" sz="2000" dirty="0">
                <a:latin typeface="Times-Roman" charset="0"/>
                <a:ea typeface="宋体" panose="02010600030101010101" pitchFamily="2" charset="-122"/>
              </a:rPr>
              <a:t> = 12 + 7 + 12 = 31</a:t>
            </a:r>
          </a:p>
          <a:p>
            <a:endParaRPr lang="en-US" altLang="zh-CN" sz="2000" dirty="0">
              <a:latin typeface="Times-Roman" charset="0"/>
              <a:ea typeface="宋体" panose="02010600030101010101" pitchFamily="2" charset="-122"/>
            </a:endParaRPr>
          </a:p>
          <a:p>
            <a:r>
              <a:rPr lang="en-US" altLang="zh-CN" sz="2000" dirty="0">
                <a:latin typeface="Times-Roman" charset="0"/>
                <a:ea typeface="宋体" panose="02010600030101010101" pitchFamily="2" charset="-122"/>
              </a:rPr>
              <a:t>T200 = 660+4*31 = 784</a:t>
            </a:r>
          </a:p>
          <a:p>
            <a:endParaRPr lang="en-US" altLang="zh-CN" sz="2000" dirty="0">
              <a:latin typeface="Times-Roman" charset="0"/>
              <a:ea typeface="宋体" panose="02010600030101010101" pitchFamily="2" charset="-122"/>
            </a:endParaRPr>
          </a:p>
          <a:p>
            <a:endParaRPr lang="en-US" altLang="zh-CN" sz="2000" dirty="0">
              <a:latin typeface="Times-Roman" charset="0"/>
              <a:ea typeface="宋体" panose="02010600030101010101" pitchFamily="2" charset="-122"/>
            </a:endParaRPr>
          </a:p>
          <a:p>
            <a:r>
              <a:rPr lang="zh-CN" altLang="en-US" sz="2000" dirty="0">
                <a:latin typeface="Times-Roman" charset="0"/>
                <a:ea typeface="宋体" panose="02010600030101010101" pitchFamily="2" charset="-122"/>
              </a:rPr>
              <a:t>每一元素的执行时间 = 784/200 = 3.9  </a:t>
            </a:r>
          </a:p>
        </p:txBody>
      </p:sp>
    </p:spTree>
    <p:extLst>
      <p:ext uri="{BB962C8B-B14F-4D97-AF65-F5344CB8AC3E}">
        <p14:creationId xmlns:p14="http://schemas.microsoft.com/office/powerpoint/2010/main" val="349890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838201"/>
            <a:ext cx="7467600" cy="5453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73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275533"/>
            <a:ext cx="10805160" cy="663251"/>
          </a:xfrm>
          <a:noFill/>
        </p:spPr>
        <p:txBody>
          <a:bodyPr>
            <a:normAutofit fontScale="90000"/>
          </a:bodyPr>
          <a:lstStyle/>
          <a:p>
            <a:r>
              <a:rPr lang="en-US" altLang="zh-CN" sz="4400" dirty="0" smtClean="0">
                <a:ea typeface="宋体" panose="02010600030101010101" pitchFamily="2" charset="-122"/>
              </a:rPr>
              <a:t>Common Vector Metrics</a:t>
            </a:r>
          </a:p>
        </p:txBody>
      </p:sp>
      <p:sp>
        <p:nvSpPr>
          <p:cNvPr id="29699" name="Rectangle 3"/>
          <p:cNvSpPr>
            <a:spLocks noGrp="1" noChangeArrowheads="1"/>
          </p:cNvSpPr>
          <p:nvPr>
            <p:ph idx="1"/>
          </p:nvPr>
        </p:nvSpPr>
        <p:spPr>
          <a:xfrm>
            <a:off x="838200" y="1146048"/>
            <a:ext cx="10805160" cy="5030915"/>
          </a:xfrm>
          <a:noFill/>
        </p:spPr>
        <p:txBody>
          <a:bodyPr>
            <a:noAutofit/>
          </a:bodyPr>
          <a:lstStyle/>
          <a:p>
            <a:r>
              <a:rPr lang="en-US" altLang="zh-CN" sz="3600">
                <a:solidFill>
                  <a:schemeClr val="hlink"/>
                </a:solidFill>
                <a:ea typeface="宋体" panose="02010600030101010101" pitchFamily="2" charset="-122"/>
              </a:rPr>
              <a:t>R</a:t>
            </a:r>
            <a:r>
              <a:rPr lang="en-US" altLang="zh-CN" sz="3600" baseline="-25000">
                <a:solidFill>
                  <a:schemeClr val="hlink"/>
                </a:solidFill>
                <a:ea typeface="宋体" panose="02010600030101010101" pitchFamily="2" charset="-122"/>
                <a:sym typeface="Symbol" panose="05050102010706020507" pitchFamily="18" charset="2"/>
              </a:rPr>
              <a:t></a:t>
            </a:r>
            <a:r>
              <a:rPr lang="en-US" altLang="zh-CN" sz="3200" smtClean="0">
                <a:ea typeface="宋体" panose="02010600030101010101" pitchFamily="2" charset="-122"/>
              </a:rPr>
              <a:t>: </a:t>
            </a:r>
            <a:r>
              <a:rPr lang="zh-CN" altLang="en-US" sz="3200" smtClean="0">
                <a:ea typeface="宋体" panose="02010600030101010101" pitchFamily="2" charset="-122"/>
              </a:rPr>
              <a:t>当向量长度为无穷大时的向量流水线的最大性能。常在评价峰值性能时使用，单位为</a:t>
            </a:r>
            <a:r>
              <a:rPr lang="en-US" altLang="zh-CN" sz="3200" smtClean="0">
                <a:ea typeface="宋体" panose="02010600030101010101" pitchFamily="2" charset="-122"/>
              </a:rPr>
              <a:t>MFLOPS</a:t>
            </a:r>
          </a:p>
          <a:p>
            <a:pPr lvl="1"/>
            <a:r>
              <a:rPr lang="zh-CN" altLang="en-US" sz="2800" smtClean="0">
                <a:ea typeface="宋体" panose="02010600030101010101" pitchFamily="2" charset="-122"/>
              </a:rPr>
              <a:t>实际问题是向量长度不会无穷大，</a:t>
            </a:r>
            <a:r>
              <a:rPr lang="en-US" altLang="zh-CN" sz="2800" smtClean="0">
                <a:ea typeface="宋体" panose="02010600030101010101" pitchFamily="2" charset="-122"/>
              </a:rPr>
              <a:t>start-up</a:t>
            </a:r>
            <a:r>
              <a:rPr lang="zh-CN" altLang="en-US" sz="2800" smtClean="0">
                <a:ea typeface="宋体" panose="02010600030101010101" pitchFamily="2" charset="-122"/>
              </a:rPr>
              <a:t>的开销还是比较大的</a:t>
            </a:r>
            <a:r>
              <a:rPr lang="en-US" altLang="zh-CN" sz="2800" smtClean="0">
                <a:ea typeface="宋体" panose="02010600030101010101" pitchFamily="2" charset="-122"/>
              </a:rPr>
              <a:t> </a:t>
            </a:r>
          </a:p>
          <a:p>
            <a:pPr lvl="1"/>
            <a:r>
              <a:rPr lang="en-US" altLang="zh-CN" sz="2800" smtClean="0">
                <a:ea typeface="宋体" panose="02010600030101010101" pitchFamily="2" charset="-122"/>
              </a:rPr>
              <a:t>R</a:t>
            </a:r>
            <a:r>
              <a:rPr lang="en-US" altLang="zh-CN" sz="2800" baseline="-25000" smtClean="0">
                <a:ea typeface="宋体" panose="02010600030101010101" pitchFamily="2" charset="-122"/>
              </a:rPr>
              <a:t>n</a:t>
            </a:r>
            <a:r>
              <a:rPr lang="en-US" altLang="zh-CN" sz="2800" smtClean="0">
                <a:ea typeface="宋体" panose="02010600030101010101" pitchFamily="2" charset="-122"/>
              </a:rPr>
              <a:t> </a:t>
            </a:r>
            <a:r>
              <a:rPr lang="zh-CN" altLang="en-US" sz="2800" smtClean="0">
                <a:ea typeface="宋体" panose="02010600030101010101" pitchFamily="2" charset="-122"/>
              </a:rPr>
              <a:t>表示向量长度为</a:t>
            </a:r>
            <a:r>
              <a:rPr lang="en-US" altLang="zh-CN" sz="2800" smtClean="0">
                <a:ea typeface="宋体" panose="02010600030101010101" pitchFamily="2" charset="-122"/>
              </a:rPr>
              <a:t>n</a:t>
            </a:r>
            <a:r>
              <a:rPr lang="zh-CN" altLang="en-US" sz="2800" smtClean="0">
                <a:ea typeface="宋体" panose="02010600030101010101" pitchFamily="2" charset="-122"/>
              </a:rPr>
              <a:t>时的向量流水线的性能</a:t>
            </a:r>
            <a:endParaRPr lang="en-US" altLang="zh-CN" sz="2800" smtClean="0">
              <a:ea typeface="宋体" panose="02010600030101010101" pitchFamily="2" charset="-122"/>
            </a:endParaRPr>
          </a:p>
          <a:p>
            <a:r>
              <a:rPr lang="en-US" altLang="zh-CN" sz="3600">
                <a:solidFill>
                  <a:schemeClr val="hlink"/>
                </a:solidFill>
                <a:ea typeface="宋体" panose="02010600030101010101" pitchFamily="2" charset="-122"/>
              </a:rPr>
              <a:t>N</a:t>
            </a:r>
            <a:r>
              <a:rPr lang="en-US" altLang="zh-CN" sz="3600" baseline="-25000">
                <a:solidFill>
                  <a:schemeClr val="hlink"/>
                </a:solidFill>
                <a:ea typeface="宋体" panose="02010600030101010101" pitchFamily="2" charset="-122"/>
              </a:rPr>
              <a:t>1/2</a:t>
            </a:r>
            <a:r>
              <a:rPr lang="en-US" altLang="zh-CN" sz="3200" smtClean="0">
                <a:ea typeface="宋体" panose="02010600030101010101" pitchFamily="2" charset="-122"/>
              </a:rPr>
              <a:t>: </a:t>
            </a:r>
            <a:r>
              <a:rPr lang="zh-CN" altLang="en-US" sz="3200" smtClean="0">
                <a:ea typeface="宋体" panose="02010600030101010101" pitchFamily="2" charset="-122"/>
              </a:rPr>
              <a:t>达到</a:t>
            </a:r>
            <a:r>
              <a:rPr lang="en-US" altLang="zh-CN" sz="3200" smtClean="0">
                <a:ea typeface="宋体" panose="02010600030101010101" pitchFamily="2" charset="-122"/>
              </a:rPr>
              <a:t>R</a:t>
            </a:r>
            <a:r>
              <a:rPr lang="en-US" altLang="zh-CN" sz="3200" baseline="-25000" smtClean="0">
                <a:ea typeface="宋体" panose="02010600030101010101" pitchFamily="2" charset="-122"/>
                <a:sym typeface="Symbol" panose="05050102010706020507" pitchFamily="18" charset="2"/>
              </a:rPr>
              <a:t></a:t>
            </a:r>
            <a:r>
              <a:rPr lang="en-US" altLang="zh-CN" sz="3200" smtClean="0">
                <a:ea typeface="宋体" panose="02010600030101010101" pitchFamily="2" charset="-122"/>
              </a:rPr>
              <a:t> </a:t>
            </a:r>
            <a:r>
              <a:rPr lang="zh-CN" altLang="en-US" sz="3200" smtClean="0">
                <a:ea typeface="宋体" panose="02010600030101010101" pitchFamily="2" charset="-122"/>
              </a:rPr>
              <a:t>一半的值所需的向量长度，是评价向量流水线</a:t>
            </a:r>
            <a:r>
              <a:rPr lang="en-US" altLang="zh-CN" sz="3200" smtClean="0">
                <a:ea typeface="宋体" panose="02010600030101010101" pitchFamily="2" charset="-122"/>
              </a:rPr>
              <a:t>start-up </a:t>
            </a:r>
            <a:r>
              <a:rPr lang="zh-CN" altLang="en-US" sz="3200" smtClean="0">
                <a:ea typeface="宋体" panose="02010600030101010101" pitchFamily="2" charset="-122"/>
              </a:rPr>
              <a:t>时间对性能的影响。</a:t>
            </a:r>
            <a:endParaRPr lang="en-US" altLang="zh-CN" sz="3200" smtClean="0">
              <a:ea typeface="宋体" panose="02010600030101010101" pitchFamily="2" charset="-122"/>
            </a:endParaRPr>
          </a:p>
          <a:p>
            <a:r>
              <a:rPr lang="en-US" altLang="zh-CN" sz="3600">
                <a:solidFill>
                  <a:schemeClr val="hlink"/>
                </a:solidFill>
                <a:ea typeface="宋体" panose="02010600030101010101" pitchFamily="2" charset="-122"/>
              </a:rPr>
              <a:t>N</a:t>
            </a:r>
            <a:r>
              <a:rPr lang="en-US" altLang="zh-CN" sz="3600" baseline="-25000">
                <a:solidFill>
                  <a:schemeClr val="hlink"/>
                </a:solidFill>
                <a:ea typeface="宋体" panose="02010600030101010101" pitchFamily="2" charset="-122"/>
              </a:rPr>
              <a:t>V</a:t>
            </a:r>
            <a:r>
              <a:rPr lang="en-US" altLang="zh-CN" sz="3200" smtClean="0">
                <a:ea typeface="宋体" panose="02010600030101010101" pitchFamily="2" charset="-122"/>
              </a:rPr>
              <a:t>: </a:t>
            </a:r>
            <a:r>
              <a:rPr lang="zh-CN" altLang="en-US" sz="3200" smtClean="0">
                <a:ea typeface="宋体" panose="02010600030101010101" pitchFamily="2" charset="-122"/>
              </a:rPr>
              <a:t>向量流水线方式的工作速度优于标量串行方式工作时所需的向量长度临界值。</a:t>
            </a:r>
            <a:endParaRPr lang="en-US" altLang="zh-CN" sz="3200" smtClean="0">
              <a:ea typeface="宋体" panose="02010600030101010101" pitchFamily="2" charset="-122"/>
            </a:endParaRPr>
          </a:p>
          <a:p>
            <a:pPr lvl="1"/>
            <a:r>
              <a:rPr lang="zh-CN" altLang="en-US" sz="2800" smtClean="0">
                <a:ea typeface="宋体" panose="02010600030101010101" pitchFamily="2" charset="-122"/>
              </a:rPr>
              <a:t>该参数既衡量建立时间，也衡量标量、向量速度比对性能的影响</a:t>
            </a:r>
          </a:p>
        </p:txBody>
      </p:sp>
    </p:spTree>
    <p:extLst>
      <p:ext uri="{BB962C8B-B14F-4D97-AF65-F5344CB8AC3E}">
        <p14:creationId xmlns:p14="http://schemas.microsoft.com/office/powerpoint/2010/main" val="3802778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365125"/>
            <a:ext cx="10515600" cy="598043"/>
          </a:xfrm>
          <a:noFill/>
        </p:spPr>
        <p:txBody>
          <a:bodyPr>
            <a:normAutofit fontScale="90000"/>
          </a:bodyPr>
          <a:lstStyle/>
          <a:p>
            <a:r>
              <a:rPr lang="en-US" altLang="zh-CN" dirty="0" smtClean="0">
                <a:ea typeface="宋体" panose="02010600030101010101" pitchFamily="2" charset="-122"/>
              </a:rPr>
              <a:t>Vector Stride</a:t>
            </a:r>
          </a:p>
        </p:txBody>
      </p:sp>
      <p:sp>
        <p:nvSpPr>
          <p:cNvPr id="30723" name="Rectangle 3"/>
          <p:cNvSpPr>
            <a:spLocks noGrp="1" noChangeArrowheads="1"/>
          </p:cNvSpPr>
          <p:nvPr>
            <p:ph idx="1"/>
          </p:nvPr>
        </p:nvSpPr>
        <p:spPr>
          <a:xfrm>
            <a:off x="838200" y="1133856"/>
            <a:ext cx="10515600" cy="5043107"/>
          </a:xfrm>
          <a:noFill/>
        </p:spPr>
        <p:txBody>
          <a:bodyPr>
            <a:normAutofit lnSpcReduction="10000"/>
          </a:bodyPr>
          <a:lstStyle/>
          <a:p>
            <a:r>
              <a:rPr lang="zh-CN" altLang="en-US" dirty="0" smtClean="0">
                <a:ea typeface="宋体" panose="02010600030101010101" pitchFamily="2" charset="-122"/>
              </a:rPr>
              <a:t>假设处理顺序相邻的元素在存储器中不是顺序存储，例如</a:t>
            </a:r>
            <a:r>
              <a:rPr lang="en-US" altLang="zh-CN" dirty="0" smtClean="0">
                <a:ea typeface="宋体" panose="02010600030101010101" pitchFamily="2" charset="-122"/>
              </a:rPr>
              <a:t>	</a:t>
            </a:r>
          </a:p>
          <a:p>
            <a:pPr>
              <a:buFontTx/>
              <a:buNone/>
            </a:pPr>
            <a:r>
              <a:rPr lang="en-US" altLang="zh-CN" dirty="0" smtClean="0">
                <a:latin typeface="Courier New" panose="02070309020205020404" pitchFamily="49" charset="0"/>
                <a:ea typeface="宋体" panose="02010600030101010101" pitchFamily="2" charset="-122"/>
              </a:rPr>
              <a:t>	do 10 </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1,100</a:t>
            </a:r>
          </a:p>
          <a:p>
            <a:pPr>
              <a:buFontTx/>
              <a:buNone/>
            </a:pPr>
            <a:r>
              <a:rPr lang="en-US" altLang="zh-CN" dirty="0" smtClean="0">
                <a:latin typeface="Courier New" panose="02070309020205020404" pitchFamily="49" charset="0"/>
                <a:ea typeface="宋体" panose="02010600030101010101" pitchFamily="2" charset="-122"/>
              </a:rPr>
              <a:t>		do 10 j = 1,100</a:t>
            </a:r>
          </a:p>
          <a:p>
            <a:pPr>
              <a:buFontTx/>
              <a:buNone/>
            </a:pPr>
            <a:r>
              <a:rPr lang="en-US" altLang="zh-CN" dirty="0" smtClean="0">
                <a:latin typeface="Courier New" panose="02070309020205020404" pitchFamily="49" charset="0"/>
                <a:ea typeface="宋体" panose="02010600030101010101" pitchFamily="2" charset="-122"/>
              </a:rPr>
              <a:t>			A(</a:t>
            </a:r>
            <a:r>
              <a:rPr lang="en-US" altLang="zh-CN" dirty="0" err="1" smtClean="0">
                <a:latin typeface="Courier New" panose="02070309020205020404" pitchFamily="49" charset="0"/>
                <a:ea typeface="宋体" panose="02010600030101010101" pitchFamily="2" charset="-122"/>
              </a:rPr>
              <a:t>i,j</a:t>
            </a:r>
            <a:r>
              <a:rPr lang="en-US" altLang="zh-CN" dirty="0" smtClean="0">
                <a:latin typeface="Courier New" panose="02070309020205020404" pitchFamily="49" charset="0"/>
                <a:ea typeface="宋体" panose="02010600030101010101" pitchFamily="2" charset="-122"/>
              </a:rPr>
              <a:t>) = 0.0</a:t>
            </a:r>
          </a:p>
          <a:p>
            <a:pPr>
              <a:buFontTx/>
              <a:buNone/>
            </a:pPr>
            <a:r>
              <a:rPr lang="en-US" altLang="zh-CN" dirty="0" smtClean="0">
                <a:latin typeface="Courier New" panose="02070309020205020404" pitchFamily="49" charset="0"/>
                <a:ea typeface="宋体" panose="02010600030101010101" pitchFamily="2" charset="-122"/>
              </a:rPr>
              <a:t>			do 10 k = 1,100</a:t>
            </a:r>
          </a:p>
          <a:p>
            <a:pPr>
              <a:buFontTx/>
              <a:buNone/>
            </a:pPr>
            <a:r>
              <a:rPr lang="en-US" altLang="zh-CN" dirty="0" smtClean="0">
                <a:latin typeface="Courier New" panose="02070309020205020404" pitchFamily="49" charset="0"/>
                <a:ea typeface="宋体" panose="02010600030101010101" pitchFamily="2" charset="-122"/>
              </a:rPr>
              <a:t>10			A(</a:t>
            </a:r>
            <a:r>
              <a:rPr lang="en-US" altLang="zh-CN" dirty="0" err="1" smtClean="0">
                <a:latin typeface="Courier New" panose="02070309020205020404" pitchFamily="49" charset="0"/>
                <a:ea typeface="宋体" panose="02010600030101010101" pitchFamily="2" charset="-122"/>
              </a:rPr>
              <a:t>i,j</a:t>
            </a:r>
            <a:r>
              <a:rPr lang="en-US" altLang="zh-CN" dirty="0" smtClean="0">
                <a:latin typeface="Courier New" panose="02070309020205020404" pitchFamily="49" charset="0"/>
                <a:ea typeface="宋体" panose="02010600030101010101" pitchFamily="2" charset="-122"/>
              </a:rPr>
              <a:t>) = A(</a:t>
            </a:r>
            <a:r>
              <a:rPr lang="en-US" altLang="zh-CN" dirty="0" err="1" smtClean="0">
                <a:latin typeface="Courier New" panose="02070309020205020404" pitchFamily="49" charset="0"/>
                <a:ea typeface="宋体" panose="02010600030101010101" pitchFamily="2" charset="-122"/>
              </a:rPr>
              <a:t>i,j</a:t>
            </a:r>
            <a:r>
              <a:rPr lang="en-US" altLang="zh-CN" dirty="0" smtClean="0">
                <a:latin typeface="Courier New" panose="02070309020205020404" pitchFamily="49" charset="0"/>
                <a:ea typeface="宋体" panose="02010600030101010101" pitchFamily="2" charset="-122"/>
              </a:rPr>
              <a:t>)+B(</a:t>
            </a:r>
            <a:r>
              <a:rPr lang="en-US" altLang="zh-CN" dirty="0" err="1" smtClean="0">
                <a:latin typeface="Courier New" panose="02070309020205020404" pitchFamily="49" charset="0"/>
                <a:ea typeface="宋体" panose="02010600030101010101" pitchFamily="2" charset="-122"/>
              </a:rPr>
              <a:t>i,</a:t>
            </a:r>
            <a:r>
              <a:rPr lang="en-US" altLang="zh-CN" u="sng" dirty="0" err="1" smtClean="0">
                <a:solidFill>
                  <a:schemeClr val="hlink"/>
                </a:solidFill>
                <a:latin typeface="Courier New" panose="02070309020205020404" pitchFamily="49" charset="0"/>
                <a:ea typeface="宋体" panose="02010600030101010101" pitchFamily="2" charset="-122"/>
              </a:rPr>
              <a:t>k</a:t>
            </a:r>
            <a:r>
              <a:rPr lang="en-US" altLang="zh-CN" dirty="0" smtClean="0">
                <a:latin typeface="Courier New" panose="02070309020205020404" pitchFamily="49" charset="0"/>
                <a:ea typeface="宋体" panose="02010600030101010101" pitchFamily="2" charset="-122"/>
              </a:rPr>
              <a:t>)*C(</a:t>
            </a:r>
            <a:r>
              <a:rPr lang="en-US" altLang="zh-CN" u="sng" dirty="0" err="1" smtClean="0">
                <a:solidFill>
                  <a:schemeClr val="hlink"/>
                </a:solidFill>
                <a:latin typeface="Courier New" panose="02070309020205020404" pitchFamily="49" charset="0"/>
                <a:ea typeface="宋体" panose="02010600030101010101" pitchFamily="2" charset="-122"/>
              </a:rPr>
              <a:t>k</a:t>
            </a:r>
            <a:r>
              <a:rPr lang="en-US" altLang="zh-CN" dirty="0" err="1" smtClean="0">
                <a:latin typeface="Courier New" panose="02070309020205020404" pitchFamily="49" charset="0"/>
                <a:ea typeface="宋体" panose="02010600030101010101" pitchFamily="2" charset="-122"/>
              </a:rPr>
              <a:t>,j</a:t>
            </a:r>
            <a:r>
              <a:rPr lang="en-US" altLang="zh-CN" dirty="0" smtClean="0">
                <a:latin typeface="Courier New" panose="02070309020205020404" pitchFamily="49" charset="0"/>
                <a:ea typeface="宋体" panose="02010600030101010101" pitchFamily="2" charset="-122"/>
              </a:rPr>
              <a:t>)</a:t>
            </a:r>
            <a:endParaRPr lang="en-US" altLang="zh-CN" dirty="0" smtClean="0">
              <a:ea typeface="宋体" panose="02010600030101010101" pitchFamily="2" charset="-122"/>
            </a:endParaRPr>
          </a:p>
          <a:p>
            <a:r>
              <a:rPr lang="en-US" altLang="zh-CN" dirty="0" smtClean="0">
                <a:ea typeface="宋体" panose="02010600030101010101" pitchFamily="2" charset="-122"/>
              </a:rPr>
              <a:t>B </a:t>
            </a:r>
            <a:r>
              <a:rPr lang="zh-CN" altLang="en-US" dirty="0" smtClean="0">
                <a:ea typeface="宋体" panose="02010600030101010101" pitchFamily="2" charset="-122"/>
              </a:rPr>
              <a:t>或 </a:t>
            </a:r>
            <a:r>
              <a:rPr lang="en-US" altLang="zh-CN" dirty="0" smtClean="0">
                <a:ea typeface="宋体" panose="02010600030101010101" pitchFamily="2" charset="-122"/>
              </a:rPr>
              <a:t>C </a:t>
            </a:r>
            <a:r>
              <a:rPr lang="zh-CN" altLang="en-US" dirty="0" smtClean="0">
                <a:ea typeface="宋体" panose="02010600030101010101" pitchFamily="2" charset="-122"/>
              </a:rPr>
              <a:t>的两次访问不会相邻</a:t>
            </a:r>
            <a:r>
              <a:rPr lang="en-US" altLang="zh-CN" dirty="0" smtClean="0">
                <a:ea typeface="宋体" panose="02010600030101010101" pitchFamily="2" charset="-122"/>
              </a:rPr>
              <a:t> (</a:t>
            </a:r>
            <a:r>
              <a:rPr lang="zh-CN" altLang="en-US" dirty="0" smtClean="0">
                <a:ea typeface="宋体" panose="02010600030101010101" pitchFamily="2" charset="-122"/>
              </a:rPr>
              <a:t>相隔800 </a:t>
            </a:r>
            <a:r>
              <a:rPr lang="en-US" altLang="zh-CN" dirty="0" smtClean="0">
                <a:ea typeface="宋体" panose="02010600030101010101" pitchFamily="2" charset="-122"/>
              </a:rPr>
              <a:t>bytes)</a:t>
            </a:r>
          </a:p>
          <a:p>
            <a:r>
              <a:rPr lang="en-US" altLang="zh-CN" i="1" dirty="0" smtClean="0">
                <a:solidFill>
                  <a:schemeClr val="hlink"/>
                </a:solidFill>
                <a:ea typeface="宋体" panose="02010600030101010101" pitchFamily="2" charset="-122"/>
              </a:rPr>
              <a:t>stride</a:t>
            </a:r>
            <a:r>
              <a:rPr lang="en-US" altLang="zh-CN" dirty="0" smtClean="0">
                <a:ea typeface="宋体" panose="02010600030101010101" pitchFamily="2" charset="-122"/>
              </a:rPr>
              <a:t>: </a:t>
            </a:r>
            <a:r>
              <a:rPr lang="zh-CN" altLang="en-US" dirty="0" smtClean="0">
                <a:ea typeface="宋体" panose="02010600030101010101" pitchFamily="2" charset="-122"/>
              </a:rPr>
              <a:t>向量中相邻元素间的距离</a:t>
            </a:r>
            <a:r>
              <a:rPr lang="en-US" altLang="zh-CN" dirty="0" smtClean="0">
                <a:ea typeface="宋体" panose="02010600030101010101" pitchFamily="2" charset="-122"/>
              </a:rPr>
              <a:t/>
            </a:r>
            <a:br>
              <a:rPr lang="en-US" altLang="zh-CN" dirty="0" smtClean="0">
                <a:ea typeface="宋体" panose="02010600030101010101" pitchFamily="2" charset="-122"/>
              </a:rPr>
            </a:br>
            <a:r>
              <a:rPr lang="en-US" altLang="zh-CN" dirty="0" smtClean="0">
                <a:ea typeface="宋体" panose="02010600030101010101" pitchFamily="2" charset="-122"/>
              </a:rPr>
              <a:t>=&gt; </a:t>
            </a:r>
            <a:r>
              <a:rPr lang="en-US" altLang="zh-CN" dirty="0" smtClean="0">
                <a:solidFill>
                  <a:schemeClr val="hlink"/>
                </a:solidFill>
                <a:latin typeface="Courier New" panose="02070309020205020404" pitchFamily="49" charset="0"/>
                <a:ea typeface="宋体" panose="02010600030101010101" pitchFamily="2" charset="-122"/>
              </a:rPr>
              <a:t>LVWS</a:t>
            </a:r>
            <a:r>
              <a:rPr lang="en-US" altLang="zh-CN" dirty="0" smtClean="0">
                <a:ea typeface="宋体" panose="02010600030101010101" pitchFamily="2" charset="-122"/>
              </a:rPr>
              <a:t> (load vector with stride) instruction</a:t>
            </a:r>
          </a:p>
          <a:p>
            <a:r>
              <a:rPr lang="en-US" altLang="zh-CN" dirty="0" smtClean="0">
                <a:ea typeface="宋体" panose="02010600030101010101" pitchFamily="2" charset="-122"/>
              </a:rPr>
              <a:t>Strides =&gt; </a:t>
            </a:r>
            <a:r>
              <a:rPr lang="zh-CN" altLang="en-US" dirty="0" smtClean="0">
                <a:ea typeface="宋体" panose="02010600030101010101" pitchFamily="2" charset="-122"/>
              </a:rPr>
              <a:t>会导致体冲突</a:t>
            </a:r>
            <a:r>
              <a:rPr lang="en-US" altLang="zh-CN" dirty="0" smtClean="0">
                <a:ea typeface="宋体" panose="02010600030101010101" pitchFamily="2" charset="-122"/>
              </a:rPr>
              <a:t> </a:t>
            </a:r>
            <a:br>
              <a:rPr lang="en-US" altLang="zh-CN" dirty="0" smtClean="0">
                <a:ea typeface="宋体" panose="02010600030101010101" pitchFamily="2" charset="-122"/>
              </a:rPr>
            </a:br>
            <a:r>
              <a:rPr lang="en-US" altLang="zh-CN" dirty="0" smtClean="0">
                <a:ea typeface="宋体" panose="02010600030101010101" pitchFamily="2" charset="-122"/>
              </a:rPr>
              <a:t>(e.g., stride = 32 and 16 banks)</a:t>
            </a:r>
          </a:p>
        </p:txBody>
      </p:sp>
    </p:spTree>
    <p:extLst>
      <p:ext uri="{BB962C8B-B14F-4D97-AF65-F5344CB8AC3E}">
        <p14:creationId xmlns:p14="http://schemas.microsoft.com/office/powerpoint/2010/main" val="823534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8761413" y="6399213"/>
            <a:ext cx="19050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zh-CN" altLang="en-US" sz="1400">
                <a:solidFill>
                  <a:srgbClr val="0000FF"/>
                </a:solidFill>
                <a:ea typeface="宋体" panose="02010600030101010101" pitchFamily="2" charset="-122"/>
              </a:rPr>
              <a:t>32</a:t>
            </a:r>
          </a:p>
        </p:txBody>
      </p:sp>
      <p:sp>
        <p:nvSpPr>
          <p:cNvPr id="12291" name="Rectangle 3"/>
          <p:cNvSpPr>
            <a:spLocks noGrp="1" noChangeArrowheads="1"/>
          </p:cNvSpPr>
          <p:nvPr>
            <p:ph type="title"/>
          </p:nvPr>
        </p:nvSpPr>
        <p:spPr>
          <a:xfrm>
            <a:off x="838200" y="365126"/>
            <a:ext cx="10515600" cy="563562"/>
          </a:xfrm>
          <a:noFill/>
        </p:spPr>
        <p:txBody>
          <a:bodyPr anchor="b">
            <a:normAutofit fontScale="90000"/>
          </a:bodyPr>
          <a:lstStyle/>
          <a:p>
            <a:r>
              <a:rPr lang="en-US" altLang="zh-CN" dirty="0" smtClean="0">
                <a:ea typeface="宋体" panose="02010600030101010101" pitchFamily="2" charset="-122"/>
              </a:rPr>
              <a:t>Memory operations</a:t>
            </a:r>
          </a:p>
        </p:txBody>
      </p:sp>
      <p:sp>
        <p:nvSpPr>
          <p:cNvPr id="12292" name="Rectangle 4"/>
          <p:cNvSpPr>
            <a:spLocks noGrp="1" noChangeArrowheads="1"/>
          </p:cNvSpPr>
          <p:nvPr>
            <p:ph idx="1"/>
          </p:nvPr>
        </p:nvSpPr>
        <p:spPr>
          <a:xfrm>
            <a:off x="838200" y="1114425"/>
            <a:ext cx="10515600" cy="5062538"/>
          </a:xfrm>
          <a:noFill/>
        </p:spPr>
        <p:txBody>
          <a:bodyPr/>
          <a:lstStyle/>
          <a:p>
            <a:r>
              <a:rPr lang="en-US" altLang="zh-CN" dirty="0">
                <a:ea typeface="宋体" panose="02010600030101010101" pitchFamily="2" charset="-122"/>
              </a:rPr>
              <a:t>Load/store </a:t>
            </a:r>
            <a:r>
              <a:rPr lang="zh-CN" altLang="en-US" dirty="0">
                <a:ea typeface="宋体" panose="02010600030101010101" pitchFamily="2" charset="-122"/>
              </a:rPr>
              <a:t>操作成组地在寄存器和存储器之间移动数据</a:t>
            </a:r>
            <a:endParaRPr lang="en-US" altLang="zh-CN" dirty="0">
              <a:ea typeface="宋体" panose="02010600030101010101" pitchFamily="2" charset="-122"/>
            </a:endParaRPr>
          </a:p>
          <a:p>
            <a:r>
              <a:rPr lang="zh-CN" altLang="en-US" dirty="0">
                <a:ea typeface="宋体" panose="02010600030101010101" pitchFamily="2" charset="-122"/>
              </a:rPr>
              <a:t>三类寻址方式</a:t>
            </a:r>
            <a:endParaRPr lang="en-US" altLang="zh-CN" dirty="0">
              <a:ea typeface="宋体" panose="02010600030101010101" pitchFamily="2" charset="-122"/>
            </a:endParaRPr>
          </a:p>
          <a:p>
            <a:pPr lvl="1"/>
            <a:r>
              <a:rPr lang="en-US" altLang="zh-CN" u="sng" dirty="0">
                <a:solidFill>
                  <a:srgbClr val="FF3300"/>
                </a:solidFill>
                <a:ea typeface="宋体" panose="02010600030101010101" pitchFamily="2" charset="-122"/>
              </a:rPr>
              <a:t>Unit stride  </a:t>
            </a:r>
            <a:r>
              <a:rPr lang="en-US" altLang="zh-CN" dirty="0">
                <a:solidFill>
                  <a:srgbClr val="FF3300"/>
                </a:solidFill>
                <a:ea typeface="宋体" panose="02010600030101010101" pitchFamily="2" charset="-122"/>
              </a:rPr>
              <a:t>(</a:t>
            </a:r>
            <a:r>
              <a:rPr lang="zh-CN" altLang="en-US" dirty="0">
                <a:solidFill>
                  <a:srgbClr val="FF3300"/>
                </a:solidFill>
                <a:ea typeface="宋体" panose="02010600030101010101" pitchFamily="2" charset="-122"/>
              </a:rPr>
              <a:t>单步长)</a:t>
            </a:r>
            <a:endParaRPr lang="zh-CN" altLang="en-US" dirty="0">
              <a:ea typeface="宋体" panose="02010600030101010101" pitchFamily="2" charset="-122"/>
            </a:endParaRPr>
          </a:p>
          <a:p>
            <a:pPr lvl="2"/>
            <a:r>
              <a:rPr lang="en-US" altLang="zh-CN" sz="2400" dirty="0">
                <a:ea typeface="宋体" panose="02010600030101010101" pitchFamily="2" charset="-122"/>
              </a:rPr>
              <a:t>Fastest</a:t>
            </a:r>
          </a:p>
          <a:p>
            <a:pPr lvl="1"/>
            <a:r>
              <a:rPr lang="en-US" altLang="zh-CN" u="sng" dirty="0">
                <a:solidFill>
                  <a:srgbClr val="FF3300"/>
                </a:solidFill>
                <a:ea typeface="宋体" panose="02010600030101010101" pitchFamily="2" charset="-122"/>
              </a:rPr>
              <a:t>Non-unit</a:t>
            </a:r>
            <a:r>
              <a:rPr lang="en-US" altLang="zh-CN" dirty="0">
                <a:solidFill>
                  <a:srgbClr val="FF3300"/>
                </a:solidFill>
                <a:ea typeface="宋体" panose="02010600030101010101" pitchFamily="2" charset="-122"/>
              </a:rPr>
              <a:t> </a:t>
            </a:r>
            <a:r>
              <a:rPr lang="en-US" altLang="zh-CN" dirty="0">
                <a:ea typeface="宋体" panose="02010600030101010101" pitchFamily="2" charset="-122"/>
              </a:rPr>
              <a:t>(constant) </a:t>
            </a:r>
            <a:r>
              <a:rPr lang="en-US" altLang="zh-CN" u="sng" dirty="0">
                <a:solidFill>
                  <a:srgbClr val="FF3300"/>
                </a:solidFill>
                <a:ea typeface="宋体" panose="02010600030101010101" pitchFamily="2" charset="-122"/>
              </a:rPr>
              <a:t>stride  </a:t>
            </a:r>
            <a:r>
              <a:rPr lang="en-US" altLang="zh-CN" dirty="0">
                <a:solidFill>
                  <a:srgbClr val="FF3300"/>
                </a:solidFill>
                <a:ea typeface="宋体" panose="02010600030101010101" pitchFamily="2" charset="-122"/>
              </a:rPr>
              <a:t>(</a:t>
            </a:r>
            <a:r>
              <a:rPr lang="zh-CN" altLang="en-US" dirty="0">
                <a:solidFill>
                  <a:srgbClr val="FF3300"/>
                </a:solidFill>
                <a:ea typeface="宋体" panose="02010600030101010101" pitchFamily="2" charset="-122"/>
              </a:rPr>
              <a:t>常数步长)</a:t>
            </a:r>
            <a:endParaRPr lang="zh-CN" altLang="en-US" dirty="0">
              <a:ea typeface="宋体" panose="02010600030101010101" pitchFamily="2" charset="-122"/>
            </a:endParaRPr>
          </a:p>
          <a:p>
            <a:pPr lvl="1"/>
            <a:r>
              <a:rPr lang="en-US" altLang="zh-CN" u="sng" dirty="0">
                <a:solidFill>
                  <a:srgbClr val="FF3300"/>
                </a:solidFill>
                <a:ea typeface="宋体" panose="02010600030101010101" pitchFamily="2" charset="-122"/>
              </a:rPr>
              <a:t>Indexed</a:t>
            </a:r>
            <a:r>
              <a:rPr lang="en-US" altLang="zh-CN" dirty="0">
                <a:ea typeface="宋体" panose="02010600030101010101" pitchFamily="2" charset="-122"/>
              </a:rPr>
              <a:t> (gather-scatter) (</a:t>
            </a:r>
            <a:r>
              <a:rPr lang="zh-CN" altLang="en-US" dirty="0">
                <a:ea typeface="宋体" panose="02010600030101010101" pitchFamily="2" charset="-122"/>
              </a:rPr>
              <a:t>间接寻址)</a:t>
            </a:r>
          </a:p>
          <a:p>
            <a:pPr lvl="2"/>
            <a:r>
              <a:rPr lang="zh-CN" altLang="en-US" sz="2400" dirty="0">
                <a:ea typeface="宋体" panose="02010600030101010101" pitchFamily="2" charset="-122"/>
              </a:rPr>
              <a:t>等价于寄存器间接寻址方式</a:t>
            </a:r>
          </a:p>
          <a:p>
            <a:pPr lvl="2"/>
            <a:r>
              <a:rPr lang="zh-CN" altLang="en-US" sz="2400" dirty="0">
                <a:ea typeface="宋体" panose="02010600030101010101" pitchFamily="2" charset="-122"/>
              </a:rPr>
              <a:t>对稀疏矩阵有效</a:t>
            </a:r>
            <a:endParaRPr lang="en-US" altLang="zh-CN" sz="2400" dirty="0">
              <a:ea typeface="宋体" panose="02010600030101010101" pitchFamily="2" charset="-122"/>
            </a:endParaRPr>
          </a:p>
          <a:p>
            <a:pPr lvl="2"/>
            <a:r>
              <a:rPr lang="zh-CN" altLang="en-US" sz="2400" dirty="0">
                <a:ea typeface="宋体" panose="02010600030101010101" pitchFamily="2" charset="-122"/>
              </a:rPr>
              <a:t>用于向量化操作的指令增多</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223172396"/>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743200" y="381000"/>
            <a:ext cx="5824538" cy="558800"/>
          </a:xfrm>
          <a:noFill/>
        </p:spPr>
        <p:txBody>
          <a:bodyPr>
            <a:normAutofit fontScale="90000"/>
          </a:bodyPr>
          <a:lstStyle/>
          <a:p>
            <a:r>
              <a:rPr lang="en-US" altLang="zh-CN" dirty="0" smtClean="0">
                <a:latin typeface="+mj-ea"/>
                <a:ea typeface="+mj-ea"/>
              </a:rPr>
              <a:t>DAXPY (Y = a </a:t>
            </a:r>
            <a:r>
              <a:rPr lang="zh-CN" altLang="en-US" sz="7200" baseline="-25000" dirty="0">
                <a:latin typeface="+mj-ea"/>
                <a:ea typeface="+mj-ea"/>
              </a:rPr>
              <a:t>*</a:t>
            </a:r>
            <a:r>
              <a:rPr lang="en-US" altLang="zh-CN" dirty="0" smtClean="0">
                <a:latin typeface="+mj-ea"/>
                <a:ea typeface="+mj-ea"/>
              </a:rPr>
              <a:t> </a:t>
            </a:r>
            <a:r>
              <a:rPr lang="en-US" altLang="zh-CN" dirty="0" smtClean="0">
                <a:latin typeface="+mj-ea"/>
                <a:ea typeface="+mj-ea"/>
              </a:rPr>
              <a:t>X + Y)</a:t>
            </a:r>
          </a:p>
        </p:txBody>
      </p:sp>
      <p:sp>
        <p:nvSpPr>
          <p:cNvPr id="16387" name="Rectangle 3"/>
          <p:cNvSpPr>
            <a:spLocks noGrp="1" noChangeArrowheads="1"/>
          </p:cNvSpPr>
          <p:nvPr>
            <p:ph type="body" idx="1"/>
          </p:nvPr>
        </p:nvSpPr>
        <p:spPr>
          <a:xfrm>
            <a:off x="1660525" y="3040063"/>
            <a:ext cx="5454650" cy="3789362"/>
          </a:xfrm>
          <a:noFill/>
        </p:spPr>
        <p:txBody>
          <a:bodyPr>
            <a:normAutofit lnSpcReduction="10000"/>
          </a:bodyPr>
          <a:lstStyle/>
          <a:p>
            <a:pPr marL="514350" indent="-514350">
              <a:buNone/>
              <a:tabLst>
                <a:tab pos="1485900" algn="l"/>
                <a:tab pos="2800350" algn="l"/>
              </a:tabLst>
            </a:pPr>
            <a:r>
              <a:rPr lang="zh-CN" altLang="en-US" sz="1800">
                <a:ea typeface="宋体" panose="02010600030101010101" pitchFamily="2" charset="-122"/>
              </a:rPr>
              <a:t>	  </a:t>
            </a:r>
            <a:r>
              <a:rPr lang="en-US" altLang="zh-CN" sz="1800">
                <a:ea typeface="宋体" panose="02010600030101010101" pitchFamily="2" charset="-122"/>
              </a:rPr>
              <a:t>LD	F0,a</a:t>
            </a:r>
          </a:p>
          <a:p>
            <a:pPr marL="514350" indent="-514350">
              <a:buNone/>
              <a:tabLst>
                <a:tab pos="1485900" algn="l"/>
                <a:tab pos="2800350" algn="l"/>
              </a:tabLst>
            </a:pPr>
            <a:r>
              <a:rPr lang="en-US" altLang="zh-CN" sz="1800">
                <a:ea typeface="宋体" panose="02010600030101010101" pitchFamily="2" charset="-122"/>
              </a:rPr>
              <a:t>	  ADDI	R4,Rx,#512 	;last address to load </a:t>
            </a:r>
          </a:p>
          <a:p>
            <a:pPr marL="514350" indent="-514350">
              <a:buNone/>
              <a:tabLst>
                <a:tab pos="1485900" algn="l"/>
                <a:tab pos="2800350" algn="l"/>
              </a:tabLst>
            </a:pPr>
            <a:r>
              <a:rPr lang="en-US" altLang="zh-CN" sz="1800">
                <a:ea typeface="宋体" panose="02010600030101010101" pitchFamily="2" charset="-122"/>
              </a:rPr>
              <a:t>loop: LD	</a:t>
            </a:r>
            <a:r>
              <a:rPr lang="en-US" altLang="zh-CN" sz="1800" u="sng">
                <a:solidFill>
                  <a:schemeClr val="accent2"/>
                </a:solidFill>
                <a:ea typeface="宋体" panose="02010600030101010101" pitchFamily="2" charset="-122"/>
              </a:rPr>
              <a:t>F2</a:t>
            </a:r>
            <a:r>
              <a:rPr lang="en-US" altLang="zh-CN" sz="1800">
                <a:ea typeface="宋体" panose="02010600030101010101" pitchFamily="2" charset="-122"/>
              </a:rPr>
              <a:t>, 0(Rx)   	;load X(i)</a:t>
            </a:r>
          </a:p>
          <a:p>
            <a:pPr marL="514350" indent="-514350">
              <a:buNone/>
              <a:tabLst>
                <a:tab pos="1485900" algn="l"/>
                <a:tab pos="2800350" algn="l"/>
              </a:tabLst>
            </a:pPr>
            <a:r>
              <a:rPr lang="en-US" altLang="zh-CN" sz="1800">
                <a:ea typeface="宋体" panose="02010600030101010101" pitchFamily="2" charset="-122"/>
              </a:rPr>
              <a:t>	  MULTD	F2,F0,</a:t>
            </a:r>
            <a:r>
              <a:rPr lang="en-US" altLang="zh-CN" sz="1800" i="1" u="sng">
                <a:solidFill>
                  <a:schemeClr val="hlink"/>
                </a:solidFill>
                <a:ea typeface="宋体" panose="02010600030101010101" pitchFamily="2" charset="-122"/>
              </a:rPr>
              <a:t>F2</a:t>
            </a:r>
            <a:r>
              <a:rPr lang="en-US" altLang="zh-CN" sz="1800">
                <a:ea typeface="宋体" panose="02010600030101010101" pitchFamily="2" charset="-122"/>
              </a:rPr>
              <a:t>	;a*X(i)</a:t>
            </a:r>
          </a:p>
          <a:p>
            <a:pPr marL="514350" indent="-514350">
              <a:buNone/>
              <a:tabLst>
                <a:tab pos="1485900" algn="l"/>
                <a:tab pos="2800350" algn="l"/>
              </a:tabLst>
            </a:pPr>
            <a:r>
              <a:rPr lang="en-US" altLang="zh-CN" sz="1800">
                <a:ea typeface="宋体" panose="02010600030101010101" pitchFamily="2" charset="-122"/>
              </a:rPr>
              <a:t>	  LD	</a:t>
            </a:r>
            <a:r>
              <a:rPr lang="en-US" altLang="zh-CN" sz="1800" u="sng">
                <a:solidFill>
                  <a:schemeClr val="accent2"/>
                </a:solidFill>
                <a:ea typeface="宋体" panose="02010600030101010101" pitchFamily="2" charset="-122"/>
              </a:rPr>
              <a:t>F4</a:t>
            </a:r>
            <a:r>
              <a:rPr lang="en-US" altLang="zh-CN" sz="1800">
                <a:ea typeface="宋体" panose="02010600030101010101" pitchFamily="2" charset="-122"/>
              </a:rPr>
              <a:t>, 0(Ry)	;load Y(i)	</a:t>
            </a:r>
          </a:p>
          <a:p>
            <a:pPr marL="514350" indent="-514350">
              <a:buNone/>
              <a:tabLst>
                <a:tab pos="1485900" algn="l"/>
                <a:tab pos="2800350" algn="l"/>
              </a:tabLst>
            </a:pPr>
            <a:r>
              <a:rPr lang="en-US" altLang="zh-CN" sz="1800">
                <a:ea typeface="宋体" panose="02010600030101010101" pitchFamily="2" charset="-122"/>
              </a:rPr>
              <a:t>	  ADDD	</a:t>
            </a:r>
            <a:r>
              <a:rPr lang="en-US" altLang="zh-CN" sz="1800" u="sng">
                <a:solidFill>
                  <a:schemeClr val="accent2"/>
                </a:solidFill>
                <a:ea typeface="宋体" panose="02010600030101010101" pitchFamily="2" charset="-122"/>
              </a:rPr>
              <a:t>F4</a:t>
            </a:r>
            <a:r>
              <a:rPr lang="en-US" altLang="zh-CN" sz="1800">
                <a:ea typeface="宋体" panose="02010600030101010101" pitchFamily="2" charset="-122"/>
              </a:rPr>
              <a:t>,F2, </a:t>
            </a:r>
            <a:r>
              <a:rPr lang="en-US" altLang="zh-CN" sz="1800" i="1" u="sng">
                <a:solidFill>
                  <a:schemeClr val="hlink"/>
                </a:solidFill>
                <a:ea typeface="宋体" panose="02010600030101010101" pitchFamily="2" charset="-122"/>
              </a:rPr>
              <a:t>F4</a:t>
            </a:r>
            <a:r>
              <a:rPr lang="en-US" altLang="zh-CN" sz="1800">
                <a:ea typeface="宋体" panose="02010600030101010101" pitchFamily="2" charset="-122"/>
              </a:rPr>
              <a:t>	;a*X(i) + Y(i)</a:t>
            </a:r>
          </a:p>
          <a:p>
            <a:pPr marL="514350" indent="-514350">
              <a:buNone/>
              <a:tabLst>
                <a:tab pos="1485900" algn="l"/>
                <a:tab pos="2800350" algn="l"/>
              </a:tabLst>
            </a:pPr>
            <a:r>
              <a:rPr lang="en-US" altLang="zh-CN" sz="1800">
                <a:ea typeface="宋体" panose="02010600030101010101" pitchFamily="2" charset="-122"/>
              </a:rPr>
              <a:t>	  SD	</a:t>
            </a:r>
            <a:r>
              <a:rPr lang="en-US" altLang="zh-CN" sz="1800" i="1" u="sng">
                <a:solidFill>
                  <a:schemeClr val="hlink"/>
                </a:solidFill>
                <a:ea typeface="宋体" panose="02010600030101010101" pitchFamily="2" charset="-122"/>
              </a:rPr>
              <a:t>F4</a:t>
            </a:r>
            <a:r>
              <a:rPr lang="en-US" altLang="zh-CN" sz="1800" u="sng">
                <a:ea typeface="宋体" panose="02010600030101010101" pitchFamily="2" charset="-122"/>
              </a:rPr>
              <a:t> </a:t>
            </a:r>
            <a:r>
              <a:rPr lang="en-US" altLang="zh-CN" sz="1800">
                <a:ea typeface="宋体" panose="02010600030101010101" pitchFamily="2" charset="-122"/>
              </a:rPr>
              <a:t>,0(Ry)	;store into Y(i)</a:t>
            </a:r>
          </a:p>
          <a:p>
            <a:pPr marL="514350" indent="-514350">
              <a:buNone/>
              <a:tabLst>
                <a:tab pos="1485900" algn="l"/>
                <a:tab pos="2800350" algn="l"/>
              </a:tabLst>
            </a:pPr>
            <a:r>
              <a:rPr lang="en-US" altLang="zh-CN" sz="1800">
                <a:ea typeface="宋体" panose="02010600030101010101" pitchFamily="2" charset="-122"/>
              </a:rPr>
              <a:t>	  ADDI	Rx,Rx,#8	;increment index to X</a:t>
            </a:r>
          </a:p>
          <a:p>
            <a:pPr marL="514350" indent="-514350">
              <a:buNone/>
              <a:tabLst>
                <a:tab pos="1485900" algn="l"/>
                <a:tab pos="2800350" algn="l"/>
              </a:tabLst>
            </a:pPr>
            <a:r>
              <a:rPr lang="en-US" altLang="zh-CN" sz="1800">
                <a:ea typeface="宋体" panose="02010600030101010101" pitchFamily="2" charset="-122"/>
              </a:rPr>
              <a:t>	  ADDI	Ry,Ry,#8	;increment index to Y</a:t>
            </a:r>
          </a:p>
          <a:p>
            <a:pPr marL="514350" indent="-514350">
              <a:buNone/>
              <a:tabLst>
                <a:tab pos="1485900" algn="l"/>
                <a:tab pos="2800350" algn="l"/>
              </a:tabLst>
            </a:pPr>
            <a:r>
              <a:rPr lang="en-US" altLang="zh-CN" sz="1800">
                <a:ea typeface="宋体" panose="02010600030101010101" pitchFamily="2" charset="-122"/>
              </a:rPr>
              <a:t>	  SUB	R20,R4,Rx	;compute bound</a:t>
            </a:r>
          </a:p>
          <a:p>
            <a:pPr marL="514350" indent="-514350">
              <a:buNone/>
              <a:tabLst>
                <a:tab pos="1485900" algn="l"/>
                <a:tab pos="2800350" algn="l"/>
              </a:tabLst>
            </a:pPr>
            <a:r>
              <a:rPr lang="en-US" altLang="zh-CN" sz="1800">
                <a:ea typeface="宋体" panose="02010600030101010101" pitchFamily="2" charset="-122"/>
              </a:rPr>
              <a:t>	  BNZ	R20,loop	;check if done</a:t>
            </a:r>
          </a:p>
        </p:txBody>
      </p:sp>
      <p:sp>
        <p:nvSpPr>
          <p:cNvPr id="16388" name="Rectangle 4"/>
          <p:cNvSpPr>
            <a:spLocks noChangeArrowheads="1"/>
          </p:cNvSpPr>
          <p:nvPr/>
        </p:nvSpPr>
        <p:spPr bwMode="auto">
          <a:xfrm>
            <a:off x="5575300" y="1231901"/>
            <a:ext cx="4787900" cy="2017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tabLst>
                <a:tab pos="1200150" algn="l"/>
                <a:tab pos="2400300" algn="l"/>
              </a:tabLst>
              <a:defRPr>
                <a:solidFill>
                  <a:schemeClr val="tx1"/>
                </a:solidFill>
                <a:latin typeface="Arial" panose="020B0604020202020204" pitchFamily="34" charset="0"/>
              </a:defRPr>
            </a:lvl1pPr>
            <a:lvl2pPr marL="742950" indent="-285750">
              <a:tabLst>
                <a:tab pos="1200150" algn="l"/>
                <a:tab pos="2400300" algn="l"/>
              </a:tabLst>
              <a:defRPr>
                <a:solidFill>
                  <a:schemeClr val="tx1"/>
                </a:solidFill>
                <a:latin typeface="Arial" panose="020B0604020202020204" pitchFamily="34" charset="0"/>
              </a:defRPr>
            </a:lvl2pPr>
            <a:lvl3pPr marL="1143000" indent="-228600">
              <a:tabLst>
                <a:tab pos="1200150" algn="l"/>
                <a:tab pos="2400300" algn="l"/>
              </a:tabLst>
              <a:defRPr>
                <a:solidFill>
                  <a:schemeClr val="tx1"/>
                </a:solidFill>
                <a:latin typeface="Arial" panose="020B0604020202020204" pitchFamily="34" charset="0"/>
              </a:defRPr>
            </a:lvl3pPr>
            <a:lvl4pPr marL="1600200" indent="-228600">
              <a:tabLst>
                <a:tab pos="1200150" algn="l"/>
                <a:tab pos="2400300" algn="l"/>
              </a:tabLst>
              <a:defRPr>
                <a:solidFill>
                  <a:schemeClr val="tx1"/>
                </a:solidFill>
                <a:latin typeface="Arial" panose="020B0604020202020204" pitchFamily="34" charset="0"/>
              </a:defRPr>
            </a:lvl4pPr>
            <a:lvl5pPr marL="2057400" indent="-228600">
              <a:tabLst>
                <a:tab pos="1200150" algn="l"/>
                <a:tab pos="24003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200150" algn="l"/>
                <a:tab pos="24003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200150" algn="l"/>
                <a:tab pos="24003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200150" algn="l"/>
                <a:tab pos="24003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200150" algn="l"/>
                <a:tab pos="2400300" algn="l"/>
              </a:tabLst>
              <a:defRPr>
                <a:solidFill>
                  <a:schemeClr val="tx1"/>
                </a:solidFill>
                <a:latin typeface="Arial" panose="020B0604020202020204" pitchFamily="34" charset="0"/>
              </a:defRPr>
            </a:lvl9pPr>
          </a:lstStyle>
          <a:p>
            <a:pPr>
              <a:lnSpc>
                <a:spcPct val="86000"/>
              </a:lnSpc>
              <a:spcBef>
                <a:spcPct val="40000"/>
              </a:spcBef>
            </a:pPr>
            <a:r>
              <a:rPr lang="zh-CN" altLang="en-US" b="1">
                <a:solidFill>
                  <a:schemeClr val="accent2"/>
                </a:solidFill>
                <a:ea typeface="宋体" panose="02010600030101010101" pitchFamily="2" charset="-122"/>
              </a:rPr>
              <a:t>	</a:t>
            </a:r>
            <a:r>
              <a:rPr lang="en-US" altLang="zh-CN" b="1">
                <a:solidFill>
                  <a:schemeClr val="accent2"/>
                </a:solidFill>
                <a:ea typeface="宋体" panose="02010600030101010101" pitchFamily="2" charset="-122"/>
              </a:rPr>
              <a:t>LD     	F0,a	;load scalar a</a:t>
            </a:r>
          </a:p>
          <a:p>
            <a:pPr>
              <a:lnSpc>
                <a:spcPct val="86000"/>
              </a:lnSpc>
              <a:spcBef>
                <a:spcPct val="40000"/>
              </a:spcBef>
            </a:pPr>
            <a:r>
              <a:rPr lang="en-US" altLang="zh-CN" b="1">
                <a:solidFill>
                  <a:schemeClr val="accent2"/>
                </a:solidFill>
                <a:ea typeface="宋体" panose="02010600030101010101" pitchFamily="2" charset="-122"/>
              </a:rPr>
              <a:t>	LV     	V1,Rx	;load vector X</a:t>
            </a:r>
          </a:p>
          <a:p>
            <a:pPr>
              <a:lnSpc>
                <a:spcPct val="86000"/>
              </a:lnSpc>
              <a:spcBef>
                <a:spcPct val="40000"/>
              </a:spcBef>
            </a:pPr>
            <a:r>
              <a:rPr lang="en-US" altLang="zh-CN" b="1">
                <a:solidFill>
                  <a:schemeClr val="accent2"/>
                </a:solidFill>
                <a:ea typeface="宋体" panose="02010600030101010101" pitchFamily="2" charset="-122"/>
              </a:rPr>
              <a:t>	MULTS 	V2,F0,V1 	;vector-scalar mult.</a:t>
            </a:r>
          </a:p>
          <a:p>
            <a:pPr>
              <a:lnSpc>
                <a:spcPct val="86000"/>
              </a:lnSpc>
              <a:spcBef>
                <a:spcPct val="40000"/>
              </a:spcBef>
            </a:pPr>
            <a:r>
              <a:rPr lang="en-US" altLang="zh-CN" b="1">
                <a:solidFill>
                  <a:schemeClr val="accent2"/>
                </a:solidFill>
                <a:ea typeface="宋体" panose="02010600030101010101" pitchFamily="2" charset="-122"/>
              </a:rPr>
              <a:t>	LV	V3,Ry	;load vector Y</a:t>
            </a:r>
          </a:p>
          <a:p>
            <a:pPr>
              <a:lnSpc>
                <a:spcPct val="86000"/>
              </a:lnSpc>
              <a:spcBef>
                <a:spcPct val="40000"/>
              </a:spcBef>
            </a:pPr>
            <a:r>
              <a:rPr lang="en-US" altLang="zh-CN" b="1">
                <a:solidFill>
                  <a:schemeClr val="accent2"/>
                </a:solidFill>
                <a:ea typeface="宋体" panose="02010600030101010101" pitchFamily="2" charset="-122"/>
              </a:rPr>
              <a:t>	ADDV	V4,V2,V3	;add</a:t>
            </a:r>
          </a:p>
          <a:p>
            <a:pPr>
              <a:lnSpc>
                <a:spcPct val="86000"/>
              </a:lnSpc>
              <a:spcBef>
                <a:spcPct val="40000"/>
              </a:spcBef>
            </a:pPr>
            <a:r>
              <a:rPr lang="en-US" altLang="zh-CN" b="1">
                <a:solidFill>
                  <a:schemeClr val="accent2"/>
                </a:solidFill>
                <a:ea typeface="宋体" panose="02010600030101010101" pitchFamily="2" charset="-122"/>
              </a:rPr>
              <a:t>	SV	Ry,V4	;store the result</a:t>
            </a:r>
          </a:p>
        </p:txBody>
      </p:sp>
      <p:sp>
        <p:nvSpPr>
          <p:cNvPr id="16389" name="Rectangle 5"/>
          <p:cNvSpPr>
            <a:spLocks noChangeArrowheads="1"/>
          </p:cNvSpPr>
          <p:nvPr/>
        </p:nvSpPr>
        <p:spPr bwMode="auto">
          <a:xfrm>
            <a:off x="1924050" y="1085850"/>
            <a:ext cx="3556000" cy="118268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8000"/>
              </a:lnSpc>
              <a:spcBef>
                <a:spcPct val="43000"/>
              </a:spcBef>
            </a:pPr>
            <a:r>
              <a:rPr lang="en-US" altLang="zh-CN" sz="2400" b="1">
                <a:ea typeface="宋体" panose="02010600030101010101" pitchFamily="2" charset="-122"/>
              </a:rPr>
              <a:t>Assuming vectors X, Y are length 64</a:t>
            </a:r>
          </a:p>
          <a:p>
            <a:pPr>
              <a:lnSpc>
                <a:spcPct val="88000"/>
              </a:lnSpc>
              <a:spcBef>
                <a:spcPct val="43000"/>
              </a:spcBef>
            </a:pPr>
            <a:r>
              <a:rPr lang="en-US" altLang="zh-CN" sz="2400" b="1">
                <a:ea typeface="宋体" panose="02010600030101010101" pitchFamily="2" charset="-122"/>
              </a:rPr>
              <a:t>Scalar vs. </a:t>
            </a:r>
            <a:r>
              <a:rPr lang="en-US" altLang="zh-CN" sz="2400" b="1">
                <a:solidFill>
                  <a:schemeClr val="accent2"/>
                </a:solidFill>
                <a:ea typeface="宋体" panose="02010600030101010101" pitchFamily="2" charset="-122"/>
              </a:rPr>
              <a:t>Vector</a:t>
            </a:r>
          </a:p>
        </p:txBody>
      </p:sp>
      <p:sp>
        <p:nvSpPr>
          <p:cNvPr id="16390" name="Line 6"/>
          <p:cNvSpPr>
            <a:spLocks noChangeShapeType="1"/>
          </p:cNvSpPr>
          <p:nvPr/>
        </p:nvSpPr>
        <p:spPr bwMode="auto">
          <a:xfrm>
            <a:off x="4502150" y="2057400"/>
            <a:ext cx="1358900"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1" name="Line 7"/>
          <p:cNvSpPr>
            <a:spLocks noChangeShapeType="1"/>
          </p:cNvSpPr>
          <p:nvPr/>
        </p:nvSpPr>
        <p:spPr bwMode="auto">
          <a:xfrm>
            <a:off x="2743200" y="2216150"/>
            <a:ext cx="0" cy="977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Rectangle 8"/>
          <p:cNvSpPr>
            <a:spLocks noChangeArrowheads="1"/>
          </p:cNvSpPr>
          <p:nvPr/>
        </p:nvSpPr>
        <p:spPr bwMode="auto">
          <a:xfrm>
            <a:off x="6953250" y="3333751"/>
            <a:ext cx="3556000" cy="3065463"/>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7000"/>
              </a:lnSpc>
              <a:spcBef>
                <a:spcPct val="42000"/>
              </a:spcBef>
            </a:pPr>
            <a:r>
              <a:rPr lang="zh-CN" altLang="en-US" sz="2400" b="1">
                <a:solidFill>
                  <a:schemeClr val="hlink"/>
                </a:solidFill>
                <a:ea typeface="宋体" panose="02010600030101010101" pitchFamily="2" charset="-122"/>
              </a:rPr>
              <a:t> 578 (2+9*64) </a:t>
            </a:r>
            <a:r>
              <a:rPr lang="en-US" altLang="zh-CN" sz="2400" b="1">
                <a:solidFill>
                  <a:schemeClr val="hlink"/>
                </a:solidFill>
                <a:ea typeface="宋体" panose="02010600030101010101" pitchFamily="2" charset="-122"/>
              </a:rPr>
              <a:t>vs.</a:t>
            </a:r>
            <a:br>
              <a:rPr lang="en-US" altLang="zh-CN" sz="2400" b="1">
                <a:solidFill>
                  <a:schemeClr val="hlink"/>
                </a:solidFill>
                <a:ea typeface="宋体" panose="02010600030101010101" pitchFamily="2" charset="-122"/>
              </a:rPr>
            </a:br>
            <a:r>
              <a:rPr lang="en-US" altLang="zh-CN" sz="2400" b="1">
                <a:solidFill>
                  <a:schemeClr val="hlink"/>
                </a:solidFill>
                <a:ea typeface="宋体" panose="02010600030101010101" pitchFamily="2" charset="-122"/>
              </a:rPr>
              <a:t> 321 (1+5*64) ops (1.8X)</a:t>
            </a:r>
          </a:p>
          <a:p>
            <a:pPr>
              <a:lnSpc>
                <a:spcPct val="87000"/>
              </a:lnSpc>
              <a:spcBef>
                <a:spcPct val="42000"/>
              </a:spcBef>
            </a:pPr>
            <a:r>
              <a:rPr lang="en-US" altLang="zh-CN" sz="2400" b="1">
                <a:solidFill>
                  <a:schemeClr val="hlink"/>
                </a:solidFill>
                <a:ea typeface="宋体" panose="02010600030101010101" pitchFamily="2" charset="-122"/>
              </a:rPr>
              <a:t>578 (2+9*64) vs.</a:t>
            </a:r>
            <a:br>
              <a:rPr lang="en-US" altLang="zh-CN" sz="2400" b="1">
                <a:solidFill>
                  <a:schemeClr val="hlink"/>
                </a:solidFill>
                <a:ea typeface="宋体" panose="02010600030101010101" pitchFamily="2" charset="-122"/>
              </a:rPr>
            </a:br>
            <a:r>
              <a:rPr lang="en-US" altLang="zh-CN" sz="2400" b="1">
                <a:solidFill>
                  <a:schemeClr val="hlink"/>
                </a:solidFill>
                <a:ea typeface="宋体" panose="02010600030101010101" pitchFamily="2" charset="-122"/>
              </a:rPr>
              <a:t>    6 instructions (96X)</a:t>
            </a:r>
          </a:p>
          <a:p>
            <a:pPr>
              <a:lnSpc>
                <a:spcPct val="87000"/>
              </a:lnSpc>
              <a:spcBef>
                <a:spcPct val="42000"/>
              </a:spcBef>
            </a:pPr>
            <a:r>
              <a:rPr lang="en-US" altLang="zh-CN" sz="2400" b="1">
                <a:solidFill>
                  <a:schemeClr val="hlink"/>
                </a:solidFill>
                <a:ea typeface="宋体" panose="02010600030101010101" pitchFamily="2" charset="-122"/>
              </a:rPr>
              <a:t>64 operation vectors +       no loop overhead</a:t>
            </a:r>
          </a:p>
          <a:p>
            <a:pPr>
              <a:lnSpc>
                <a:spcPct val="87000"/>
              </a:lnSpc>
              <a:spcBef>
                <a:spcPct val="42000"/>
              </a:spcBef>
            </a:pPr>
            <a:r>
              <a:rPr lang="en-US" altLang="zh-CN" sz="2400" b="1">
                <a:solidFill>
                  <a:schemeClr val="hlink"/>
                </a:solidFill>
                <a:ea typeface="宋体" panose="02010600030101010101" pitchFamily="2" charset="-122"/>
              </a:rPr>
              <a:t>also 64X fewer pipeline hazards</a:t>
            </a:r>
          </a:p>
        </p:txBody>
      </p:sp>
      <p:sp>
        <p:nvSpPr>
          <p:cNvPr id="16393" name="Line 9"/>
          <p:cNvSpPr>
            <a:spLocks noChangeShapeType="1"/>
          </p:cNvSpPr>
          <p:nvPr/>
        </p:nvSpPr>
        <p:spPr bwMode="auto">
          <a:xfrm>
            <a:off x="3511550" y="3968750"/>
            <a:ext cx="406400" cy="120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10"/>
          <p:cNvSpPr>
            <a:spLocks noChangeShapeType="1"/>
          </p:cNvSpPr>
          <p:nvPr/>
        </p:nvSpPr>
        <p:spPr bwMode="auto">
          <a:xfrm>
            <a:off x="3587750" y="4654550"/>
            <a:ext cx="406400" cy="120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Line 11"/>
          <p:cNvSpPr>
            <a:spLocks noChangeShapeType="1"/>
          </p:cNvSpPr>
          <p:nvPr/>
        </p:nvSpPr>
        <p:spPr bwMode="auto">
          <a:xfrm>
            <a:off x="3143250" y="4826000"/>
            <a:ext cx="0" cy="3492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2723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19400" y="381000"/>
            <a:ext cx="5824538" cy="558800"/>
          </a:xfrm>
          <a:noFill/>
        </p:spPr>
        <p:txBody>
          <a:bodyPr>
            <a:normAutofit fontScale="90000"/>
          </a:bodyPr>
          <a:lstStyle/>
          <a:p>
            <a:r>
              <a:rPr lang="en-US" altLang="zh-CN" smtClean="0">
                <a:ea typeface="宋体" panose="02010600030101010101" pitchFamily="2" charset="-122"/>
              </a:rPr>
              <a:t>Example Vector Machines</a:t>
            </a:r>
          </a:p>
        </p:txBody>
      </p:sp>
      <p:sp>
        <p:nvSpPr>
          <p:cNvPr id="17411" name="Rectangle 3"/>
          <p:cNvSpPr>
            <a:spLocks noGrp="1" noChangeArrowheads="1"/>
          </p:cNvSpPr>
          <p:nvPr>
            <p:ph type="body" idx="1"/>
          </p:nvPr>
        </p:nvSpPr>
        <p:spPr>
          <a:xfrm>
            <a:off x="2089150" y="1219201"/>
            <a:ext cx="8578850" cy="5159375"/>
          </a:xfrm>
          <a:noFill/>
        </p:spPr>
        <p:txBody>
          <a:bodyPr>
            <a:normAutofit fontScale="92500" lnSpcReduction="10000"/>
          </a:bodyPr>
          <a:lstStyle/>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Machine	Year	Clock	Regs	Elements	FUs	LSUs</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1	1976	80 MHz	8	64	6	1</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XMP	1983	120 MHz	8	64	8	2 L, 1 S</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YMP	1988	166 MHz	8	64	8	 2 L, 1 S</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C-90	1991	240 MHz	8	128	8	4</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Cray T-90	1996	455 MHz	8	128	8	4</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Conv. C-1	1984	10 MHz	8	128	4	1</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Conv. C-4	1994	133 MHz	16	128	3	1</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Fuj. VP200	1982	133 MHz	8-256	32-1024	3	2</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Fuj. VP300	1996	100 MHz	8-256	32-1024	3	2</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NEC SX/2	1984	160 MHz	8+8K	256+var	16	8</a:t>
            </a:r>
          </a:p>
          <a:p>
            <a:pPr>
              <a:lnSpc>
                <a:spcPct val="80000"/>
              </a:lnSpc>
              <a:tabLst>
                <a:tab pos="1943100" algn="l"/>
                <a:tab pos="3943350" algn="r"/>
                <a:tab pos="4629150" algn="ctr"/>
                <a:tab pos="5829300" algn="ctr"/>
                <a:tab pos="6972300" algn="ctr"/>
                <a:tab pos="7715250" algn="ctr"/>
              </a:tabLst>
            </a:pPr>
            <a:r>
              <a:rPr lang="en-US" altLang="zh-CN" smtClean="0">
                <a:ea typeface="宋体" panose="02010600030101010101" pitchFamily="2" charset="-122"/>
              </a:rPr>
              <a:t>NEC SX/3	1995	400 MHz	8+8K	256+var	16	8</a:t>
            </a:r>
          </a:p>
        </p:txBody>
      </p:sp>
    </p:spTree>
    <p:extLst>
      <p:ext uri="{BB962C8B-B14F-4D97-AF65-F5344CB8AC3E}">
        <p14:creationId xmlns:p14="http://schemas.microsoft.com/office/powerpoint/2010/main" val="345917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365126"/>
            <a:ext cx="10515600" cy="806450"/>
          </a:xfrm>
          <a:noFill/>
        </p:spPr>
        <p:txBody>
          <a:bodyPr>
            <a:normAutofit/>
          </a:bodyPr>
          <a:lstStyle/>
          <a:p>
            <a:r>
              <a:rPr lang="zh-CN" altLang="en-US" smtClean="0">
                <a:ea typeface="宋体" panose="02010600030101010101" pitchFamily="2" charset="-122"/>
              </a:rPr>
              <a:t>传统指令级并行技术的问题</a:t>
            </a:r>
            <a:endParaRPr lang="en-US" altLang="zh-CN" smtClean="0">
              <a:ea typeface="宋体" panose="02010600030101010101" pitchFamily="2" charset="-122"/>
            </a:endParaRPr>
          </a:p>
        </p:txBody>
      </p:sp>
      <p:sp>
        <p:nvSpPr>
          <p:cNvPr id="3075" name="Rectangle 3"/>
          <p:cNvSpPr>
            <a:spLocks noGrp="1" noChangeArrowheads="1"/>
          </p:cNvSpPr>
          <p:nvPr>
            <p:ph idx="1"/>
          </p:nvPr>
        </p:nvSpPr>
        <p:spPr>
          <a:xfrm>
            <a:off x="838200" y="1528763"/>
            <a:ext cx="10515600" cy="4648200"/>
          </a:xfrm>
          <a:noFill/>
        </p:spPr>
        <p:txBody>
          <a:bodyPr>
            <a:normAutofit/>
          </a:bodyPr>
          <a:lstStyle/>
          <a:p>
            <a:pPr marL="0" indent="0">
              <a:buNone/>
            </a:pPr>
            <a:r>
              <a:rPr lang="zh-CN" altLang="en-US" dirty="0" smtClean="0">
                <a:ea typeface="宋体" panose="02010600030101010101" pitchFamily="2" charset="-122"/>
              </a:rPr>
              <a:t>挖掘</a:t>
            </a:r>
            <a:r>
              <a:rPr lang="en-US" altLang="zh-CN" dirty="0" smtClean="0">
                <a:ea typeface="宋体" panose="02010600030101010101" pitchFamily="2" charset="-122"/>
              </a:rPr>
              <a:t>ILP</a:t>
            </a:r>
            <a:r>
              <a:rPr lang="zh-CN" altLang="en-US" dirty="0" smtClean="0">
                <a:ea typeface="宋体" panose="02010600030101010101" pitchFamily="2" charset="-122"/>
              </a:rPr>
              <a:t>的传统方法的主要缺陷</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i="1" u="sng" dirty="0" smtClean="0">
                <a:solidFill>
                  <a:srgbClr val="FF0000"/>
                </a:solidFill>
                <a:ea typeface="宋体" panose="02010600030101010101" pitchFamily="2" charset="-122"/>
              </a:rPr>
              <a:t>提高流水线的时钟频率</a:t>
            </a:r>
            <a:r>
              <a:rPr lang="en-US" altLang="zh-CN" dirty="0" smtClean="0">
                <a:ea typeface="宋体" panose="02010600030101010101" pitchFamily="2" charset="-122"/>
              </a:rPr>
              <a:t>: </a:t>
            </a:r>
            <a:r>
              <a:rPr lang="zh-CN" altLang="en-US" dirty="0" smtClean="0">
                <a:ea typeface="宋体" panose="02010600030101010101" pitchFamily="2" charset="-122"/>
              </a:rPr>
              <a:t>提高时钟频率，有时导致</a:t>
            </a:r>
            <a:r>
              <a:rPr lang="en-US" altLang="zh-CN" dirty="0" smtClean="0">
                <a:ea typeface="宋体" panose="02010600030101010101" pitchFamily="2" charset="-122"/>
              </a:rPr>
              <a:t>CPI</a:t>
            </a:r>
            <a:r>
              <a:rPr lang="zh-CN" altLang="en-US" dirty="0" smtClean="0">
                <a:ea typeface="宋体" panose="02010600030101010101" pitchFamily="2" charset="-122"/>
              </a:rPr>
              <a:t>随着增加 </a:t>
            </a:r>
            <a:r>
              <a:rPr lang="en-US" altLang="zh-CN" dirty="0" smtClean="0">
                <a:ea typeface="宋体" panose="02010600030101010101" pitchFamily="2" charset="-122"/>
              </a:rPr>
              <a:t>(branches, other hazards)</a:t>
            </a:r>
          </a:p>
          <a:p>
            <a:r>
              <a:rPr lang="en-US" altLang="zh-CN" dirty="0" smtClean="0">
                <a:ea typeface="宋体" panose="02010600030101010101" pitchFamily="2" charset="-122"/>
              </a:rPr>
              <a:t> </a:t>
            </a:r>
            <a:r>
              <a:rPr lang="zh-CN" altLang="en-US" i="1" u="sng" dirty="0" smtClean="0">
                <a:solidFill>
                  <a:schemeClr val="hlink"/>
                </a:solidFill>
                <a:ea typeface="宋体" panose="02010600030101010101" pitchFamily="2" charset="-122"/>
              </a:rPr>
              <a:t>指令预取和译码</a:t>
            </a:r>
            <a:r>
              <a:rPr lang="en-US" altLang="zh-CN" dirty="0" smtClean="0">
                <a:ea typeface="宋体" panose="02010600030101010101" pitchFamily="2" charset="-122"/>
              </a:rPr>
              <a:t>: </a:t>
            </a:r>
            <a:r>
              <a:rPr lang="zh-CN" altLang="en-US" dirty="0" smtClean="0">
                <a:ea typeface="宋体" panose="02010600030101010101" pitchFamily="2" charset="-122"/>
              </a:rPr>
              <a:t>有时在每个时钟周期很难预取和译码多条指令</a:t>
            </a:r>
            <a:endParaRPr lang="en-US" altLang="zh-CN" dirty="0" smtClean="0">
              <a:ea typeface="宋体" panose="02010600030101010101" pitchFamily="2" charset="-122"/>
            </a:endParaRPr>
          </a:p>
          <a:p>
            <a:r>
              <a:rPr lang="zh-CN" altLang="en-US" i="1" u="sng" dirty="0" smtClean="0">
                <a:solidFill>
                  <a:schemeClr val="hlink"/>
                </a:solidFill>
                <a:ea typeface="宋体" panose="02010600030101010101" pitchFamily="2" charset="-122"/>
              </a:rPr>
              <a:t>提高</a:t>
            </a:r>
            <a:r>
              <a:rPr lang="en-US" altLang="zh-CN" i="1" u="sng" dirty="0" smtClean="0">
                <a:solidFill>
                  <a:schemeClr val="hlink"/>
                </a:solidFill>
                <a:ea typeface="宋体" panose="02010600030101010101" pitchFamily="2" charset="-122"/>
              </a:rPr>
              <a:t>Cache</a:t>
            </a:r>
            <a:r>
              <a:rPr lang="zh-CN" altLang="en-US" i="1" u="sng" dirty="0" smtClean="0">
                <a:solidFill>
                  <a:schemeClr val="hlink"/>
                </a:solidFill>
                <a:ea typeface="宋体" panose="02010600030101010101" pitchFamily="2" charset="-122"/>
              </a:rPr>
              <a:t>命中率 </a:t>
            </a:r>
            <a:r>
              <a:rPr lang="en-US" altLang="zh-CN" dirty="0" smtClean="0">
                <a:ea typeface="宋体" panose="02010600030101010101" pitchFamily="2" charset="-122"/>
              </a:rPr>
              <a:t>: </a:t>
            </a:r>
            <a:r>
              <a:rPr lang="zh-CN" altLang="en-US" dirty="0" smtClean="0">
                <a:ea typeface="宋体" panose="02010600030101010101" pitchFamily="2" charset="-122"/>
              </a:rPr>
              <a:t>在有些计算量较大的应用中（科学计算</a:t>
            </a:r>
            <a:r>
              <a:rPr lang="en-US" altLang="zh-CN" dirty="0" smtClean="0">
                <a:ea typeface="宋体" panose="02010600030101010101" pitchFamily="2" charset="-122"/>
              </a:rPr>
              <a:t>）</a:t>
            </a:r>
            <a:r>
              <a:rPr lang="zh-CN" altLang="en-US" dirty="0" smtClean="0">
                <a:ea typeface="宋体" panose="02010600030101010101" pitchFamily="2" charset="-122"/>
              </a:rPr>
              <a:t>需要大量的数据，其局部性较差，有些程序处理的是连续的媒体流(</a:t>
            </a:r>
            <a:r>
              <a:rPr lang="en-US" altLang="zh-CN" dirty="0" smtClean="0">
                <a:ea typeface="宋体" panose="02010600030101010101" pitchFamily="2" charset="-122"/>
              </a:rPr>
              <a:t>multimedia),</a:t>
            </a:r>
            <a:r>
              <a:rPr lang="zh-CN" altLang="en-US" dirty="0" smtClean="0">
                <a:ea typeface="宋体" panose="02010600030101010101" pitchFamily="2" charset="-122"/>
              </a:rPr>
              <a:t>其局部性也较差。</a:t>
            </a:r>
          </a:p>
        </p:txBody>
      </p:sp>
    </p:spTree>
    <p:extLst>
      <p:ext uri="{BB962C8B-B14F-4D97-AF65-F5344CB8AC3E}">
        <p14:creationId xmlns:p14="http://schemas.microsoft.com/office/powerpoint/2010/main" val="3018346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57413" y="339726"/>
            <a:ext cx="8686800" cy="558800"/>
          </a:xfrm>
          <a:noFill/>
        </p:spPr>
        <p:txBody>
          <a:bodyPr>
            <a:normAutofit fontScale="90000"/>
          </a:bodyPr>
          <a:lstStyle/>
          <a:p>
            <a:r>
              <a:rPr lang="en-US" altLang="zh-CN" dirty="0" smtClean="0">
                <a:ea typeface="宋体" panose="02010600030101010101" pitchFamily="2" charset="-122"/>
              </a:rPr>
              <a:t>Vector </a:t>
            </a:r>
            <a:r>
              <a:rPr lang="en-US" altLang="zh-CN" dirty="0" err="1" smtClean="0">
                <a:ea typeface="宋体" panose="02010600030101010101" pitchFamily="2" charset="-122"/>
              </a:rPr>
              <a:t>Linpack</a:t>
            </a:r>
            <a:r>
              <a:rPr lang="en-US" altLang="zh-CN" dirty="0" smtClean="0">
                <a:ea typeface="宋体" panose="02010600030101010101" pitchFamily="2" charset="-122"/>
              </a:rPr>
              <a:t> Performance (MFLOPS)</a:t>
            </a:r>
          </a:p>
        </p:txBody>
      </p:sp>
      <p:sp>
        <p:nvSpPr>
          <p:cNvPr id="18435" name="Rectangle 3"/>
          <p:cNvSpPr>
            <a:spLocks noGrp="1" noChangeArrowheads="1"/>
          </p:cNvSpPr>
          <p:nvPr>
            <p:ph type="body" idx="1"/>
          </p:nvPr>
        </p:nvSpPr>
        <p:spPr>
          <a:xfrm>
            <a:off x="1371600" y="1531936"/>
            <a:ext cx="9472613" cy="5159375"/>
          </a:xfrm>
          <a:noFill/>
        </p:spPr>
        <p:txBody>
          <a:bodyPr>
            <a:normAutofit lnSpcReduction="10000"/>
          </a:bodyPr>
          <a:lstStyle/>
          <a:p>
            <a:pPr>
              <a:buNone/>
              <a:tabLst>
                <a:tab pos="2000250" algn="l"/>
                <a:tab pos="4057650" algn="r"/>
                <a:tab pos="5257800" algn="r"/>
                <a:tab pos="6343650" algn="r"/>
                <a:tab pos="8229600" algn="r"/>
              </a:tabLst>
            </a:pPr>
            <a:r>
              <a:rPr lang="zh-CN" altLang="en-US" dirty="0" smtClean="0">
                <a:ea typeface="宋体" panose="02010600030101010101" pitchFamily="2" charset="-122"/>
              </a:rPr>
              <a:t>	  </a:t>
            </a:r>
            <a:r>
              <a:rPr lang="en-US" altLang="zh-CN" dirty="0" smtClean="0">
                <a:ea typeface="宋体" panose="02010600030101010101" pitchFamily="2" charset="-122"/>
              </a:rPr>
              <a:t>Machine	Year	Clock  	100x100	1kx1k	Peak(</a:t>
            </a:r>
            <a:r>
              <a:rPr lang="en-US" altLang="zh-CN" dirty="0" err="1" smtClean="0">
                <a:ea typeface="宋体" panose="02010600030101010101" pitchFamily="2" charset="-122"/>
              </a:rPr>
              <a:t>Procs</a:t>
            </a:r>
            <a:r>
              <a:rPr lang="en-US" altLang="zh-CN" dirty="0" smtClean="0">
                <a:ea typeface="宋体" panose="02010600030101010101" pitchFamily="2" charset="-122"/>
              </a:rPr>
              <a:t>)</a:t>
            </a:r>
          </a:p>
          <a:p>
            <a:pPr>
              <a:tabLst>
                <a:tab pos="2000250" algn="l"/>
                <a:tab pos="4057650" algn="r"/>
                <a:tab pos="5257800" algn="r"/>
                <a:tab pos="6343650" algn="r"/>
                <a:tab pos="8229600" algn="r"/>
              </a:tabLst>
            </a:pPr>
            <a:r>
              <a:rPr lang="en-US" altLang="zh-CN" dirty="0" smtClean="0">
                <a:ea typeface="宋体" panose="02010600030101010101" pitchFamily="2" charset="-122"/>
              </a:rPr>
              <a:t>Cray 1	1976	80 MHz	12	110	160(1)</a:t>
            </a:r>
          </a:p>
          <a:p>
            <a:pPr>
              <a:tabLst>
                <a:tab pos="2000250" algn="l"/>
                <a:tab pos="4057650" algn="r"/>
                <a:tab pos="5257800" algn="r"/>
                <a:tab pos="6343650" algn="r"/>
                <a:tab pos="8229600" algn="r"/>
              </a:tabLst>
            </a:pPr>
            <a:r>
              <a:rPr lang="en-US" altLang="zh-CN" dirty="0" smtClean="0">
                <a:ea typeface="宋体" panose="02010600030101010101" pitchFamily="2" charset="-122"/>
              </a:rPr>
              <a:t>Cray XMP	1983	120 MHz	121	218	940(4)</a:t>
            </a:r>
          </a:p>
          <a:p>
            <a:pPr>
              <a:tabLst>
                <a:tab pos="2000250" algn="l"/>
                <a:tab pos="4057650" algn="r"/>
                <a:tab pos="5257800" algn="r"/>
                <a:tab pos="6343650" algn="r"/>
                <a:tab pos="8229600" algn="r"/>
              </a:tabLst>
            </a:pPr>
            <a:r>
              <a:rPr lang="en-US" altLang="zh-CN" dirty="0" smtClean="0">
                <a:ea typeface="宋体" panose="02010600030101010101" pitchFamily="2" charset="-122"/>
              </a:rPr>
              <a:t>Cray YMP	1988	166 MHz	150	307	2,667(8)</a:t>
            </a:r>
          </a:p>
          <a:p>
            <a:pPr>
              <a:tabLst>
                <a:tab pos="2000250" algn="l"/>
                <a:tab pos="4057650" algn="r"/>
                <a:tab pos="5257800" algn="r"/>
                <a:tab pos="6343650" algn="r"/>
                <a:tab pos="8229600" algn="r"/>
              </a:tabLst>
            </a:pPr>
            <a:r>
              <a:rPr lang="en-US" altLang="zh-CN" dirty="0" smtClean="0">
                <a:ea typeface="宋体" panose="02010600030101010101" pitchFamily="2" charset="-122"/>
              </a:rPr>
              <a:t>Cray C-90	1991	240 MHz	387	902	15,238(16)</a:t>
            </a:r>
          </a:p>
          <a:p>
            <a:pPr>
              <a:tabLst>
                <a:tab pos="2000250" algn="l"/>
                <a:tab pos="4057650" algn="r"/>
                <a:tab pos="5257800" algn="r"/>
                <a:tab pos="6343650" algn="r"/>
                <a:tab pos="8229600" algn="r"/>
              </a:tabLst>
            </a:pPr>
            <a:r>
              <a:rPr lang="en-US" altLang="zh-CN" dirty="0" smtClean="0">
                <a:ea typeface="宋体" panose="02010600030101010101" pitchFamily="2" charset="-122"/>
              </a:rPr>
              <a:t>Cray T-90	1996	455 MHz	705	1603	57,600(32)</a:t>
            </a:r>
          </a:p>
          <a:p>
            <a:pPr>
              <a:tabLst>
                <a:tab pos="2000250" algn="l"/>
                <a:tab pos="4057650" algn="r"/>
                <a:tab pos="5257800" algn="r"/>
                <a:tab pos="6343650" algn="r"/>
                <a:tab pos="8229600" algn="r"/>
              </a:tabLst>
            </a:pPr>
            <a:r>
              <a:rPr lang="en-US" altLang="zh-CN" dirty="0" smtClean="0">
                <a:ea typeface="宋体" panose="02010600030101010101" pitchFamily="2" charset="-122"/>
              </a:rPr>
              <a:t>Conv. C-1	1984	10 MHz	3	--	20(1)</a:t>
            </a:r>
          </a:p>
          <a:p>
            <a:pPr>
              <a:tabLst>
                <a:tab pos="2000250" algn="l"/>
                <a:tab pos="4057650" algn="r"/>
                <a:tab pos="5257800" algn="r"/>
                <a:tab pos="6343650" algn="r"/>
                <a:tab pos="8229600" algn="r"/>
              </a:tabLst>
            </a:pPr>
            <a:r>
              <a:rPr lang="en-US" altLang="zh-CN" dirty="0" smtClean="0">
                <a:ea typeface="宋体" panose="02010600030101010101" pitchFamily="2" charset="-122"/>
              </a:rPr>
              <a:t>Conv. C-4	1994	135 MHz	160	2531	3240(4)</a:t>
            </a:r>
          </a:p>
          <a:p>
            <a:pPr>
              <a:tabLst>
                <a:tab pos="2000250" algn="l"/>
                <a:tab pos="4057650" algn="r"/>
                <a:tab pos="5257800" algn="r"/>
                <a:tab pos="6343650" algn="r"/>
                <a:tab pos="8229600" algn="r"/>
              </a:tabLst>
            </a:pPr>
            <a:r>
              <a:rPr lang="en-US" altLang="zh-CN" dirty="0" err="1" smtClean="0">
                <a:ea typeface="宋体" panose="02010600030101010101" pitchFamily="2" charset="-122"/>
              </a:rPr>
              <a:t>Fuj</a:t>
            </a:r>
            <a:r>
              <a:rPr lang="en-US" altLang="zh-CN" dirty="0" smtClean="0">
                <a:ea typeface="宋体" panose="02010600030101010101" pitchFamily="2" charset="-122"/>
              </a:rPr>
              <a:t>. VP200	1982	133 MHz	18	422	533(1)</a:t>
            </a:r>
          </a:p>
          <a:p>
            <a:pPr>
              <a:tabLst>
                <a:tab pos="2000250" algn="l"/>
                <a:tab pos="4057650" algn="r"/>
                <a:tab pos="5257800" algn="r"/>
                <a:tab pos="6343650" algn="r"/>
                <a:tab pos="8229600" algn="r"/>
              </a:tabLst>
            </a:pPr>
            <a:r>
              <a:rPr lang="en-US" altLang="zh-CN" dirty="0" smtClean="0">
                <a:ea typeface="宋体" panose="02010600030101010101" pitchFamily="2" charset="-122"/>
              </a:rPr>
              <a:t>NEC SX/2	1984	166 MHz	43	885	1300(1)</a:t>
            </a:r>
          </a:p>
          <a:p>
            <a:pPr>
              <a:tabLst>
                <a:tab pos="2000250" algn="l"/>
                <a:tab pos="4057650" algn="r"/>
                <a:tab pos="5257800" algn="r"/>
                <a:tab pos="6343650" algn="r"/>
                <a:tab pos="8229600" algn="r"/>
              </a:tabLst>
            </a:pPr>
            <a:r>
              <a:rPr lang="en-US" altLang="zh-CN" dirty="0" smtClean="0">
                <a:ea typeface="宋体" panose="02010600030101010101" pitchFamily="2" charset="-122"/>
              </a:rPr>
              <a:t>NEC SX/3	1995	400 MHz	368	2757	25,600(4)</a:t>
            </a:r>
          </a:p>
        </p:txBody>
      </p:sp>
      <p:sp>
        <p:nvSpPr>
          <p:cNvPr id="18436" name="Text Box 4"/>
          <p:cNvSpPr txBox="1">
            <a:spLocks noChangeArrowheads="1"/>
          </p:cNvSpPr>
          <p:nvPr/>
        </p:nvSpPr>
        <p:spPr bwMode="auto">
          <a:xfrm>
            <a:off x="6019801" y="1066800"/>
            <a:ext cx="37576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600" b="1">
                <a:solidFill>
                  <a:srgbClr val="800080"/>
                </a:solidFill>
                <a:ea typeface="宋体" panose="02010600030101010101" pitchFamily="2" charset="-122"/>
              </a:rPr>
              <a:t>Matrix Inverse (gaussian elimination)</a:t>
            </a:r>
            <a:endParaRPr lang="en-US" altLang="zh-CN" sz="1600">
              <a:solidFill>
                <a:srgbClr val="800080"/>
              </a:solidFill>
              <a:ea typeface="宋体" panose="02010600030101010101" pitchFamily="2" charset="-122"/>
            </a:endParaRPr>
          </a:p>
        </p:txBody>
      </p:sp>
    </p:spTree>
    <p:extLst>
      <p:ext uri="{BB962C8B-B14F-4D97-AF65-F5344CB8AC3E}">
        <p14:creationId xmlns:p14="http://schemas.microsoft.com/office/powerpoint/2010/main" val="1595688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a:xfrm>
            <a:off x="487364" y="365125"/>
            <a:ext cx="10515600" cy="403845"/>
          </a:xfrm>
        </p:spPr>
        <p:txBody>
          <a:bodyPr>
            <a:noAutofit/>
          </a:bodyPr>
          <a:lstStyle/>
          <a:p>
            <a:pPr algn="ctr"/>
            <a:r>
              <a:rPr lang="en-US" altLang="zh-CN" sz="4000" dirty="0">
                <a:solidFill>
                  <a:srgbClr val="FF0000"/>
                </a:solidFill>
                <a:latin typeface="隶书" panose="02010509060101010101" pitchFamily="49" charset="-122"/>
                <a:ea typeface="宋体" panose="02010600030101010101" pitchFamily="2" charset="-122"/>
              </a:rPr>
              <a:t>Vector Opt#1:  </a:t>
            </a:r>
            <a:r>
              <a:rPr lang="en-US" altLang="ko-KR" sz="4000" dirty="0">
                <a:solidFill>
                  <a:srgbClr val="FF0000"/>
                </a:solidFill>
                <a:latin typeface="隶书" panose="02010509060101010101" pitchFamily="49" charset="-122"/>
                <a:ea typeface="宋体" panose="02010600030101010101" pitchFamily="2" charset="-122"/>
              </a:rPr>
              <a:t>Vector Chaining</a:t>
            </a:r>
            <a:endParaRPr lang="en-US" altLang="ko-KR" sz="4000" dirty="0">
              <a:solidFill>
                <a:srgbClr val="FF0000"/>
              </a:solidFill>
              <a:latin typeface="隶书" panose="02010509060101010101" pitchFamily="49" charset="-122"/>
              <a:ea typeface="宋体" panose="02010600030101010101" pitchFamily="2" charset="-122"/>
            </a:endParaRPr>
          </a:p>
        </p:txBody>
      </p:sp>
      <p:sp>
        <p:nvSpPr>
          <p:cNvPr id="64" name="Slide Number Placeholder 4"/>
          <p:cNvSpPr>
            <a:spLocks noGrp="1"/>
          </p:cNvSpPr>
          <p:nvPr>
            <p:ph type="sldNum" sz="quarter" idx="12"/>
          </p:nvPr>
        </p:nvSpPr>
        <p:spPr/>
        <p:txBody>
          <a:bodyPr/>
          <a:lstStyle/>
          <a:p>
            <a:fld id="{A824C8C8-BF4D-A147-A1DB-B9A4EB2A3255}" type="slidenum">
              <a:rPr lang="en-US" smtClean="0"/>
              <a:pPr/>
              <a:t>41</a:t>
            </a:fld>
            <a:endParaRPr lang="en-US"/>
          </a:p>
        </p:txBody>
      </p:sp>
      <p:sp>
        <p:nvSpPr>
          <p:cNvPr id="1346563" name="Rectangle 3"/>
          <p:cNvSpPr>
            <a:spLocks noGrp="1" noChangeArrowheads="1"/>
          </p:cNvSpPr>
          <p:nvPr>
            <p:ph idx="4294967295"/>
          </p:nvPr>
        </p:nvSpPr>
        <p:spPr>
          <a:xfrm>
            <a:off x="1170000" y="1053852"/>
            <a:ext cx="5156348" cy="996170"/>
          </a:xfrm>
          <a:noFill/>
          <a:ln/>
        </p:spPr>
        <p:txBody>
          <a:bodyPr wrap="none" anchor="ctr">
            <a:spAutoFit/>
          </a:bodyPr>
          <a:lstStyle/>
          <a:p>
            <a:r>
              <a:rPr lang="zh-CN" altLang="en-US" dirty="0" smtClean="0">
                <a:latin typeface="+mn-ea"/>
                <a:cs typeface="굴림" charset="-127"/>
              </a:rPr>
              <a:t>寄存器定向路径的向量机版本</a:t>
            </a:r>
            <a:endParaRPr lang="en-US" altLang="ko-KR" dirty="0" smtClean="0">
              <a:latin typeface="+mn-ea"/>
              <a:cs typeface="굴림" charset="-127"/>
            </a:endParaRPr>
          </a:p>
          <a:p>
            <a:r>
              <a:rPr lang="zh-CN" altLang="en-US" dirty="0" smtClean="0">
                <a:latin typeface="+mn-ea"/>
                <a:cs typeface="굴림" charset="-127"/>
              </a:rPr>
              <a:t>首次在</a:t>
            </a:r>
            <a:r>
              <a:rPr lang="en-US" altLang="zh-CN" dirty="0" smtClean="0">
                <a:latin typeface="+mn-ea"/>
                <a:cs typeface="굴림" charset="-127"/>
              </a:rPr>
              <a:t>Cray-1</a:t>
            </a:r>
            <a:r>
              <a:rPr lang="zh-CN" altLang="en-US" dirty="0" smtClean="0">
                <a:latin typeface="+mn-ea"/>
                <a:cs typeface="굴림" charset="-127"/>
              </a:rPr>
              <a:t>上使用</a:t>
            </a:r>
            <a:endParaRPr lang="en-US" altLang="ko-KR" dirty="0">
              <a:latin typeface="+mn-ea"/>
              <a:cs typeface="굴림" charset="-127"/>
            </a:endParaRPr>
          </a:p>
        </p:txBody>
      </p:sp>
      <p:grpSp>
        <p:nvGrpSpPr>
          <p:cNvPr id="1346564" name="Group 4"/>
          <p:cNvGrpSpPr>
            <a:grpSpLocks/>
          </p:cNvGrpSpPr>
          <p:nvPr/>
        </p:nvGrpSpPr>
        <p:grpSpPr bwMode="auto">
          <a:xfrm>
            <a:off x="4419601" y="2209800"/>
            <a:ext cx="1547813" cy="3733800"/>
            <a:chOff x="1824" y="1392"/>
            <a:chExt cx="975" cy="2352"/>
          </a:xfrm>
        </p:grpSpPr>
        <p:sp>
          <p:nvSpPr>
            <p:cNvPr id="1346565" name="Rectangle 5"/>
            <p:cNvSpPr>
              <a:spLocks noChangeArrowheads="1"/>
            </p:cNvSpPr>
            <p:nvPr/>
          </p:nvSpPr>
          <p:spPr bwMode="auto">
            <a:xfrm>
              <a:off x="1824" y="3456"/>
              <a:ext cx="768" cy="288"/>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Memory</a:t>
              </a:r>
            </a:p>
          </p:txBody>
        </p:sp>
        <p:sp>
          <p:nvSpPr>
            <p:cNvPr id="1346566" name="Rectangle 6"/>
            <p:cNvSpPr>
              <a:spLocks noChangeArrowheads="1"/>
            </p:cNvSpPr>
            <p:nvPr/>
          </p:nvSpPr>
          <p:spPr bwMode="auto">
            <a:xfrm>
              <a:off x="2496" y="1392"/>
              <a:ext cx="303"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V1</a:t>
              </a:r>
            </a:p>
          </p:txBody>
        </p:sp>
        <p:sp>
          <p:nvSpPr>
            <p:cNvPr id="1346567" name="Rectangle 7"/>
            <p:cNvSpPr>
              <a:spLocks noChangeArrowheads="1"/>
            </p:cNvSpPr>
            <p:nvPr/>
          </p:nvSpPr>
          <p:spPr bwMode="auto">
            <a:xfrm>
              <a:off x="1872" y="2843"/>
              <a:ext cx="714" cy="422"/>
            </a:xfrm>
            <a:prstGeom prst="rect">
              <a:avLst/>
            </a:prstGeom>
            <a:noFill/>
            <a:ln w="28575">
              <a:solidFill>
                <a:schemeClr val="tx1"/>
              </a:solidFill>
              <a:miter lim="800000"/>
              <a:headEnd/>
              <a:tailEnd/>
            </a:ln>
            <a:effectLst/>
          </p:spPr>
          <p:txBody>
            <a:bodyPr anchor="ctr">
              <a:prstTxWarp prst="textNoShape">
                <a:avLst/>
              </a:prstTxWarp>
              <a:spAutoFit/>
            </a:bodyPr>
            <a:lstStyle/>
            <a:p>
              <a:r>
                <a:rPr lang="en-US" altLang="ko-KR">
                  <a:latin typeface="Verdana" charset="0"/>
                  <a:ea typeface="굴림" charset="-127"/>
                  <a:cs typeface="굴림" charset="-127"/>
                </a:rPr>
                <a:t>Load Unit</a:t>
              </a:r>
            </a:p>
          </p:txBody>
        </p:sp>
        <p:sp>
          <p:nvSpPr>
            <p:cNvPr id="1346568" name="Line 8"/>
            <p:cNvSpPr>
              <a:spLocks noChangeShapeType="1"/>
            </p:cNvSpPr>
            <p:nvPr/>
          </p:nvSpPr>
          <p:spPr bwMode="auto">
            <a:xfrm flipV="1">
              <a:off x="2256" y="2208"/>
              <a:ext cx="403" cy="624"/>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46569" name="Line 9"/>
            <p:cNvSpPr>
              <a:spLocks noChangeShapeType="1"/>
            </p:cNvSpPr>
            <p:nvPr/>
          </p:nvSpPr>
          <p:spPr bwMode="auto">
            <a:xfrm flipV="1">
              <a:off x="2208" y="3264"/>
              <a:ext cx="1" cy="192"/>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grpSp>
      <p:grpSp>
        <p:nvGrpSpPr>
          <p:cNvPr id="1346570" name="Group 10"/>
          <p:cNvGrpSpPr>
            <a:grpSpLocks/>
          </p:cNvGrpSpPr>
          <p:nvPr/>
        </p:nvGrpSpPr>
        <p:grpSpPr bwMode="auto">
          <a:xfrm>
            <a:off x="5410200" y="2209800"/>
            <a:ext cx="2514600" cy="3729038"/>
            <a:chOff x="2448" y="1392"/>
            <a:chExt cx="1584" cy="2349"/>
          </a:xfrm>
        </p:grpSpPr>
        <p:grpSp>
          <p:nvGrpSpPr>
            <p:cNvPr id="1346571" name="Group 11"/>
            <p:cNvGrpSpPr>
              <a:grpSpLocks/>
            </p:cNvGrpSpPr>
            <p:nvPr/>
          </p:nvGrpSpPr>
          <p:grpSpPr bwMode="auto">
            <a:xfrm>
              <a:off x="3120" y="2880"/>
              <a:ext cx="626" cy="861"/>
              <a:chOff x="3120" y="2880"/>
              <a:chExt cx="626" cy="861"/>
            </a:xfrm>
          </p:grpSpPr>
          <p:sp>
            <p:nvSpPr>
              <p:cNvPr id="1346572" name="Freeform 12"/>
              <p:cNvSpPr>
                <a:spLocks/>
              </p:cNvSpPr>
              <p:nvPr/>
            </p:nvSpPr>
            <p:spPr bwMode="auto">
              <a:xfrm>
                <a:off x="3120" y="3244"/>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285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6573" name="Group 13"/>
              <p:cNvGrpSpPr>
                <a:grpSpLocks/>
              </p:cNvGrpSpPr>
              <p:nvPr/>
            </p:nvGrpSpPr>
            <p:grpSpPr bwMode="auto">
              <a:xfrm>
                <a:off x="3120" y="3508"/>
                <a:ext cx="626" cy="233"/>
                <a:chOff x="1536" y="2164"/>
                <a:chExt cx="626" cy="233"/>
              </a:xfrm>
            </p:grpSpPr>
            <p:sp>
              <p:nvSpPr>
                <p:cNvPr id="1346574" name="Rectangle 14"/>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575" name="Freeform 1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576" name="Line 16"/>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grpSp>
            <p:nvGrpSpPr>
              <p:cNvPr id="1346577" name="Group 17"/>
              <p:cNvGrpSpPr>
                <a:grpSpLocks/>
              </p:cNvGrpSpPr>
              <p:nvPr/>
            </p:nvGrpSpPr>
            <p:grpSpPr bwMode="auto">
              <a:xfrm>
                <a:off x="3120" y="3028"/>
                <a:ext cx="626" cy="233"/>
                <a:chOff x="1536" y="2164"/>
                <a:chExt cx="626" cy="233"/>
              </a:xfrm>
            </p:grpSpPr>
            <p:sp>
              <p:nvSpPr>
                <p:cNvPr id="1346578" name="Rectangle 18"/>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579" name="Freeform 1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580" name="Line 20"/>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grpSp>
            <p:nvGrpSpPr>
              <p:cNvPr id="1346581" name="Group 21"/>
              <p:cNvGrpSpPr>
                <a:grpSpLocks/>
              </p:cNvGrpSpPr>
              <p:nvPr/>
            </p:nvGrpSpPr>
            <p:grpSpPr bwMode="auto">
              <a:xfrm>
                <a:off x="3120" y="3268"/>
                <a:ext cx="626" cy="233"/>
                <a:chOff x="1536" y="2164"/>
                <a:chExt cx="626" cy="233"/>
              </a:xfrm>
            </p:grpSpPr>
            <p:sp>
              <p:nvSpPr>
                <p:cNvPr id="1346582" name="Rectangle 22"/>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583" name="Freeform 23"/>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584" name="Line 24"/>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sp>
            <p:nvSpPr>
              <p:cNvPr id="1346585" name="Line 25"/>
              <p:cNvSpPr>
                <a:spLocks noChangeShapeType="1"/>
              </p:cNvSpPr>
              <p:nvPr/>
            </p:nvSpPr>
            <p:spPr bwMode="auto">
              <a:xfrm>
                <a:off x="3600" y="2880"/>
                <a:ext cx="0" cy="144"/>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586" name="Line 26"/>
              <p:cNvSpPr>
                <a:spLocks noChangeShapeType="1"/>
              </p:cNvSpPr>
              <p:nvPr/>
            </p:nvSpPr>
            <p:spPr bwMode="auto">
              <a:xfrm>
                <a:off x="3216" y="2880"/>
                <a:ext cx="0" cy="144"/>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587" name="Freeform 27"/>
              <p:cNvSpPr>
                <a:spLocks/>
              </p:cNvSpPr>
              <p:nvPr/>
            </p:nvSpPr>
            <p:spPr bwMode="auto">
              <a:xfrm>
                <a:off x="3408" y="3220"/>
                <a:ext cx="116" cy="233"/>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285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6588" name="Text Box 28"/>
              <p:cNvSpPr txBox="1">
                <a:spLocks noChangeArrowheads="1"/>
              </p:cNvSpPr>
              <p:nvPr/>
            </p:nvSpPr>
            <p:spPr bwMode="auto">
              <a:xfrm>
                <a:off x="3145" y="3177"/>
                <a:ext cx="477" cy="231"/>
              </a:xfrm>
              <a:prstGeom prst="rect">
                <a:avLst/>
              </a:prstGeom>
              <a:noFill/>
              <a:ln w="285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Mult.</a:t>
                </a:r>
              </a:p>
            </p:txBody>
          </p:sp>
        </p:grpSp>
        <p:sp>
          <p:nvSpPr>
            <p:cNvPr id="1346589" name="Line 29"/>
            <p:cNvSpPr>
              <a:spLocks noChangeShapeType="1"/>
            </p:cNvSpPr>
            <p:nvPr/>
          </p:nvSpPr>
          <p:spPr bwMode="auto">
            <a:xfrm>
              <a:off x="2448" y="2544"/>
              <a:ext cx="768" cy="336"/>
            </a:xfrm>
            <a:prstGeom prst="line">
              <a:avLst/>
            </a:prstGeom>
            <a:noFill/>
            <a:ln w="28575">
              <a:solidFill>
                <a:schemeClr val="hlink"/>
              </a:solidFill>
              <a:round/>
              <a:headEnd/>
              <a:tailEnd type="triangle" w="med" len="med"/>
            </a:ln>
            <a:effectLst/>
          </p:spPr>
          <p:txBody>
            <a:bodyPr wrap="none" anchor="ctr">
              <a:prstTxWarp prst="textNoShape">
                <a:avLst/>
              </a:prstTxWarp>
              <a:spAutoFit/>
            </a:bodyPr>
            <a:lstStyle/>
            <a:p>
              <a:endParaRPr lang="en-US"/>
            </a:p>
          </p:txBody>
        </p:sp>
        <p:sp>
          <p:nvSpPr>
            <p:cNvPr id="1346590" name="Rectangle 30"/>
            <p:cNvSpPr>
              <a:spLocks noChangeArrowheads="1"/>
            </p:cNvSpPr>
            <p:nvPr/>
          </p:nvSpPr>
          <p:spPr bwMode="auto">
            <a:xfrm>
              <a:off x="3408" y="1392"/>
              <a:ext cx="288"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V2</a:t>
              </a:r>
            </a:p>
          </p:txBody>
        </p:sp>
        <p:sp>
          <p:nvSpPr>
            <p:cNvPr id="1346591" name="Line 31"/>
            <p:cNvSpPr>
              <a:spLocks noChangeShapeType="1"/>
            </p:cNvSpPr>
            <p:nvPr/>
          </p:nvSpPr>
          <p:spPr bwMode="auto">
            <a:xfrm>
              <a:off x="3600" y="2208"/>
              <a:ext cx="0" cy="672"/>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46592" name="Rectangle 32"/>
            <p:cNvSpPr>
              <a:spLocks noChangeArrowheads="1"/>
            </p:cNvSpPr>
            <p:nvPr/>
          </p:nvSpPr>
          <p:spPr bwMode="auto">
            <a:xfrm>
              <a:off x="3744" y="1392"/>
              <a:ext cx="288"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V3</a:t>
              </a:r>
            </a:p>
          </p:txBody>
        </p:sp>
        <p:sp>
          <p:nvSpPr>
            <p:cNvPr id="1346593" name="Line 33"/>
            <p:cNvSpPr>
              <a:spLocks noChangeShapeType="1"/>
            </p:cNvSpPr>
            <p:nvPr/>
          </p:nvSpPr>
          <p:spPr bwMode="auto">
            <a:xfrm flipV="1">
              <a:off x="3840" y="2208"/>
              <a:ext cx="48" cy="672"/>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46594" name="Text Box 34"/>
            <p:cNvSpPr txBox="1">
              <a:spLocks noChangeArrowheads="1"/>
            </p:cNvSpPr>
            <p:nvPr/>
          </p:nvSpPr>
          <p:spPr bwMode="auto">
            <a:xfrm>
              <a:off x="2706" y="2505"/>
              <a:ext cx="525" cy="231"/>
            </a:xfrm>
            <a:prstGeom prst="rect">
              <a:avLst/>
            </a:prstGeom>
            <a:noFill/>
            <a:ln w="28575">
              <a:noFill/>
              <a:miter lim="800000"/>
              <a:headEnd/>
              <a:tailEnd/>
            </a:ln>
            <a:effectLst/>
          </p:spPr>
          <p:txBody>
            <a:bodyPr wrap="none" anchor="ctr">
              <a:prstTxWarp prst="textNoShape">
                <a:avLst/>
              </a:prstTxWarp>
              <a:spAutoFit/>
            </a:bodyPr>
            <a:lstStyle/>
            <a:p>
              <a:r>
                <a:rPr lang="en-US" altLang="ko-KR" i="1">
                  <a:solidFill>
                    <a:schemeClr val="hlink"/>
                  </a:solidFill>
                  <a:latin typeface="Verdana" charset="0"/>
                  <a:ea typeface="굴림" charset="-127"/>
                  <a:cs typeface="굴림" charset="-127"/>
                </a:rPr>
                <a:t>Chain</a:t>
              </a:r>
            </a:p>
          </p:txBody>
        </p:sp>
      </p:grpSp>
      <p:grpSp>
        <p:nvGrpSpPr>
          <p:cNvPr id="1346595" name="Group 35"/>
          <p:cNvGrpSpPr>
            <a:grpSpLocks/>
          </p:cNvGrpSpPr>
          <p:nvPr/>
        </p:nvGrpSpPr>
        <p:grpSpPr bwMode="auto">
          <a:xfrm>
            <a:off x="7620000" y="2209800"/>
            <a:ext cx="2133600" cy="3729038"/>
            <a:chOff x="3840" y="1392"/>
            <a:chExt cx="1344" cy="2349"/>
          </a:xfrm>
        </p:grpSpPr>
        <p:grpSp>
          <p:nvGrpSpPr>
            <p:cNvPr id="1346596" name="Group 36"/>
            <p:cNvGrpSpPr>
              <a:grpSpLocks/>
            </p:cNvGrpSpPr>
            <p:nvPr/>
          </p:nvGrpSpPr>
          <p:grpSpPr bwMode="auto">
            <a:xfrm>
              <a:off x="4176" y="2880"/>
              <a:ext cx="626" cy="861"/>
              <a:chOff x="4176" y="2880"/>
              <a:chExt cx="626" cy="861"/>
            </a:xfrm>
          </p:grpSpPr>
          <p:sp>
            <p:nvSpPr>
              <p:cNvPr id="1346597" name="Freeform 37"/>
              <p:cNvSpPr>
                <a:spLocks/>
              </p:cNvSpPr>
              <p:nvPr/>
            </p:nvSpPr>
            <p:spPr bwMode="auto">
              <a:xfrm>
                <a:off x="4176" y="3244"/>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285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1346598" name="Group 38"/>
              <p:cNvGrpSpPr>
                <a:grpSpLocks/>
              </p:cNvGrpSpPr>
              <p:nvPr/>
            </p:nvGrpSpPr>
            <p:grpSpPr bwMode="auto">
              <a:xfrm>
                <a:off x="4176" y="3508"/>
                <a:ext cx="626" cy="233"/>
                <a:chOff x="1536" y="2164"/>
                <a:chExt cx="626" cy="233"/>
              </a:xfrm>
            </p:grpSpPr>
            <p:sp>
              <p:nvSpPr>
                <p:cNvPr id="1346599" name="Rectangle 39"/>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600" name="Freeform 40"/>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601" name="Line 41"/>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grpSp>
            <p:nvGrpSpPr>
              <p:cNvPr id="1346602" name="Group 42"/>
              <p:cNvGrpSpPr>
                <a:grpSpLocks/>
              </p:cNvGrpSpPr>
              <p:nvPr/>
            </p:nvGrpSpPr>
            <p:grpSpPr bwMode="auto">
              <a:xfrm>
                <a:off x="4176" y="3028"/>
                <a:ext cx="626" cy="233"/>
                <a:chOff x="1536" y="2164"/>
                <a:chExt cx="626" cy="233"/>
              </a:xfrm>
            </p:grpSpPr>
            <p:sp>
              <p:nvSpPr>
                <p:cNvPr id="1346603" name="Rectangle 43"/>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604" name="Freeform 44"/>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605" name="Line 45"/>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grpSp>
            <p:nvGrpSpPr>
              <p:cNvPr id="1346606" name="Group 46"/>
              <p:cNvGrpSpPr>
                <a:grpSpLocks/>
              </p:cNvGrpSpPr>
              <p:nvPr/>
            </p:nvGrpSpPr>
            <p:grpSpPr bwMode="auto">
              <a:xfrm>
                <a:off x="4176" y="3268"/>
                <a:ext cx="626" cy="233"/>
                <a:chOff x="1536" y="2164"/>
                <a:chExt cx="626" cy="233"/>
              </a:xfrm>
            </p:grpSpPr>
            <p:sp>
              <p:nvSpPr>
                <p:cNvPr id="1346607" name="Rectangle 47"/>
                <p:cNvSpPr>
                  <a:spLocks noChangeArrowheads="1"/>
                </p:cNvSpPr>
                <p:nvPr/>
              </p:nvSpPr>
              <p:spPr bwMode="auto">
                <a:xfrm>
                  <a:off x="1536" y="2164"/>
                  <a:ext cx="116" cy="233"/>
                </a:xfrm>
                <a:prstGeom prst="rect">
                  <a:avLst/>
                </a:prstGeom>
                <a:solidFill>
                  <a:schemeClr val="bg1"/>
                </a:solidFill>
                <a:ln w="28575">
                  <a:solidFill>
                    <a:schemeClr val="tx1"/>
                  </a:solidFill>
                  <a:miter lim="800000"/>
                  <a:headEnd/>
                  <a:tailEnd/>
                </a:ln>
                <a:effectLst/>
              </p:spPr>
              <p:txBody>
                <a:bodyPr wrap="none" anchor="ctr">
                  <a:prstTxWarp prst="textNoShape">
                    <a:avLst/>
                  </a:prstTxWarp>
                  <a:spAutoFit/>
                </a:bodyPr>
                <a:lstStyle/>
                <a:p>
                  <a:endParaRPr lang="en-US"/>
                </a:p>
              </p:txBody>
            </p:sp>
            <p:sp>
              <p:nvSpPr>
                <p:cNvPr id="1346608" name="Freeform 4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285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46609" name="Line 49"/>
                <p:cNvSpPr>
                  <a:spLocks noChangeShapeType="1"/>
                </p:cNvSpPr>
                <p:nvPr/>
              </p:nvSpPr>
              <p:spPr bwMode="auto">
                <a:xfrm>
                  <a:off x="2114" y="2280"/>
                  <a:ext cx="48" cy="0"/>
                </a:xfrm>
                <a:prstGeom prst="line">
                  <a:avLst/>
                </a:prstGeom>
                <a:noFill/>
                <a:ln w="28575">
                  <a:solidFill>
                    <a:schemeClr val="tx1"/>
                  </a:solidFill>
                  <a:round/>
                  <a:headEnd/>
                  <a:tailEnd/>
                </a:ln>
                <a:effectLst/>
              </p:spPr>
              <p:txBody>
                <a:bodyPr wrap="none" anchor="ctr">
                  <a:prstTxWarp prst="textNoShape">
                    <a:avLst/>
                  </a:prstTxWarp>
                  <a:spAutoFit/>
                </a:bodyPr>
                <a:lstStyle/>
                <a:p>
                  <a:endParaRPr lang="en-US"/>
                </a:p>
              </p:txBody>
            </p:sp>
          </p:grpSp>
          <p:sp>
            <p:nvSpPr>
              <p:cNvPr id="1346610" name="Line 50"/>
              <p:cNvSpPr>
                <a:spLocks noChangeShapeType="1"/>
              </p:cNvSpPr>
              <p:nvPr/>
            </p:nvSpPr>
            <p:spPr bwMode="auto">
              <a:xfrm>
                <a:off x="4656" y="2880"/>
                <a:ext cx="0" cy="144"/>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611" name="Line 51"/>
              <p:cNvSpPr>
                <a:spLocks noChangeShapeType="1"/>
              </p:cNvSpPr>
              <p:nvPr/>
            </p:nvSpPr>
            <p:spPr bwMode="auto">
              <a:xfrm>
                <a:off x="4272" y="2880"/>
                <a:ext cx="0" cy="144"/>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612" name="Freeform 52"/>
              <p:cNvSpPr>
                <a:spLocks/>
              </p:cNvSpPr>
              <p:nvPr/>
            </p:nvSpPr>
            <p:spPr bwMode="auto">
              <a:xfrm>
                <a:off x="4464" y="3220"/>
                <a:ext cx="116" cy="233"/>
              </a:xfrm>
              <a:custGeom>
                <a:avLst/>
                <a:gdLst/>
                <a:ahLst/>
                <a:cxnLst>
                  <a:cxn ang="0">
                    <a:pos x="0" y="816"/>
                  </a:cxn>
                  <a:cxn ang="0">
                    <a:pos x="0" y="912"/>
                  </a:cxn>
                  <a:cxn ang="0">
                    <a:pos x="432" y="912"/>
                  </a:cxn>
                  <a:cxn ang="0">
                    <a:pos x="432" y="0"/>
                  </a:cxn>
                </a:cxnLst>
                <a:rect l="0" t="0" r="r" b="b"/>
                <a:pathLst>
                  <a:path w="432" h="912">
                    <a:moveTo>
                      <a:pt x="0" y="816"/>
                    </a:moveTo>
                    <a:lnTo>
                      <a:pt x="0" y="912"/>
                    </a:lnTo>
                    <a:lnTo>
                      <a:pt x="432" y="912"/>
                    </a:lnTo>
                    <a:lnTo>
                      <a:pt x="432" y="0"/>
                    </a:lnTo>
                  </a:path>
                </a:pathLst>
              </a:custGeom>
              <a:noFill/>
              <a:ln w="2857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346613" name="Text Box 53"/>
              <p:cNvSpPr txBox="1">
                <a:spLocks noChangeArrowheads="1"/>
              </p:cNvSpPr>
              <p:nvPr/>
            </p:nvSpPr>
            <p:spPr bwMode="auto">
              <a:xfrm>
                <a:off x="4288" y="3177"/>
                <a:ext cx="394" cy="231"/>
              </a:xfrm>
              <a:prstGeom prst="rect">
                <a:avLst/>
              </a:prstGeom>
              <a:noFill/>
              <a:ln w="285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Add</a:t>
                </a:r>
              </a:p>
            </p:txBody>
          </p:sp>
        </p:grpSp>
        <p:sp>
          <p:nvSpPr>
            <p:cNvPr id="1346614" name="Rectangle 54"/>
            <p:cNvSpPr>
              <a:spLocks noChangeArrowheads="1"/>
            </p:cNvSpPr>
            <p:nvPr/>
          </p:nvSpPr>
          <p:spPr bwMode="auto">
            <a:xfrm>
              <a:off x="4464" y="1392"/>
              <a:ext cx="288"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V4</a:t>
              </a:r>
            </a:p>
          </p:txBody>
        </p:sp>
        <p:sp>
          <p:nvSpPr>
            <p:cNvPr id="1346615" name="Rectangle 55"/>
            <p:cNvSpPr>
              <a:spLocks noChangeArrowheads="1"/>
            </p:cNvSpPr>
            <p:nvPr/>
          </p:nvSpPr>
          <p:spPr bwMode="auto">
            <a:xfrm>
              <a:off x="4896" y="1392"/>
              <a:ext cx="288" cy="822"/>
            </a:xfrm>
            <a:prstGeom prst="rect">
              <a:avLst/>
            </a:prstGeom>
            <a:noFill/>
            <a:ln w="28575">
              <a:solidFill>
                <a:schemeClr val="tx1"/>
              </a:solidFill>
              <a:miter lim="800000"/>
              <a:headEnd/>
              <a:tailEnd/>
            </a:ln>
            <a:effectLst/>
          </p:spPr>
          <p:txBody>
            <a:bodyPr anchor="ctr">
              <a:prstTxWarp prst="textNoShape">
                <a:avLst/>
              </a:prstTxWarp>
            </a:bodyPr>
            <a:lstStyle/>
            <a:p>
              <a:r>
                <a:rPr lang="en-US" altLang="ko-KR">
                  <a:latin typeface="Verdana" charset="0"/>
                  <a:ea typeface="굴림" charset="-127"/>
                  <a:cs typeface="굴림" charset="-127"/>
                </a:rPr>
                <a:t>V5</a:t>
              </a:r>
            </a:p>
          </p:txBody>
        </p:sp>
        <p:sp>
          <p:nvSpPr>
            <p:cNvPr id="1346616" name="Line 56"/>
            <p:cNvSpPr>
              <a:spLocks noChangeShapeType="1"/>
            </p:cNvSpPr>
            <p:nvPr/>
          </p:nvSpPr>
          <p:spPr bwMode="auto">
            <a:xfrm>
              <a:off x="3840" y="2640"/>
              <a:ext cx="432" cy="240"/>
            </a:xfrm>
            <a:prstGeom prst="line">
              <a:avLst/>
            </a:prstGeom>
            <a:noFill/>
            <a:ln w="28575">
              <a:solidFill>
                <a:schemeClr val="hlink"/>
              </a:solidFill>
              <a:round/>
              <a:headEnd/>
              <a:tailEnd type="triangle" w="med" len="med"/>
            </a:ln>
            <a:effectLst/>
          </p:spPr>
          <p:txBody>
            <a:bodyPr wrap="none" anchor="ctr">
              <a:prstTxWarp prst="textNoShape">
                <a:avLst/>
              </a:prstTxWarp>
              <a:spAutoFit/>
            </a:bodyPr>
            <a:lstStyle/>
            <a:p>
              <a:endParaRPr lang="en-US"/>
            </a:p>
          </p:txBody>
        </p:sp>
        <p:sp>
          <p:nvSpPr>
            <p:cNvPr id="1346617" name="Line 57"/>
            <p:cNvSpPr>
              <a:spLocks noChangeShapeType="1"/>
            </p:cNvSpPr>
            <p:nvPr/>
          </p:nvSpPr>
          <p:spPr bwMode="auto">
            <a:xfrm>
              <a:off x="4656" y="2208"/>
              <a:ext cx="0" cy="672"/>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6618" name="Line 58"/>
            <p:cNvSpPr>
              <a:spLocks noChangeShapeType="1"/>
            </p:cNvSpPr>
            <p:nvPr/>
          </p:nvSpPr>
          <p:spPr bwMode="auto">
            <a:xfrm flipV="1">
              <a:off x="4896" y="2208"/>
              <a:ext cx="144" cy="672"/>
            </a:xfrm>
            <a:prstGeom prst="line">
              <a:avLst/>
            </a:prstGeom>
            <a:noFill/>
            <a:ln w="285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46619" name="Text Box 59"/>
            <p:cNvSpPr txBox="1">
              <a:spLocks noChangeArrowheads="1"/>
            </p:cNvSpPr>
            <p:nvPr/>
          </p:nvSpPr>
          <p:spPr bwMode="auto">
            <a:xfrm>
              <a:off x="3954" y="2553"/>
              <a:ext cx="525" cy="231"/>
            </a:xfrm>
            <a:prstGeom prst="rect">
              <a:avLst/>
            </a:prstGeom>
            <a:noFill/>
            <a:ln w="28575">
              <a:noFill/>
              <a:miter lim="800000"/>
              <a:headEnd/>
              <a:tailEnd/>
            </a:ln>
            <a:effectLst/>
          </p:spPr>
          <p:txBody>
            <a:bodyPr wrap="none" anchor="ctr">
              <a:prstTxWarp prst="textNoShape">
                <a:avLst/>
              </a:prstTxWarp>
              <a:spAutoFit/>
            </a:bodyPr>
            <a:lstStyle/>
            <a:p>
              <a:r>
                <a:rPr lang="en-US" altLang="ko-KR" i="1">
                  <a:solidFill>
                    <a:schemeClr val="hlink"/>
                  </a:solidFill>
                  <a:latin typeface="Verdana" charset="0"/>
                  <a:ea typeface="굴림" charset="-127"/>
                  <a:cs typeface="굴림" charset="-127"/>
                </a:rPr>
                <a:t>Chain</a:t>
              </a:r>
              <a:endParaRPr lang="en-US" altLang="ko-KR" i="1">
                <a:latin typeface="Verdana" charset="0"/>
                <a:ea typeface="굴림" charset="-127"/>
                <a:cs typeface="굴림" charset="-127"/>
              </a:endParaRPr>
            </a:p>
          </p:txBody>
        </p:sp>
      </p:grpSp>
      <p:sp>
        <p:nvSpPr>
          <p:cNvPr id="1346620" name="Text Box 60"/>
          <p:cNvSpPr txBox="1">
            <a:spLocks noChangeArrowheads="1"/>
          </p:cNvSpPr>
          <p:nvPr/>
        </p:nvSpPr>
        <p:spPr bwMode="auto">
          <a:xfrm>
            <a:off x="2057400" y="2814807"/>
            <a:ext cx="2492990" cy="1015663"/>
          </a:xfrm>
          <a:prstGeom prst="rect">
            <a:avLst/>
          </a:prstGeom>
          <a:noFill/>
          <a:ln w="3175">
            <a:noFill/>
            <a:miter lim="800000"/>
            <a:headEnd/>
            <a:tailEnd/>
          </a:ln>
          <a:effectLst/>
        </p:spPr>
        <p:txBody>
          <a:bodyPr wrap="none" anchor="ctr">
            <a:prstTxWarp prst="textNoShape">
              <a:avLst/>
            </a:prstTxWarp>
            <a:spAutoFit/>
          </a:bodyPr>
          <a:lstStyle/>
          <a:p>
            <a:pPr algn="l"/>
            <a:r>
              <a:rPr lang="en-US" altLang="ko-KR" sz="2000" b="1">
                <a:latin typeface="Courier New" charset="0"/>
                <a:ea typeface="굴림" charset="-127"/>
                <a:cs typeface="굴림" charset="-127"/>
              </a:rPr>
              <a:t>LV   v1</a:t>
            </a:r>
          </a:p>
          <a:p>
            <a:pPr algn="l"/>
            <a:r>
              <a:rPr lang="en-US" altLang="ko-KR" sz="2000" b="1">
                <a:latin typeface="Courier New" charset="0"/>
                <a:ea typeface="굴림" charset="-127"/>
                <a:cs typeface="굴림" charset="-127"/>
              </a:rPr>
              <a:t>MULV v3,v1,v2</a:t>
            </a:r>
          </a:p>
          <a:p>
            <a:pPr algn="l"/>
            <a:r>
              <a:rPr lang="en-US" altLang="ko-KR" sz="2000" b="1">
                <a:latin typeface="Courier New" charset="0"/>
                <a:ea typeface="굴림" charset="-127"/>
                <a:cs typeface="굴림" charset="-127"/>
              </a:rPr>
              <a:t>ADDV v5, v3, v4</a:t>
            </a:r>
          </a:p>
        </p:txBody>
      </p:sp>
      <p:sp>
        <p:nvSpPr>
          <p:cNvPr id="1346621" name="Line 61"/>
          <p:cNvSpPr>
            <a:spLocks noChangeShapeType="1"/>
          </p:cNvSpPr>
          <p:nvPr/>
        </p:nvSpPr>
        <p:spPr bwMode="auto">
          <a:xfrm>
            <a:off x="3200400" y="2971800"/>
            <a:ext cx="228600" cy="228600"/>
          </a:xfrm>
          <a:prstGeom prst="line">
            <a:avLst/>
          </a:prstGeom>
          <a:noFill/>
          <a:ln w="38100">
            <a:solidFill>
              <a:schemeClr val="tx1"/>
            </a:solidFill>
            <a:round/>
            <a:headEnd/>
            <a:tailEnd type="triangle" w="med" len="med"/>
          </a:ln>
          <a:effectLst/>
        </p:spPr>
        <p:txBody>
          <a:bodyPr anchor="ctr">
            <a:prstTxWarp prst="textNoShape">
              <a:avLst/>
            </a:prstTxWarp>
            <a:spAutoFit/>
          </a:bodyPr>
          <a:lstStyle/>
          <a:p>
            <a:endParaRPr lang="en-US"/>
          </a:p>
        </p:txBody>
      </p:sp>
      <p:sp>
        <p:nvSpPr>
          <p:cNvPr id="1346622" name="Line 62"/>
          <p:cNvSpPr>
            <a:spLocks noChangeShapeType="1"/>
          </p:cNvSpPr>
          <p:nvPr/>
        </p:nvSpPr>
        <p:spPr bwMode="auto">
          <a:xfrm>
            <a:off x="3200400" y="3429000"/>
            <a:ext cx="304800" cy="304800"/>
          </a:xfrm>
          <a:prstGeom prst="line">
            <a:avLst/>
          </a:prstGeom>
          <a:noFill/>
          <a:ln w="38100">
            <a:solidFill>
              <a:schemeClr val="tx1"/>
            </a:solidFill>
            <a:round/>
            <a:headEnd/>
            <a:tailEnd type="triangle" w="med" len="med"/>
          </a:ln>
          <a:effectLst/>
        </p:spPr>
        <p:txBody>
          <a:bodyPr anchor="ctr">
            <a:prstTxWarp prst="textNoShape">
              <a:avLst/>
            </a:prstTxWarp>
            <a:spAutoFit/>
          </a:bodyPr>
          <a:lstStyle/>
          <a:p>
            <a:endParaRPr lang="en-US"/>
          </a:p>
        </p:txBody>
      </p:sp>
    </p:spTree>
    <p:extLst>
      <p:ext uri="{BB962C8B-B14F-4D97-AF65-F5344CB8AC3E}">
        <p14:creationId xmlns:p14="http://schemas.microsoft.com/office/powerpoint/2010/main" val="352066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6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46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46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a:xfrm>
            <a:off x="838200" y="365125"/>
            <a:ext cx="10515600" cy="614365"/>
          </a:xfrm>
        </p:spPr>
        <p:txBody>
          <a:bodyPr>
            <a:normAutofit fontScale="90000"/>
          </a:bodyPr>
          <a:lstStyle/>
          <a:p>
            <a:r>
              <a:rPr lang="en-US" altLang="ko-KR" dirty="0" smtClean="0"/>
              <a:t>Vector Chaining Advantage</a:t>
            </a:r>
            <a:endParaRPr lang="en-US" altLang="ko-KR" dirty="0"/>
          </a:p>
        </p:txBody>
      </p:sp>
      <p:sp>
        <p:nvSpPr>
          <p:cNvPr id="20" name="Slide Number Placeholder 3"/>
          <p:cNvSpPr>
            <a:spLocks noGrp="1"/>
          </p:cNvSpPr>
          <p:nvPr>
            <p:ph type="sldNum" sz="quarter" idx="12"/>
          </p:nvPr>
        </p:nvSpPr>
        <p:spPr/>
        <p:txBody>
          <a:bodyPr/>
          <a:lstStyle/>
          <a:p>
            <a:fld id="{6D2F0B95-B1C9-C44E-942E-10E765C6C4BA}" type="slidenum">
              <a:rPr lang="en-US" smtClean="0"/>
              <a:pPr/>
              <a:t>42</a:t>
            </a:fld>
            <a:endParaRPr lang="en-US"/>
          </a:p>
        </p:txBody>
      </p:sp>
      <p:grpSp>
        <p:nvGrpSpPr>
          <p:cNvPr id="1348611" name="Group 3"/>
          <p:cNvGrpSpPr>
            <a:grpSpLocks/>
          </p:cNvGrpSpPr>
          <p:nvPr/>
        </p:nvGrpSpPr>
        <p:grpSpPr bwMode="auto">
          <a:xfrm>
            <a:off x="1828800" y="3883025"/>
            <a:ext cx="8534400" cy="2232025"/>
            <a:chOff x="192" y="2446"/>
            <a:chExt cx="5376" cy="1406"/>
          </a:xfrm>
        </p:grpSpPr>
        <p:sp>
          <p:nvSpPr>
            <p:cNvPr id="1348612" name="Rectangle 4"/>
            <p:cNvSpPr>
              <a:spLocks noChangeArrowheads="1"/>
            </p:cNvSpPr>
            <p:nvPr/>
          </p:nvSpPr>
          <p:spPr bwMode="auto">
            <a:xfrm>
              <a:off x="192" y="2446"/>
              <a:ext cx="5376" cy="477"/>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SzPct val="100000"/>
                <a:buFontTx/>
                <a:buChar char="•"/>
              </a:pPr>
              <a:r>
                <a:rPr lang="zh-CN" altLang="en-US" sz="2400" dirty="0" smtClean="0">
                  <a:latin typeface="+mj-ea"/>
                  <a:ea typeface="+mj-ea"/>
                  <a:cs typeface="Calibri"/>
                </a:rPr>
                <a:t>采用链接技术，前一条指令的第一个结果出来后，就可以启动下一条相关指令的执行</a:t>
              </a:r>
              <a:endParaRPr lang="en-US" altLang="ko-KR" sz="2400" dirty="0">
                <a:latin typeface="+mj-ea"/>
                <a:ea typeface="+mj-ea"/>
                <a:cs typeface="Calibri"/>
              </a:endParaRPr>
            </a:p>
          </p:txBody>
        </p:sp>
        <p:grpSp>
          <p:nvGrpSpPr>
            <p:cNvPr id="1348613" name="Group 5"/>
            <p:cNvGrpSpPr>
              <a:grpSpLocks/>
            </p:cNvGrpSpPr>
            <p:nvPr/>
          </p:nvGrpSpPr>
          <p:grpSpPr bwMode="auto">
            <a:xfrm>
              <a:off x="816" y="3120"/>
              <a:ext cx="2064" cy="732"/>
              <a:chOff x="816" y="3120"/>
              <a:chExt cx="2064" cy="732"/>
            </a:xfrm>
          </p:grpSpPr>
          <p:sp>
            <p:nvSpPr>
              <p:cNvPr id="1348614" name="Rectangle 6"/>
              <p:cNvSpPr>
                <a:spLocks noChangeArrowheads="1"/>
              </p:cNvSpPr>
              <p:nvPr/>
            </p:nvSpPr>
            <p:spPr bwMode="auto">
              <a:xfrm>
                <a:off x="816" y="3120"/>
                <a:ext cx="1536" cy="240"/>
              </a:xfrm>
              <a:prstGeom prst="rect">
                <a:avLst/>
              </a:prstGeom>
              <a:solidFill>
                <a:srgbClr val="9999FF"/>
              </a:solidFill>
              <a:ln w="28575">
                <a:solidFill>
                  <a:schemeClr val="tx1"/>
                </a:solidFill>
                <a:miter lim="800000"/>
                <a:headEnd/>
                <a:tailEnd/>
              </a:ln>
              <a:effectLst/>
            </p:spPr>
            <p:txBody>
              <a:bodyPr anchor="ctr">
                <a:prstTxWarp prst="textNoShape">
                  <a:avLst/>
                </a:prstTxWarp>
              </a:bodyPr>
              <a:lstStyle/>
              <a:p>
                <a:r>
                  <a:rPr lang="en-US" altLang="ko-KR" sz="2800">
                    <a:solidFill>
                      <a:schemeClr val="bg1"/>
                    </a:solidFill>
                    <a:latin typeface="Calibri"/>
                    <a:ea typeface="굴림" charset="-127"/>
                    <a:cs typeface="Calibri"/>
                  </a:rPr>
                  <a:t>Load</a:t>
                </a:r>
              </a:p>
            </p:txBody>
          </p:sp>
          <p:sp>
            <p:nvSpPr>
              <p:cNvPr id="1348615" name="Rectangle 7"/>
              <p:cNvSpPr>
                <a:spLocks noChangeArrowheads="1"/>
              </p:cNvSpPr>
              <p:nvPr/>
            </p:nvSpPr>
            <p:spPr bwMode="auto">
              <a:xfrm>
                <a:off x="1104" y="3360"/>
                <a:ext cx="1536" cy="240"/>
              </a:xfrm>
              <a:prstGeom prst="rect">
                <a:avLst/>
              </a:prstGeom>
              <a:solidFill>
                <a:schemeClr val="accent2"/>
              </a:solidFill>
              <a:ln w="28575">
                <a:solidFill>
                  <a:schemeClr val="tx1"/>
                </a:solidFill>
                <a:miter lim="800000"/>
                <a:headEnd/>
                <a:tailEnd/>
              </a:ln>
              <a:effectLst/>
            </p:spPr>
            <p:txBody>
              <a:bodyPr anchor="ctr">
                <a:prstTxWarp prst="textNoShape">
                  <a:avLst/>
                </a:prstTxWarp>
              </a:bodyPr>
              <a:lstStyle/>
              <a:p>
                <a:r>
                  <a:rPr lang="en-US" altLang="ko-KR" sz="2800">
                    <a:solidFill>
                      <a:schemeClr val="bg1"/>
                    </a:solidFill>
                    <a:latin typeface="Calibri"/>
                    <a:ea typeface="굴림" charset="-127"/>
                    <a:cs typeface="Calibri"/>
                  </a:rPr>
                  <a:t>Mul</a:t>
                </a:r>
              </a:p>
            </p:txBody>
          </p:sp>
          <p:sp>
            <p:nvSpPr>
              <p:cNvPr id="1348616" name="Rectangle 8"/>
              <p:cNvSpPr>
                <a:spLocks noChangeArrowheads="1"/>
              </p:cNvSpPr>
              <p:nvPr/>
            </p:nvSpPr>
            <p:spPr bwMode="auto">
              <a:xfrm>
                <a:off x="1344" y="3600"/>
                <a:ext cx="1536" cy="252"/>
              </a:xfrm>
              <a:prstGeom prst="rect">
                <a:avLst/>
              </a:prstGeom>
              <a:solidFill>
                <a:schemeClr val="hlink"/>
              </a:solidFill>
              <a:ln w="28575">
                <a:solidFill>
                  <a:schemeClr val="tx1"/>
                </a:solidFill>
                <a:miter lim="800000"/>
                <a:headEnd/>
                <a:tailEnd/>
              </a:ln>
              <a:effectLst/>
            </p:spPr>
            <p:txBody>
              <a:bodyPr anchor="ctr">
                <a:prstTxWarp prst="textNoShape">
                  <a:avLst/>
                </a:prstTxWarp>
              </a:bodyPr>
              <a:lstStyle/>
              <a:p>
                <a:r>
                  <a:rPr lang="en-US" altLang="ko-KR" sz="2800" dirty="0">
                    <a:solidFill>
                      <a:schemeClr val="bg1"/>
                    </a:solidFill>
                    <a:latin typeface="Calibri"/>
                    <a:ea typeface="굴림" charset="-127"/>
                    <a:cs typeface="Calibri"/>
                  </a:rPr>
                  <a:t>Add</a:t>
                </a:r>
              </a:p>
            </p:txBody>
          </p:sp>
        </p:grpSp>
      </p:grpSp>
      <p:grpSp>
        <p:nvGrpSpPr>
          <p:cNvPr id="1348617" name="Group 9"/>
          <p:cNvGrpSpPr>
            <a:grpSpLocks/>
          </p:cNvGrpSpPr>
          <p:nvPr/>
        </p:nvGrpSpPr>
        <p:grpSpPr bwMode="auto">
          <a:xfrm>
            <a:off x="1828800" y="1241428"/>
            <a:ext cx="8534400" cy="2220915"/>
            <a:chOff x="192" y="782"/>
            <a:chExt cx="5376" cy="1399"/>
          </a:xfrm>
        </p:grpSpPr>
        <p:grpSp>
          <p:nvGrpSpPr>
            <p:cNvPr id="1348618" name="Group 10"/>
            <p:cNvGrpSpPr>
              <a:grpSpLocks/>
            </p:cNvGrpSpPr>
            <p:nvPr/>
          </p:nvGrpSpPr>
          <p:grpSpPr bwMode="auto">
            <a:xfrm>
              <a:off x="624" y="1440"/>
              <a:ext cx="4608" cy="741"/>
              <a:chOff x="624" y="1440"/>
              <a:chExt cx="4608" cy="741"/>
            </a:xfrm>
          </p:grpSpPr>
          <p:grpSp>
            <p:nvGrpSpPr>
              <p:cNvPr id="1348619" name="Group 11"/>
              <p:cNvGrpSpPr>
                <a:grpSpLocks/>
              </p:cNvGrpSpPr>
              <p:nvPr/>
            </p:nvGrpSpPr>
            <p:grpSpPr bwMode="auto">
              <a:xfrm>
                <a:off x="624" y="1440"/>
                <a:ext cx="4608" cy="732"/>
                <a:chOff x="624" y="1440"/>
                <a:chExt cx="4608" cy="732"/>
              </a:xfrm>
            </p:grpSpPr>
            <p:sp>
              <p:nvSpPr>
                <p:cNvPr id="1348620" name="Rectangle 12"/>
                <p:cNvSpPr>
                  <a:spLocks noChangeArrowheads="1"/>
                </p:cNvSpPr>
                <p:nvPr/>
              </p:nvSpPr>
              <p:spPr bwMode="auto">
                <a:xfrm>
                  <a:off x="624" y="1440"/>
                  <a:ext cx="1536" cy="240"/>
                </a:xfrm>
                <a:prstGeom prst="rect">
                  <a:avLst/>
                </a:prstGeom>
                <a:solidFill>
                  <a:srgbClr val="9999FF"/>
                </a:solidFill>
                <a:ln w="28575">
                  <a:solidFill>
                    <a:schemeClr val="tx1"/>
                  </a:solidFill>
                  <a:miter lim="800000"/>
                  <a:headEnd/>
                  <a:tailEnd/>
                </a:ln>
                <a:effectLst/>
              </p:spPr>
              <p:txBody>
                <a:bodyPr anchor="ctr">
                  <a:prstTxWarp prst="textNoShape">
                    <a:avLst/>
                  </a:prstTxWarp>
                </a:bodyPr>
                <a:lstStyle/>
                <a:p>
                  <a:r>
                    <a:rPr lang="en-US" altLang="ko-KR" sz="2800" dirty="0">
                      <a:solidFill>
                        <a:schemeClr val="bg1"/>
                      </a:solidFill>
                      <a:latin typeface="Calibri"/>
                      <a:ea typeface="굴림" charset="-127"/>
                      <a:cs typeface="Calibri"/>
                    </a:rPr>
                    <a:t>Load</a:t>
                  </a:r>
                </a:p>
              </p:txBody>
            </p:sp>
            <p:sp>
              <p:nvSpPr>
                <p:cNvPr id="1348621" name="Rectangle 13"/>
                <p:cNvSpPr>
                  <a:spLocks noChangeArrowheads="1"/>
                </p:cNvSpPr>
                <p:nvPr/>
              </p:nvSpPr>
              <p:spPr bwMode="auto">
                <a:xfrm>
                  <a:off x="2160" y="1680"/>
                  <a:ext cx="1536" cy="240"/>
                </a:xfrm>
                <a:prstGeom prst="rect">
                  <a:avLst/>
                </a:prstGeom>
                <a:solidFill>
                  <a:schemeClr val="accent2"/>
                </a:solidFill>
                <a:ln w="28575">
                  <a:solidFill>
                    <a:schemeClr val="tx1"/>
                  </a:solidFill>
                  <a:miter lim="800000"/>
                  <a:headEnd/>
                  <a:tailEnd/>
                </a:ln>
                <a:effectLst/>
              </p:spPr>
              <p:txBody>
                <a:bodyPr anchor="ctr">
                  <a:prstTxWarp prst="textNoShape">
                    <a:avLst/>
                  </a:prstTxWarp>
                </a:bodyPr>
                <a:lstStyle/>
                <a:p>
                  <a:r>
                    <a:rPr lang="en-US" altLang="ko-KR" sz="2800">
                      <a:solidFill>
                        <a:schemeClr val="bg1"/>
                      </a:solidFill>
                      <a:latin typeface="Calibri"/>
                      <a:ea typeface="굴림" charset="-127"/>
                      <a:cs typeface="Calibri"/>
                    </a:rPr>
                    <a:t>Mul</a:t>
                  </a:r>
                </a:p>
              </p:txBody>
            </p:sp>
            <p:sp>
              <p:nvSpPr>
                <p:cNvPr id="1348622" name="Rectangle 14"/>
                <p:cNvSpPr>
                  <a:spLocks noChangeArrowheads="1"/>
                </p:cNvSpPr>
                <p:nvPr/>
              </p:nvSpPr>
              <p:spPr bwMode="auto">
                <a:xfrm>
                  <a:off x="3696" y="1920"/>
                  <a:ext cx="1536" cy="252"/>
                </a:xfrm>
                <a:prstGeom prst="rect">
                  <a:avLst/>
                </a:prstGeom>
                <a:solidFill>
                  <a:schemeClr val="hlink"/>
                </a:solidFill>
                <a:ln w="28575">
                  <a:solidFill>
                    <a:schemeClr val="tx1"/>
                  </a:solidFill>
                  <a:miter lim="800000"/>
                  <a:headEnd/>
                  <a:tailEnd/>
                </a:ln>
                <a:effectLst/>
              </p:spPr>
              <p:txBody>
                <a:bodyPr anchor="ctr">
                  <a:prstTxWarp prst="textNoShape">
                    <a:avLst/>
                  </a:prstTxWarp>
                </a:bodyPr>
                <a:lstStyle/>
                <a:p>
                  <a:r>
                    <a:rPr lang="en-US" altLang="ko-KR" sz="2800" dirty="0">
                      <a:solidFill>
                        <a:schemeClr val="bg1"/>
                      </a:solidFill>
                      <a:latin typeface="Calibri"/>
                      <a:ea typeface="굴림" charset="-127"/>
                      <a:cs typeface="Calibri"/>
                    </a:rPr>
                    <a:t>Add</a:t>
                  </a:r>
                </a:p>
              </p:txBody>
            </p:sp>
          </p:grpSp>
          <p:grpSp>
            <p:nvGrpSpPr>
              <p:cNvPr id="1348623" name="Group 15"/>
              <p:cNvGrpSpPr>
                <a:grpSpLocks/>
              </p:cNvGrpSpPr>
              <p:nvPr/>
            </p:nvGrpSpPr>
            <p:grpSpPr bwMode="auto">
              <a:xfrm>
                <a:off x="1058" y="1851"/>
                <a:ext cx="862" cy="330"/>
                <a:chOff x="1058" y="1851"/>
                <a:chExt cx="862" cy="330"/>
              </a:xfrm>
            </p:grpSpPr>
            <p:sp>
              <p:nvSpPr>
                <p:cNvPr id="1348624" name="Line 16"/>
                <p:cNvSpPr>
                  <a:spLocks noChangeShapeType="1"/>
                </p:cNvSpPr>
                <p:nvPr/>
              </p:nvSpPr>
              <p:spPr bwMode="auto">
                <a:xfrm flipV="1">
                  <a:off x="1584" y="2016"/>
                  <a:ext cx="336" cy="0"/>
                </a:xfrm>
                <a:prstGeom prst="line">
                  <a:avLst/>
                </a:prstGeom>
                <a:noFill/>
                <a:ln w="28575">
                  <a:solidFill>
                    <a:schemeClr val="tx1"/>
                  </a:solidFill>
                  <a:round/>
                  <a:headEnd/>
                  <a:tailEnd type="triangle" w="med" len="med"/>
                </a:ln>
                <a:effectLst/>
              </p:spPr>
              <p:txBody>
                <a:bodyPr anchor="ctr">
                  <a:prstTxWarp prst="textNoShape">
                    <a:avLst/>
                  </a:prstTxWarp>
                  <a:spAutoFit/>
                </a:bodyPr>
                <a:lstStyle/>
                <a:p>
                  <a:endParaRPr lang="en-US"/>
                </a:p>
              </p:txBody>
            </p:sp>
            <p:sp>
              <p:nvSpPr>
                <p:cNvPr id="1348625" name="Text Box 17"/>
                <p:cNvSpPr txBox="1">
                  <a:spLocks noChangeArrowheads="1"/>
                </p:cNvSpPr>
                <p:nvPr/>
              </p:nvSpPr>
              <p:spPr bwMode="auto">
                <a:xfrm>
                  <a:off x="1058" y="1851"/>
                  <a:ext cx="572" cy="330"/>
                </a:xfrm>
                <a:prstGeom prst="rect">
                  <a:avLst/>
                </a:prstGeom>
                <a:noFill/>
                <a:ln w="3175">
                  <a:noFill/>
                  <a:miter lim="800000"/>
                  <a:headEnd/>
                  <a:tailEnd/>
                </a:ln>
                <a:effectLst/>
              </p:spPr>
              <p:txBody>
                <a:bodyPr wrap="none" anchor="ctr">
                  <a:prstTxWarp prst="textNoShape">
                    <a:avLst/>
                  </a:prstTxWarp>
                  <a:spAutoFit/>
                </a:bodyPr>
                <a:lstStyle/>
                <a:p>
                  <a:r>
                    <a:rPr lang="en-US" altLang="ko-KR" sz="2800">
                      <a:latin typeface="Calibri"/>
                      <a:ea typeface="굴림" charset="-127"/>
                      <a:cs typeface="Calibri"/>
                    </a:rPr>
                    <a:t>Time</a:t>
                  </a:r>
                </a:p>
              </p:txBody>
            </p:sp>
          </p:grpSp>
        </p:grpSp>
        <p:sp>
          <p:nvSpPr>
            <p:cNvPr id="1348626" name="Rectangle 18"/>
            <p:cNvSpPr>
              <a:spLocks noChangeArrowheads="1"/>
            </p:cNvSpPr>
            <p:nvPr/>
          </p:nvSpPr>
          <p:spPr bwMode="auto">
            <a:xfrm>
              <a:off x="192" y="782"/>
              <a:ext cx="5376" cy="477"/>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SzPct val="100000"/>
                <a:buFontTx/>
                <a:buChar char="•"/>
              </a:pPr>
              <a:r>
                <a:rPr lang="zh-CN" altLang="en-US" sz="2400" dirty="0" smtClean="0">
                  <a:latin typeface="+mn-ea"/>
                  <a:cs typeface="Calibri"/>
                </a:rPr>
                <a:t>不采用链接技术，必须处理完前一条指令的最后一个元素，才能启动下一条相关的指令</a:t>
              </a:r>
              <a:endParaRPr lang="en-US" altLang="ko-KR" sz="2400" dirty="0">
                <a:latin typeface="+mn-ea"/>
                <a:cs typeface="Calibri"/>
              </a:endParaRPr>
            </a:p>
          </p:txBody>
        </p:sp>
      </p:grpSp>
    </p:spTree>
    <p:extLst>
      <p:ext uri="{BB962C8B-B14F-4D97-AF65-F5344CB8AC3E}">
        <p14:creationId xmlns:p14="http://schemas.microsoft.com/office/powerpoint/2010/main" val="887967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40664" y="301625"/>
            <a:ext cx="10515600" cy="759079"/>
          </a:xfrm>
          <a:noFill/>
        </p:spPr>
        <p:txBody>
          <a:bodyPr>
            <a:normAutofit/>
          </a:bodyPr>
          <a:lstStyle/>
          <a:p>
            <a:r>
              <a:rPr lang="en-US" altLang="zh-CN" dirty="0" smtClean="0">
                <a:ea typeface="宋体" panose="02010600030101010101" pitchFamily="2" charset="-122"/>
              </a:rPr>
              <a:t>Vector Opt #2: Conditional Execution</a:t>
            </a:r>
          </a:p>
        </p:txBody>
      </p:sp>
      <p:sp>
        <p:nvSpPr>
          <p:cNvPr id="35843" name="Rectangle 3"/>
          <p:cNvSpPr>
            <a:spLocks noGrp="1" noChangeArrowheads="1"/>
          </p:cNvSpPr>
          <p:nvPr>
            <p:ph idx="1"/>
          </p:nvPr>
        </p:nvSpPr>
        <p:spPr>
          <a:xfrm>
            <a:off x="740664" y="1316736"/>
            <a:ext cx="10515600" cy="5091875"/>
          </a:xfrm>
          <a:noFill/>
        </p:spPr>
        <p:txBody>
          <a:bodyPr>
            <a:noAutofit/>
          </a:bodyPr>
          <a:lstStyle/>
          <a:p>
            <a:r>
              <a:rPr lang="en-US" altLang="zh-CN" sz="3200" smtClean="0">
                <a:ea typeface="宋体" panose="02010600030101010101" pitchFamily="2" charset="-122"/>
              </a:rPr>
              <a:t>Suppose:	</a:t>
            </a:r>
          </a:p>
          <a:p>
            <a:pPr>
              <a:buFontTx/>
              <a:buNone/>
            </a:pPr>
            <a:r>
              <a:rPr lang="en-US" altLang="zh-CN" sz="3200" smtClean="0">
                <a:latin typeface="Courier New" panose="02070309020205020404" pitchFamily="49" charset="0"/>
                <a:ea typeface="宋体" panose="02010600030101010101" pitchFamily="2" charset="-122"/>
              </a:rPr>
              <a:t>		do 100 i = 1, 64</a:t>
            </a:r>
          </a:p>
          <a:p>
            <a:pPr>
              <a:buFontTx/>
              <a:buNone/>
            </a:pPr>
            <a:r>
              <a:rPr lang="en-US" altLang="zh-CN" sz="3200" smtClean="0">
                <a:latin typeface="Courier New" panose="02070309020205020404" pitchFamily="49" charset="0"/>
                <a:ea typeface="宋体" panose="02010600030101010101" pitchFamily="2" charset="-122"/>
              </a:rPr>
              <a:t>			if (A(i) .ne. 0) then</a:t>
            </a:r>
          </a:p>
          <a:p>
            <a:pPr>
              <a:buFontTx/>
              <a:buNone/>
            </a:pPr>
            <a:r>
              <a:rPr lang="en-US" altLang="zh-CN" sz="3200" smtClean="0">
                <a:latin typeface="Courier New" panose="02070309020205020404" pitchFamily="49" charset="0"/>
                <a:ea typeface="宋体" panose="02010600030101010101" pitchFamily="2" charset="-122"/>
              </a:rPr>
              <a:t>				A(i) = A(i) – B(i)</a:t>
            </a:r>
          </a:p>
          <a:p>
            <a:pPr>
              <a:buFontTx/>
              <a:buNone/>
            </a:pPr>
            <a:r>
              <a:rPr lang="en-US" altLang="zh-CN" sz="3200" smtClean="0">
                <a:latin typeface="Courier New" panose="02070309020205020404" pitchFamily="49" charset="0"/>
                <a:ea typeface="宋体" panose="02010600030101010101" pitchFamily="2" charset="-122"/>
              </a:rPr>
              <a:t>			endif</a:t>
            </a:r>
          </a:p>
          <a:p>
            <a:pPr>
              <a:buFontTx/>
              <a:buNone/>
            </a:pPr>
            <a:r>
              <a:rPr lang="en-US" altLang="zh-CN" sz="3200" smtClean="0">
                <a:latin typeface="Courier New" panose="02070309020205020404" pitchFamily="49" charset="0"/>
                <a:ea typeface="宋体" panose="02010600030101010101" pitchFamily="2" charset="-122"/>
              </a:rPr>
              <a:t>	100 continue</a:t>
            </a:r>
            <a:endParaRPr lang="en-US" altLang="zh-CN" sz="3200" smtClean="0">
              <a:ea typeface="宋体" panose="02010600030101010101" pitchFamily="2" charset="-122"/>
            </a:endParaRPr>
          </a:p>
          <a:p>
            <a:r>
              <a:rPr lang="en-US" altLang="zh-CN" sz="3200" i="1" smtClean="0">
                <a:solidFill>
                  <a:schemeClr val="hlink"/>
                </a:solidFill>
                <a:ea typeface="宋体" panose="02010600030101010101" pitchFamily="2" charset="-122"/>
              </a:rPr>
              <a:t>vector-mask control</a:t>
            </a:r>
            <a:r>
              <a:rPr lang="en-US" altLang="zh-CN" sz="3200" smtClean="0">
                <a:solidFill>
                  <a:schemeClr val="hlink"/>
                </a:solidFill>
                <a:ea typeface="宋体" panose="02010600030101010101" pitchFamily="2" charset="-122"/>
              </a:rPr>
              <a:t> </a:t>
            </a:r>
            <a:r>
              <a:rPr lang="zh-CN" altLang="en-US" sz="3200" smtClean="0">
                <a:ea typeface="宋体" panose="02010600030101010101" pitchFamily="2" charset="-122"/>
              </a:rPr>
              <a:t>使用长度为</a:t>
            </a:r>
            <a:r>
              <a:rPr lang="en-US" altLang="zh-CN" sz="3200" smtClean="0">
                <a:ea typeface="宋体" panose="02010600030101010101" pitchFamily="2" charset="-122"/>
              </a:rPr>
              <a:t>MVL</a:t>
            </a:r>
            <a:r>
              <a:rPr lang="zh-CN" altLang="en-US" sz="3200" smtClean="0">
                <a:ea typeface="宋体" panose="02010600030101010101" pitchFamily="2" charset="-122"/>
              </a:rPr>
              <a:t>的布尔向量控制向量指令的执行</a:t>
            </a:r>
          </a:p>
          <a:p>
            <a:pPr lvl="1"/>
            <a:r>
              <a:rPr lang="en-US" altLang="zh-CN" sz="2800" smtClean="0">
                <a:ea typeface="宋体" panose="02010600030101010101" pitchFamily="2" charset="-122"/>
              </a:rPr>
              <a:t> </a:t>
            </a:r>
            <a:r>
              <a:rPr lang="zh-CN" altLang="en-US" sz="2800" smtClean="0">
                <a:ea typeface="宋体" panose="02010600030101010101" pitchFamily="2" charset="-122"/>
              </a:rPr>
              <a:t>当</a:t>
            </a:r>
            <a:r>
              <a:rPr lang="en-US" altLang="zh-CN" sz="2800" i="1" smtClean="0">
                <a:solidFill>
                  <a:schemeClr val="hlink"/>
                </a:solidFill>
                <a:ea typeface="宋体" panose="02010600030101010101" pitchFamily="2" charset="-122"/>
              </a:rPr>
              <a:t>vector-mask register</a:t>
            </a:r>
            <a:r>
              <a:rPr lang="en-US" altLang="zh-CN" sz="2800" smtClean="0">
                <a:solidFill>
                  <a:schemeClr val="hlink"/>
                </a:solidFill>
                <a:ea typeface="宋体" panose="02010600030101010101" pitchFamily="2" charset="-122"/>
              </a:rPr>
              <a:t> </a:t>
            </a:r>
            <a:r>
              <a:rPr lang="zh-CN" altLang="en-US" sz="2800" smtClean="0">
                <a:ea typeface="宋体" panose="02010600030101010101" pitchFamily="2" charset="-122"/>
              </a:rPr>
              <a:t>使能时，向量指令操作仅对 </a:t>
            </a:r>
            <a:r>
              <a:rPr lang="en-US" altLang="zh-CN" sz="2800" smtClean="0">
                <a:ea typeface="宋体" panose="02010600030101010101" pitchFamily="2" charset="-122"/>
              </a:rPr>
              <a:t>vector-mask register</a:t>
            </a:r>
            <a:r>
              <a:rPr lang="zh-CN" altLang="en-US" sz="2800" smtClean="0">
                <a:ea typeface="宋体" panose="02010600030101010101" pitchFamily="2" charset="-122"/>
              </a:rPr>
              <a:t>中 对应位为</a:t>
            </a:r>
            <a:r>
              <a:rPr lang="en-US" altLang="zh-CN" sz="2800" smtClean="0">
                <a:ea typeface="宋体" panose="02010600030101010101" pitchFamily="2" charset="-122"/>
              </a:rPr>
              <a:t>1</a:t>
            </a:r>
            <a:r>
              <a:rPr lang="zh-CN" altLang="en-US" sz="2800" smtClean="0">
                <a:ea typeface="宋体" panose="02010600030101010101" pitchFamily="2" charset="-122"/>
              </a:rPr>
              <a:t>的分量起作用</a:t>
            </a:r>
            <a:endParaRPr lang="en-US" altLang="zh-CN" sz="2800" smtClean="0">
              <a:ea typeface="宋体" panose="02010600030101010101" pitchFamily="2" charset="-122"/>
            </a:endParaRPr>
          </a:p>
        </p:txBody>
      </p:sp>
    </p:spTree>
    <p:extLst>
      <p:ext uri="{BB962C8B-B14F-4D97-AF65-F5344CB8AC3E}">
        <p14:creationId xmlns:p14="http://schemas.microsoft.com/office/powerpoint/2010/main" val="892749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a:xfrm>
            <a:off x="838200" y="365125"/>
            <a:ext cx="10515600" cy="452437"/>
          </a:xfrm>
        </p:spPr>
        <p:txBody>
          <a:bodyPr>
            <a:normAutofit fontScale="90000"/>
          </a:bodyPr>
          <a:lstStyle/>
          <a:p>
            <a:r>
              <a:rPr lang="en-US" altLang="ko-KR" smtClean="0"/>
              <a:t>Masked Vector Instructions</a:t>
            </a:r>
            <a:endParaRPr lang="en-US" altLang="ko-KR"/>
          </a:p>
        </p:txBody>
      </p:sp>
      <p:sp>
        <p:nvSpPr>
          <p:cNvPr id="84" name="Slide Number Placeholder 3"/>
          <p:cNvSpPr>
            <a:spLocks noGrp="1"/>
          </p:cNvSpPr>
          <p:nvPr>
            <p:ph type="sldNum" sz="quarter" idx="12"/>
          </p:nvPr>
        </p:nvSpPr>
        <p:spPr/>
        <p:txBody>
          <a:bodyPr/>
          <a:lstStyle/>
          <a:p>
            <a:fld id="{87C819CA-D87C-824D-B2F9-E8E5BB94EF12}" type="slidenum">
              <a:rPr lang="en-US" smtClean="0"/>
              <a:pPr/>
              <a:t>44</a:t>
            </a:fld>
            <a:endParaRPr lang="en-US"/>
          </a:p>
        </p:txBody>
      </p:sp>
      <p:grpSp>
        <p:nvGrpSpPr>
          <p:cNvPr id="2" name="Group 3"/>
          <p:cNvGrpSpPr>
            <a:grpSpLocks/>
          </p:cNvGrpSpPr>
          <p:nvPr/>
        </p:nvGrpSpPr>
        <p:grpSpPr bwMode="auto">
          <a:xfrm>
            <a:off x="6750050" y="1070770"/>
            <a:ext cx="4724400" cy="4135436"/>
            <a:chOff x="2688" y="669"/>
            <a:chExt cx="2976" cy="2605"/>
          </a:xfrm>
        </p:grpSpPr>
        <p:grpSp>
          <p:nvGrpSpPr>
            <p:cNvPr id="3" name="Group 4"/>
            <p:cNvGrpSpPr>
              <a:grpSpLocks/>
            </p:cNvGrpSpPr>
            <p:nvPr/>
          </p:nvGrpSpPr>
          <p:grpSpPr bwMode="auto">
            <a:xfrm>
              <a:off x="3061" y="1402"/>
              <a:ext cx="2364" cy="1872"/>
              <a:chOff x="3061" y="1402"/>
              <a:chExt cx="2364" cy="1872"/>
            </a:xfrm>
          </p:grpSpPr>
          <p:sp>
            <p:nvSpPr>
              <p:cNvPr id="1369093" name="Freeform 5"/>
              <p:cNvSpPr>
                <a:spLocks/>
              </p:cNvSpPr>
              <p:nvPr/>
            </p:nvSpPr>
            <p:spPr bwMode="auto">
              <a:xfrm>
                <a:off x="4224" y="2236"/>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4" name="Group 6"/>
              <p:cNvGrpSpPr>
                <a:grpSpLocks/>
              </p:cNvGrpSpPr>
              <p:nvPr/>
            </p:nvGrpSpPr>
            <p:grpSpPr bwMode="auto">
              <a:xfrm>
                <a:off x="4224" y="2500"/>
                <a:ext cx="626" cy="233"/>
                <a:chOff x="1536" y="2164"/>
                <a:chExt cx="626" cy="233"/>
              </a:xfrm>
            </p:grpSpPr>
            <p:sp>
              <p:nvSpPr>
                <p:cNvPr id="1369095" name="Rectangle 7"/>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096" name="Freeform 8"/>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097" name="Line 9"/>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5" name="Group 10"/>
              <p:cNvGrpSpPr>
                <a:grpSpLocks/>
              </p:cNvGrpSpPr>
              <p:nvPr/>
            </p:nvGrpSpPr>
            <p:grpSpPr bwMode="auto">
              <a:xfrm>
                <a:off x="4224" y="2020"/>
                <a:ext cx="626" cy="233"/>
                <a:chOff x="1536" y="2164"/>
                <a:chExt cx="626" cy="233"/>
              </a:xfrm>
            </p:grpSpPr>
            <p:sp>
              <p:nvSpPr>
                <p:cNvPr id="1369099" name="Rectangle 11"/>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00" name="Freeform 12"/>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01" name="Line 13"/>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14"/>
              <p:cNvGrpSpPr>
                <a:grpSpLocks/>
              </p:cNvGrpSpPr>
              <p:nvPr/>
            </p:nvGrpSpPr>
            <p:grpSpPr bwMode="auto">
              <a:xfrm>
                <a:off x="4224" y="2260"/>
                <a:ext cx="626" cy="233"/>
                <a:chOff x="1536" y="2164"/>
                <a:chExt cx="626" cy="233"/>
              </a:xfrm>
            </p:grpSpPr>
            <p:sp>
              <p:nvSpPr>
                <p:cNvPr id="1369103" name="Rectangle 15"/>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04" name="Freeform 16"/>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05" name="Line 17"/>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69106" name="Text Box 18"/>
              <p:cNvSpPr txBox="1">
                <a:spLocks noChangeArrowheads="1"/>
              </p:cNvSpPr>
              <p:nvPr/>
            </p:nvSpPr>
            <p:spPr bwMode="auto">
              <a:xfrm>
                <a:off x="4319" y="2362"/>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C[4]</a:t>
                </a:r>
              </a:p>
            </p:txBody>
          </p:sp>
          <p:sp>
            <p:nvSpPr>
              <p:cNvPr id="1369107" name="Text Box 19"/>
              <p:cNvSpPr txBox="1">
                <a:spLocks noChangeArrowheads="1"/>
              </p:cNvSpPr>
              <p:nvPr/>
            </p:nvSpPr>
            <p:spPr bwMode="auto">
              <a:xfrm>
                <a:off x="4319" y="2122"/>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C[5]</a:t>
                </a:r>
              </a:p>
            </p:txBody>
          </p:sp>
          <p:sp>
            <p:nvSpPr>
              <p:cNvPr id="1369108" name="Text Box 20"/>
              <p:cNvSpPr txBox="1">
                <a:spLocks noChangeArrowheads="1"/>
              </p:cNvSpPr>
              <p:nvPr/>
            </p:nvSpPr>
            <p:spPr bwMode="auto">
              <a:xfrm>
                <a:off x="4524" y="2842"/>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a:t>
                </a:r>
              </a:p>
            </p:txBody>
          </p:sp>
          <p:sp>
            <p:nvSpPr>
              <p:cNvPr id="1369109" name="Line 21"/>
              <p:cNvSpPr>
                <a:spLocks noChangeShapeType="1"/>
              </p:cNvSpPr>
              <p:nvPr/>
            </p:nvSpPr>
            <p:spPr bwMode="auto">
              <a:xfrm>
                <a:off x="4525" y="2688"/>
                <a:ext cx="0" cy="432"/>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10" name="Line 22"/>
              <p:cNvSpPr>
                <a:spLocks noChangeShapeType="1"/>
              </p:cNvSpPr>
              <p:nvPr/>
            </p:nvSpPr>
            <p:spPr bwMode="auto">
              <a:xfrm>
                <a:off x="4704" y="1872"/>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11" name="Line 23"/>
              <p:cNvSpPr>
                <a:spLocks noChangeShapeType="1"/>
              </p:cNvSpPr>
              <p:nvPr/>
            </p:nvSpPr>
            <p:spPr bwMode="auto">
              <a:xfrm>
                <a:off x="4320" y="1872"/>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12" name="Text Box 24"/>
              <p:cNvSpPr txBox="1">
                <a:spLocks noChangeArrowheads="1"/>
              </p:cNvSpPr>
              <p:nvPr/>
            </p:nvSpPr>
            <p:spPr bwMode="auto">
              <a:xfrm>
                <a:off x="4452" y="3082"/>
                <a:ext cx="973"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i="1">
                    <a:latin typeface="Verdana" charset="0"/>
                    <a:ea typeface="굴림" charset="-127"/>
                    <a:cs typeface="굴림" charset="-127"/>
                  </a:rPr>
                  <a:t>Write data port</a:t>
                </a:r>
              </a:p>
            </p:txBody>
          </p:sp>
          <p:sp>
            <p:nvSpPr>
              <p:cNvPr id="1369113" name="Text Box 25"/>
              <p:cNvSpPr txBox="1">
                <a:spLocks noChangeArrowheads="1"/>
              </p:cNvSpPr>
              <p:nvPr/>
            </p:nvSpPr>
            <p:spPr bwMode="auto">
              <a:xfrm>
                <a:off x="4079" y="1641"/>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A[7]</a:t>
                </a:r>
              </a:p>
            </p:txBody>
          </p:sp>
          <p:sp>
            <p:nvSpPr>
              <p:cNvPr id="1369114" name="Text Box 26"/>
              <p:cNvSpPr txBox="1">
                <a:spLocks noChangeArrowheads="1"/>
              </p:cNvSpPr>
              <p:nvPr/>
            </p:nvSpPr>
            <p:spPr bwMode="auto">
              <a:xfrm>
                <a:off x="4511" y="1642"/>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B[7]</a:t>
                </a:r>
              </a:p>
            </p:txBody>
          </p:sp>
          <p:sp>
            <p:nvSpPr>
              <p:cNvPr id="1369115" name="Text Box 27"/>
              <p:cNvSpPr txBox="1">
                <a:spLocks noChangeArrowheads="1"/>
              </p:cNvSpPr>
              <p:nvPr/>
            </p:nvSpPr>
            <p:spPr bwMode="auto">
              <a:xfrm>
                <a:off x="3061" y="217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M[3]=0</a:t>
                </a:r>
              </a:p>
            </p:txBody>
          </p:sp>
          <p:sp>
            <p:nvSpPr>
              <p:cNvPr id="1369116" name="Text Box 28"/>
              <p:cNvSpPr txBox="1">
                <a:spLocks noChangeArrowheads="1"/>
              </p:cNvSpPr>
              <p:nvPr/>
            </p:nvSpPr>
            <p:spPr bwMode="auto">
              <a:xfrm>
                <a:off x="3061" y="1978"/>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M[4]=1</a:t>
                </a:r>
              </a:p>
            </p:txBody>
          </p:sp>
          <p:sp>
            <p:nvSpPr>
              <p:cNvPr id="1369117" name="Text Box 29"/>
              <p:cNvSpPr txBox="1">
                <a:spLocks noChangeArrowheads="1"/>
              </p:cNvSpPr>
              <p:nvPr/>
            </p:nvSpPr>
            <p:spPr bwMode="auto">
              <a:xfrm>
                <a:off x="3061" y="1786"/>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M[5]=1</a:t>
                </a:r>
              </a:p>
            </p:txBody>
          </p:sp>
          <p:sp>
            <p:nvSpPr>
              <p:cNvPr id="1369118" name="Text Box 30"/>
              <p:cNvSpPr txBox="1">
                <a:spLocks noChangeArrowheads="1"/>
              </p:cNvSpPr>
              <p:nvPr/>
            </p:nvSpPr>
            <p:spPr bwMode="auto">
              <a:xfrm>
                <a:off x="3061" y="1594"/>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M[6]=0</a:t>
                </a:r>
              </a:p>
            </p:txBody>
          </p:sp>
          <p:sp>
            <p:nvSpPr>
              <p:cNvPr id="1369119" name="Text Box 31"/>
              <p:cNvSpPr txBox="1">
                <a:spLocks noChangeArrowheads="1"/>
              </p:cNvSpPr>
              <p:nvPr/>
            </p:nvSpPr>
            <p:spPr bwMode="auto">
              <a:xfrm>
                <a:off x="3061" y="2362"/>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M[2]=0</a:t>
                </a:r>
              </a:p>
            </p:txBody>
          </p:sp>
          <p:sp>
            <p:nvSpPr>
              <p:cNvPr id="1369120" name="Text Box 32"/>
              <p:cNvSpPr txBox="1">
                <a:spLocks noChangeArrowheads="1"/>
              </p:cNvSpPr>
              <p:nvPr/>
            </p:nvSpPr>
            <p:spPr bwMode="auto">
              <a:xfrm>
                <a:off x="3061" y="2554"/>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M[1]=1</a:t>
                </a:r>
              </a:p>
            </p:txBody>
          </p:sp>
          <p:sp>
            <p:nvSpPr>
              <p:cNvPr id="1369121" name="Text Box 33"/>
              <p:cNvSpPr txBox="1">
                <a:spLocks noChangeArrowheads="1"/>
              </p:cNvSpPr>
              <p:nvPr/>
            </p:nvSpPr>
            <p:spPr bwMode="auto">
              <a:xfrm>
                <a:off x="3061" y="2746"/>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M[0]=0</a:t>
                </a:r>
              </a:p>
            </p:txBody>
          </p:sp>
          <p:sp>
            <p:nvSpPr>
              <p:cNvPr id="1369122" name="Text Box 34"/>
              <p:cNvSpPr txBox="1">
                <a:spLocks noChangeArrowheads="1"/>
              </p:cNvSpPr>
              <p:nvPr/>
            </p:nvSpPr>
            <p:spPr bwMode="auto">
              <a:xfrm>
                <a:off x="3061" y="1402"/>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M[7]=1</a:t>
                </a:r>
              </a:p>
            </p:txBody>
          </p:sp>
          <p:sp>
            <p:nvSpPr>
              <p:cNvPr id="1369123" name="Line 35"/>
              <p:cNvSpPr>
                <a:spLocks noChangeShapeType="1"/>
              </p:cNvSpPr>
              <p:nvPr/>
            </p:nvSpPr>
            <p:spPr bwMode="auto">
              <a:xfrm>
                <a:off x="3600" y="2640"/>
                <a:ext cx="816" cy="240"/>
              </a:xfrm>
              <a:prstGeom prst="line">
                <a:avLst/>
              </a:prstGeom>
              <a:noFill/>
              <a:ln w="31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69124" name="Line 36"/>
              <p:cNvSpPr>
                <a:spLocks noChangeShapeType="1"/>
              </p:cNvSpPr>
              <p:nvPr/>
            </p:nvSpPr>
            <p:spPr bwMode="auto">
              <a:xfrm>
                <a:off x="3552" y="2064"/>
                <a:ext cx="672" cy="432"/>
              </a:xfrm>
              <a:prstGeom prst="line">
                <a:avLst/>
              </a:prstGeom>
              <a:noFill/>
              <a:ln w="31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69125" name="Line 37"/>
              <p:cNvSpPr>
                <a:spLocks noChangeShapeType="1"/>
              </p:cNvSpPr>
              <p:nvPr/>
            </p:nvSpPr>
            <p:spPr bwMode="auto">
              <a:xfrm>
                <a:off x="3552" y="1872"/>
                <a:ext cx="576" cy="384"/>
              </a:xfrm>
              <a:prstGeom prst="line">
                <a:avLst/>
              </a:prstGeom>
              <a:noFill/>
              <a:ln w="3175">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69126" name="Line 38"/>
              <p:cNvSpPr>
                <a:spLocks noChangeShapeType="1"/>
              </p:cNvSpPr>
              <p:nvPr/>
            </p:nvSpPr>
            <p:spPr bwMode="auto">
              <a:xfrm>
                <a:off x="3600" y="1536"/>
                <a:ext cx="480" cy="192"/>
              </a:xfrm>
              <a:prstGeom prst="line">
                <a:avLst/>
              </a:prstGeom>
              <a:noFill/>
              <a:ln w="3175">
                <a:solidFill>
                  <a:schemeClr val="tx1"/>
                </a:solidFill>
                <a:round/>
                <a:headEnd/>
                <a:tailEnd type="triangle" w="med" len="med"/>
              </a:ln>
              <a:effectLst/>
            </p:spPr>
            <p:txBody>
              <a:bodyPr wrap="none" anchor="ctr">
                <a:prstTxWarp prst="textNoShape">
                  <a:avLst/>
                </a:prstTxWarp>
                <a:spAutoFit/>
              </a:bodyPr>
              <a:lstStyle/>
              <a:p>
                <a:endParaRPr lang="en-US"/>
              </a:p>
            </p:txBody>
          </p:sp>
        </p:grpSp>
        <p:sp>
          <p:nvSpPr>
            <p:cNvPr id="1369127" name="Rectangle 39"/>
            <p:cNvSpPr>
              <a:spLocks noChangeArrowheads="1"/>
            </p:cNvSpPr>
            <p:nvPr/>
          </p:nvSpPr>
          <p:spPr bwMode="auto">
            <a:xfrm>
              <a:off x="2688" y="669"/>
              <a:ext cx="2976" cy="637"/>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SzPct val="100000"/>
              </a:pPr>
              <a:r>
                <a:rPr lang="en-US" altLang="ko-KR" sz="2400" dirty="0">
                  <a:latin typeface="Calibri"/>
                  <a:ea typeface="굴림" charset="-127"/>
                  <a:cs typeface="Calibri"/>
                </a:rPr>
                <a:t>Density-Time Implementation</a:t>
              </a:r>
            </a:p>
            <a:p>
              <a:pPr marL="685800" lvl="1" indent="-228600">
                <a:lnSpc>
                  <a:spcPct val="90000"/>
                </a:lnSpc>
                <a:spcBef>
                  <a:spcPct val="30000"/>
                </a:spcBef>
                <a:buSzPct val="100000"/>
                <a:buFontTx/>
                <a:buChar char="–"/>
              </a:pPr>
              <a:r>
                <a:rPr lang="en-US" altLang="ko-KR" dirty="0">
                  <a:latin typeface="Calibri"/>
                  <a:ea typeface="굴림" charset="-127"/>
                  <a:cs typeface="Calibri"/>
                </a:rPr>
                <a:t>scan mask vector and only execute elements with non-zero masks</a:t>
              </a:r>
            </a:p>
          </p:txBody>
        </p:sp>
      </p:grpSp>
      <p:grpSp>
        <p:nvGrpSpPr>
          <p:cNvPr id="7" name="Group 40"/>
          <p:cNvGrpSpPr>
            <a:grpSpLocks/>
          </p:cNvGrpSpPr>
          <p:nvPr/>
        </p:nvGrpSpPr>
        <p:grpSpPr bwMode="auto">
          <a:xfrm>
            <a:off x="1143000" y="1062038"/>
            <a:ext cx="4953000" cy="4975223"/>
            <a:chOff x="-240" y="669"/>
            <a:chExt cx="3120" cy="3134"/>
          </a:xfrm>
        </p:grpSpPr>
        <p:grpSp>
          <p:nvGrpSpPr>
            <p:cNvPr id="8" name="Group 41"/>
            <p:cNvGrpSpPr>
              <a:grpSpLocks/>
            </p:cNvGrpSpPr>
            <p:nvPr/>
          </p:nvGrpSpPr>
          <p:grpSpPr bwMode="auto">
            <a:xfrm>
              <a:off x="365" y="1401"/>
              <a:ext cx="1879" cy="2402"/>
              <a:chOff x="365" y="1401"/>
              <a:chExt cx="1879" cy="2402"/>
            </a:xfrm>
          </p:grpSpPr>
          <p:sp>
            <p:nvSpPr>
              <p:cNvPr id="1369130" name="Freeform 42"/>
              <p:cNvSpPr>
                <a:spLocks/>
              </p:cNvSpPr>
              <p:nvPr/>
            </p:nvSpPr>
            <p:spPr bwMode="auto">
              <a:xfrm>
                <a:off x="1043" y="2764"/>
                <a:ext cx="116" cy="233"/>
              </a:xfrm>
              <a:custGeom>
                <a:avLst/>
                <a:gdLst/>
                <a:ahLst/>
                <a:cxnLst>
                  <a:cxn ang="0">
                    <a:pos x="0" y="0"/>
                  </a:cxn>
                  <a:cxn ang="0">
                    <a:pos x="144" y="672"/>
                  </a:cxn>
                  <a:cxn ang="0">
                    <a:pos x="450" y="672"/>
                  </a:cxn>
                  <a:cxn ang="0">
                    <a:pos x="576" y="0"/>
                  </a:cxn>
                  <a:cxn ang="0">
                    <a:pos x="336" y="0"/>
                  </a:cxn>
                  <a:cxn ang="0">
                    <a:pos x="288" y="96"/>
                  </a:cxn>
                  <a:cxn ang="0">
                    <a:pos x="240" y="0"/>
                  </a:cxn>
                  <a:cxn ang="0">
                    <a:pos x="0" y="0"/>
                  </a:cxn>
                </a:cxnLst>
                <a:rect l="0" t="0" r="r" b="b"/>
                <a:pathLst>
                  <a:path w="576" h="672">
                    <a:moveTo>
                      <a:pt x="0" y="0"/>
                    </a:moveTo>
                    <a:lnTo>
                      <a:pt x="144" y="672"/>
                    </a:lnTo>
                    <a:lnTo>
                      <a:pt x="450" y="672"/>
                    </a:lnTo>
                    <a:lnTo>
                      <a:pt x="576" y="0"/>
                    </a:lnTo>
                    <a:lnTo>
                      <a:pt x="336" y="0"/>
                    </a:lnTo>
                    <a:lnTo>
                      <a:pt x="288" y="96"/>
                    </a:lnTo>
                    <a:lnTo>
                      <a:pt x="240" y="0"/>
                    </a:lnTo>
                    <a:lnTo>
                      <a:pt x="0" y="0"/>
                    </a:lnTo>
                    <a:close/>
                  </a:path>
                </a:pathLst>
              </a:custGeom>
              <a:noFill/>
              <a:ln w="3175" cap="flat" cmpd="sng">
                <a:solidFill>
                  <a:schemeClr val="tx1"/>
                </a:solidFill>
                <a:prstDash val="solid"/>
                <a:round/>
                <a:headEnd type="none" w="med" len="med"/>
                <a:tailEnd type="none" w="med" len="med"/>
              </a:ln>
              <a:effectLst/>
            </p:spPr>
            <p:txBody>
              <a:bodyPr wrap="none" anchor="ctr">
                <a:prstTxWarp prst="textNoShape">
                  <a:avLst/>
                </a:prstTxWarp>
                <a:spAutoFit/>
              </a:bodyPr>
              <a:lstStyle/>
              <a:p>
                <a:endParaRPr lang="en-US"/>
              </a:p>
            </p:txBody>
          </p:sp>
          <p:grpSp>
            <p:nvGrpSpPr>
              <p:cNvPr id="9" name="Group 43"/>
              <p:cNvGrpSpPr>
                <a:grpSpLocks/>
              </p:cNvGrpSpPr>
              <p:nvPr/>
            </p:nvGrpSpPr>
            <p:grpSpPr bwMode="auto">
              <a:xfrm>
                <a:off x="1043" y="3028"/>
                <a:ext cx="626" cy="233"/>
                <a:chOff x="1536" y="2164"/>
                <a:chExt cx="626" cy="233"/>
              </a:xfrm>
            </p:grpSpPr>
            <p:sp>
              <p:nvSpPr>
                <p:cNvPr id="1369132" name="Rectangle 44"/>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33" name="Freeform 45"/>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34" name="Line 46"/>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0" name="Group 47"/>
              <p:cNvGrpSpPr>
                <a:grpSpLocks/>
              </p:cNvGrpSpPr>
              <p:nvPr/>
            </p:nvGrpSpPr>
            <p:grpSpPr bwMode="auto">
              <a:xfrm>
                <a:off x="1043" y="2548"/>
                <a:ext cx="626" cy="233"/>
                <a:chOff x="1536" y="2164"/>
                <a:chExt cx="626" cy="233"/>
              </a:xfrm>
            </p:grpSpPr>
            <p:sp>
              <p:nvSpPr>
                <p:cNvPr id="1369136" name="Rectangle 48"/>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37" name="Freeform 49"/>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38" name="Line 50"/>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grpSp>
            <p:nvGrpSpPr>
              <p:cNvPr id="11" name="Group 51"/>
              <p:cNvGrpSpPr>
                <a:grpSpLocks/>
              </p:cNvGrpSpPr>
              <p:nvPr/>
            </p:nvGrpSpPr>
            <p:grpSpPr bwMode="auto">
              <a:xfrm>
                <a:off x="1043" y="2788"/>
                <a:ext cx="626" cy="233"/>
                <a:chOff x="1536" y="2164"/>
                <a:chExt cx="626" cy="233"/>
              </a:xfrm>
            </p:grpSpPr>
            <p:sp>
              <p:nvSpPr>
                <p:cNvPr id="1369140" name="Rectangle 52"/>
                <p:cNvSpPr>
                  <a:spLocks noChangeArrowheads="1"/>
                </p:cNvSpPr>
                <p:nvPr/>
              </p:nvSpPr>
              <p:spPr bwMode="auto">
                <a:xfrm>
                  <a:off x="1536" y="2164"/>
                  <a:ext cx="116" cy="233"/>
                </a:xfrm>
                <a:prstGeom prst="rect">
                  <a:avLst/>
                </a:prstGeom>
                <a:solidFill>
                  <a:schemeClr val="bg1"/>
                </a:solidFill>
                <a:ln w="3175">
                  <a:solidFill>
                    <a:schemeClr val="tx1"/>
                  </a:solidFill>
                  <a:miter lim="800000"/>
                  <a:headEnd/>
                  <a:tailEnd/>
                </a:ln>
                <a:effectLst/>
              </p:spPr>
              <p:txBody>
                <a:bodyPr wrap="none" anchor="ctr">
                  <a:prstTxWarp prst="textNoShape">
                    <a:avLst/>
                  </a:prstTxWarp>
                  <a:spAutoFit/>
                </a:bodyPr>
                <a:lstStyle/>
                <a:p>
                  <a:endParaRPr lang="en-US"/>
                </a:p>
              </p:txBody>
            </p:sp>
            <p:sp>
              <p:nvSpPr>
                <p:cNvPr id="1369141" name="Freeform 53"/>
                <p:cNvSpPr>
                  <a:spLocks/>
                </p:cNvSpPr>
                <p:nvPr/>
              </p:nvSpPr>
              <p:spPr bwMode="auto">
                <a:xfrm>
                  <a:off x="2064" y="2164"/>
                  <a:ext cx="48" cy="233"/>
                </a:xfrm>
                <a:custGeom>
                  <a:avLst/>
                  <a:gdLst/>
                  <a:ahLst/>
                  <a:cxnLst>
                    <a:cxn ang="0">
                      <a:pos x="48" y="96"/>
                    </a:cxn>
                    <a:cxn ang="0">
                      <a:pos x="0" y="48"/>
                    </a:cxn>
                    <a:cxn ang="0">
                      <a:pos x="48" y="0"/>
                    </a:cxn>
                    <a:cxn ang="0">
                      <a:pos x="48" y="96"/>
                    </a:cxn>
                  </a:cxnLst>
                  <a:rect l="0" t="0" r="r" b="b"/>
                  <a:pathLst>
                    <a:path w="48" h="96">
                      <a:moveTo>
                        <a:pt x="48" y="96"/>
                      </a:moveTo>
                      <a:lnTo>
                        <a:pt x="0" y="48"/>
                      </a:lnTo>
                      <a:lnTo>
                        <a:pt x="48" y="0"/>
                      </a:lnTo>
                      <a:lnTo>
                        <a:pt x="48" y="96"/>
                      </a:lnTo>
                      <a:close/>
                    </a:path>
                  </a:pathLst>
                </a:custGeom>
                <a:solidFill>
                  <a:schemeClr val="bg1"/>
                </a:solidFill>
                <a:ln w="3175" cap="flat" cmpd="sng">
                  <a:solidFill>
                    <a:schemeClr val="tx1"/>
                  </a:solidFill>
                  <a:prstDash val="solid"/>
                  <a:round/>
                  <a:headEnd type="none" w="med" len="med"/>
                  <a:tailEnd type="none" w="med" len="med"/>
                </a:ln>
                <a:effectLst/>
              </p:spPr>
              <p:txBody>
                <a:bodyPr anchor="ctr">
                  <a:prstTxWarp prst="textNoShape">
                    <a:avLst/>
                  </a:prstTxWarp>
                  <a:spAutoFit/>
                </a:bodyPr>
                <a:lstStyle/>
                <a:p>
                  <a:endParaRPr lang="en-US"/>
                </a:p>
              </p:txBody>
            </p:sp>
            <p:sp>
              <p:nvSpPr>
                <p:cNvPr id="1369142" name="Line 54"/>
                <p:cNvSpPr>
                  <a:spLocks noChangeShapeType="1"/>
                </p:cNvSpPr>
                <p:nvPr/>
              </p:nvSpPr>
              <p:spPr bwMode="auto">
                <a:xfrm>
                  <a:off x="2114" y="2280"/>
                  <a:ext cx="48" cy="0"/>
                </a:xfrm>
                <a:prstGeom prst="line">
                  <a:avLst/>
                </a:prstGeom>
                <a:noFill/>
                <a:ln w="3175">
                  <a:solidFill>
                    <a:schemeClr val="tx1"/>
                  </a:solidFill>
                  <a:round/>
                  <a:headEnd/>
                  <a:tailEnd/>
                </a:ln>
                <a:effectLst/>
              </p:spPr>
              <p:txBody>
                <a:bodyPr wrap="none" anchor="ctr">
                  <a:prstTxWarp prst="textNoShape">
                    <a:avLst/>
                  </a:prstTxWarp>
                  <a:spAutoFit/>
                </a:bodyPr>
                <a:lstStyle/>
                <a:p>
                  <a:endParaRPr lang="en-US"/>
                </a:p>
              </p:txBody>
            </p:sp>
          </p:grpSp>
          <p:sp>
            <p:nvSpPr>
              <p:cNvPr id="1369143" name="Text Box 55"/>
              <p:cNvSpPr txBox="1">
                <a:spLocks noChangeArrowheads="1"/>
              </p:cNvSpPr>
              <p:nvPr/>
            </p:nvSpPr>
            <p:spPr bwMode="auto">
              <a:xfrm>
                <a:off x="1138" y="2890"/>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C[1]</a:t>
                </a:r>
              </a:p>
            </p:txBody>
          </p:sp>
          <p:sp>
            <p:nvSpPr>
              <p:cNvPr id="1369144" name="Text Box 56"/>
              <p:cNvSpPr txBox="1">
                <a:spLocks noChangeArrowheads="1"/>
              </p:cNvSpPr>
              <p:nvPr/>
            </p:nvSpPr>
            <p:spPr bwMode="auto">
              <a:xfrm>
                <a:off x="1138" y="2650"/>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C[2]</a:t>
                </a:r>
              </a:p>
            </p:txBody>
          </p:sp>
          <p:sp>
            <p:nvSpPr>
              <p:cNvPr id="1369145" name="Text Box 57"/>
              <p:cNvSpPr txBox="1">
                <a:spLocks noChangeArrowheads="1"/>
              </p:cNvSpPr>
              <p:nvPr/>
            </p:nvSpPr>
            <p:spPr bwMode="auto">
              <a:xfrm>
                <a:off x="1343" y="3370"/>
                <a:ext cx="367"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C[0]</a:t>
                </a:r>
              </a:p>
            </p:txBody>
          </p:sp>
          <p:sp>
            <p:nvSpPr>
              <p:cNvPr id="1369146" name="Line 58"/>
              <p:cNvSpPr>
                <a:spLocks noChangeShapeType="1"/>
              </p:cNvSpPr>
              <p:nvPr/>
            </p:nvSpPr>
            <p:spPr bwMode="auto">
              <a:xfrm>
                <a:off x="1344" y="3216"/>
                <a:ext cx="0" cy="432"/>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47" name="Line 59"/>
              <p:cNvSpPr>
                <a:spLocks noChangeShapeType="1"/>
              </p:cNvSpPr>
              <p:nvPr/>
            </p:nvSpPr>
            <p:spPr bwMode="auto">
              <a:xfrm>
                <a:off x="1523" y="2400"/>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48" name="Line 60"/>
              <p:cNvSpPr>
                <a:spLocks noChangeShapeType="1"/>
              </p:cNvSpPr>
              <p:nvPr/>
            </p:nvSpPr>
            <p:spPr bwMode="auto">
              <a:xfrm>
                <a:off x="1139" y="2400"/>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69149" name="Text Box 61"/>
              <p:cNvSpPr txBox="1">
                <a:spLocks noChangeArrowheads="1"/>
              </p:cNvSpPr>
              <p:nvPr/>
            </p:nvSpPr>
            <p:spPr bwMode="auto">
              <a:xfrm>
                <a:off x="898" y="2169"/>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A[3]</a:t>
                </a:r>
              </a:p>
            </p:txBody>
          </p:sp>
          <p:sp>
            <p:nvSpPr>
              <p:cNvPr id="1369150" name="Text Box 62"/>
              <p:cNvSpPr txBox="1">
                <a:spLocks noChangeArrowheads="1"/>
              </p:cNvSpPr>
              <p:nvPr/>
            </p:nvSpPr>
            <p:spPr bwMode="auto">
              <a:xfrm>
                <a:off x="1330" y="2170"/>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B[3]</a:t>
                </a:r>
              </a:p>
            </p:txBody>
          </p:sp>
          <p:sp>
            <p:nvSpPr>
              <p:cNvPr id="1369151" name="Text Box 63"/>
              <p:cNvSpPr txBox="1">
                <a:spLocks noChangeArrowheads="1"/>
              </p:cNvSpPr>
              <p:nvPr/>
            </p:nvSpPr>
            <p:spPr bwMode="auto">
              <a:xfrm>
                <a:off x="898" y="1977"/>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A[4]</a:t>
                </a:r>
              </a:p>
            </p:txBody>
          </p:sp>
          <p:sp>
            <p:nvSpPr>
              <p:cNvPr id="1369152" name="Text Box 64"/>
              <p:cNvSpPr txBox="1">
                <a:spLocks noChangeArrowheads="1"/>
              </p:cNvSpPr>
              <p:nvPr/>
            </p:nvSpPr>
            <p:spPr bwMode="auto">
              <a:xfrm>
                <a:off x="1330" y="1978"/>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B[4]</a:t>
                </a:r>
              </a:p>
            </p:txBody>
          </p:sp>
          <p:sp>
            <p:nvSpPr>
              <p:cNvPr id="1369153" name="Text Box 65"/>
              <p:cNvSpPr txBox="1">
                <a:spLocks noChangeArrowheads="1"/>
              </p:cNvSpPr>
              <p:nvPr/>
            </p:nvSpPr>
            <p:spPr bwMode="auto">
              <a:xfrm>
                <a:off x="898" y="1785"/>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A[5]</a:t>
                </a:r>
              </a:p>
            </p:txBody>
          </p:sp>
          <p:sp>
            <p:nvSpPr>
              <p:cNvPr id="1369154" name="Text Box 66"/>
              <p:cNvSpPr txBox="1">
                <a:spLocks noChangeArrowheads="1"/>
              </p:cNvSpPr>
              <p:nvPr/>
            </p:nvSpPr>
            <p:spPr bwMode="auto">
              <a:xfrm>
                <a:off x="1330" y="1786"/>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B[5]</a:t>
                </a:r>
              </a:p>
            </p:txBody>
          </p:sp>
          <p:sp>
            <p:nvSpPr>
              <p:cNvPr id="1369155" name="Text Box 67"/>
              <p:cNvSpPr txBox="1">
                <a:spLocks noChangeArrowheads="1"/>
              </p:cNvSpPr>
              <p:nvPr/>
            </p:nvSpPr>
            <p:spPr bwMode="auto">
              <a:xfrm>
                <a:off x="898" y="1593"/>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A[6]</a:t>
                </a:r>
              </a:p>
            </p:txBody>
          </p:sp>
          <p:sp>
            <p:nvSpPr>
              <p:cNvPr id="1369156" name="Text Box 68"/>
              <p:cNvSpPr txBox="1">
                <a:spLocks noChangeArrowheads="1"/>
              </p:cNvSpPr>
              <p:nvPr/>
            </p:nvSpPr>
            <p:spPr bwMode="auto">
              <a:xfrm>
                <a:off x="1330" y="1594"/>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B[6]</a:t>
                </a:r>
              </a:p>
            </p:txBody>
          </p:sp>
          <p:sp>
            <p:nvSpPr>
              <p:cNvPr id="1369157" name="Text Box 69"/>
              <p:cNvSpPr txBox="1">
                <a:spLocks noChangeArrowheads="1"/>
              </p:cNvSpPr>
              <p:nvPr/>
            </p:nvSpPr>
            <p:spPr bwMode="auto">
              <a:xfrm>
                <a:off x="373" y="217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M[3]=0</a:t>
                </a:r>
              </a:p>
            </p:txBody>
          </p:sp>
          <p:sp>
            <p:nvSpPr>
              <p:cNvPr id="1369158" name="Text Box 70"/>
              <p:cNvSpPr txBox="1">
                <a:spLocks noChangeArrowheads="1"/>
              </p:cNvSpPr>
              <p:nvPr/>
            </p:nvSpPr>
            <p:spPr bwMode="auto">
              <a:xfrm>
                <a:off x="373" y="1978"/>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M[4]=1</a:t>
                </a:r>
              </a:p>
            </p:txBody>
          </p:sp>
          <p:sp>
            <p:nvSpPr>
              <p:cNvPr id="1369159" name="Text Box 71"/>
              <p:cNvSpPr txBox="1">
                <a:spLocks noChangeArrowheads="1"/>
              </p:cNvSpPr>
              <p:nvPr/>
            </p:nvSpPr>
            <p:spPr bwMode="auto">
              <a:xfrm>
                <a:off x="373" y="1786"/>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M[5]=1</a:t>
                </a:r>
              </a:p>
            </p:txBody>
          </p:sp>
          <p:sp>
            <p:nvSpPr>
              <p:cNvPr id="1369160" name="Text Box 72"/>
              <p:cNvSpPr txBox="1">
                <a:spLocks noChangeArrowheads="1"/>
              </p:cNvSpPr>
              <p:nvPr/>
            </p:nvSpPr>
            <p:spPr bwMode="auto">
              <a:xfrm>
                <a:off x="373" y="1594"/>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M[6]=0</a:t>
                </a:r>
              </a:p>
            </p:txBody>
          </p:sp>
          <p:sp>
            <p:nvSpPr>
              <p:cNvPr id="1369161" name="Text Box 73"/>
              <p:cNvSpPr txBox="1">
                <a:spLocks noChangeArrowheads="1"/>
              </p:cNvSpPr>
              <p:nvPr/>
            </p:nvSpPr>
            <p:spPr bwMode="auto">
              <a:xfrm>
                <a:off x="373" y="265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M[2]=0</a:t>
                </a:r>
              </a:p>
            </p:txBody>
          </p:sp>
          <p:sp>
            <p:nvSpPr>
              <p:cNvPr id="1369162" name="Text Box 74"/>
              <p:cNvSpPr txBox="1">
                <a:spLocks noChangeArrowheads="1"/>
              </p:cNvSpPr>
              <p:nvPr/>
            </p:nvSpPr>
            <p:spPr bwMode="auto">
              <a:xfrm>
                <a:off x="373" y="289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M[1]=1</a:t>
                </a:r>
              </a:p>
            </p:txBody>
          </p:sp>
          <p:sp>
            <p:nvSpPr>
              <p:cNvPr id="1369163" name="Text Box 75"/>
              <p:cNvSpPr txBox="1">
                <a:spLocks noChangeArrowheads="1"/>
              </p:cNvSpPr>
              <p:nvPr/>
            </p:nvSpPr>
            <p:spPr bwMode="auto">
              <a:xfrm>
                <a:off x="373" y="3370"/>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M[0]=0</a:t>
                </a:r>
              </a:p>
            </p:txBody>
          </p:sp>
          <p:sp>
            <p:nvSpPr>
              <p:cNvPr id="1369164" name="Freeform 76"/>
              <p:cNvSpPr>
                <a:spLocks/>
              </p:cNvSpPr>
              <p:nvPr/>
            </p:nvSpPr>
            <p:spPr bwMode="auto">
              <a:xfrm>
                <a:off x="912" y="3436"/>
                <a:ext cx="96" cy="233"/>
              </a:xfrm>
              <a:custGeom>
                <a:avLst/>
                <a:gdLst/>
                <a:ahLst/>
                <a:cxnLst>
                  <a:cxn ang="0">
                    <a:pos x="0" y="0"/>
                  </a:cxn>
                  <a:cxn ang="0">
                    <a:pos x="240" y="0"/>
                  </a:cxn>
                  <a:cxn ang="0">
                    <a:pos x="240" y="192"/>
                  </a:cxn>
                </a:cxnLst>
                <a:rect l="0" t="0" r="r" b="b"/>
                <a:pathLst>
                  <a:path w="240" h="192">
                    <a:moveTo>
                      <a:pt x="0" y="0"/>
                    </a:moveTo>
                    <a:lnTo>
                      <a:pt x="240" y="0"/>
                    </a:lnTo>
                    <a:lnTo>
                      <a:pt x="240" y="192"/>
                    </a:lnTo>
                  </a:path>
                </a:pathLst>
              </a:custGeom>
              <a:noFill/>
              <a:ln w="3175" cap="flat" cmpd="sng">
                <a:solidFill>
                  <a:schemeClr val="tx1"/>
                </a:solidFill>
                <a:prstDash val="solid"/>
                <a:round/>
                <a:headEnd type="none" w="med" len="med"/>
                <a:tailEnd type="triangle" w="med" len="med"/>
              </a:ln>
              <a:effectLst/>
            </p:spPr>
            <p:txBody>
              <a:bodyPr anchor="ctr">
                <a:prstTxWarp prst="textNoShape">
                  <a:avLst/>
                </a:prstTxWarp>
                <a:spAutoFit/>
              </a:bodyPr>
              <a:lstStyle/>
              <a:p>
                <a:endParaRPr lang="en-US"/>
              </a:p>
            </p:txBody>
          </p:sp>
          <p:sp>
            <p:nvSpPr>
              <p:cNvPr id="1369165" name="Text Box 77"/>
              <p:cNvSpPr txBox="1">
                <a:spLocks noChangeArrowheads="1"/>
              </p:cNvSpPr>
              <p:nvPr/>
            </p:nvSpPr>
            <p:spPr bwMode="auto">
              <a:xfrm>
                <a:off x="1271" y="3610"/>
                <a:ext cx="973"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i="1">
                    <a:latin typeface="Verdana" charset="0"/>
                    <a:ea typeface="굴림" charset="-127"/>
                    <a:cs typeface="굴림" charset="-127"/>
                  </a:rPr>
                  <a:t>Write data port</a:t>
                </a:r>
              </a:p>
            </p:txBody>
          </p:sp>
          <p:sp>
            <p:nvSpPr>
              <p:cNvPr id="1369166" name="Text Box 78"/>
              <p:cNvSpPr txBox="1">
                <a:spLocks noChangeArrowheads="1"/>
              </p:cNvSpPr>
              <p:nvPr/>
            </p:nvSpPr>
            <p:spPr bwMode="auto">
              <a:xfrm>
                <a:off x="365" y="3609"/>
                <a:ext cx="840"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i="1">
                    <a:latin typeface="Verdana" charset="0"/>
                    <a:ea typeface="굴림" charset="-127"/>
                    <a:cs typeface="굴림" charset="-127"/>
                  </a:rPr>
                  <a:t>Write Enable</a:t>
                </a:r>
              </a:p>
            </p:txBody>
          </p:sp>
          <p:sp>
            <p:nvSpPr>
              <p:cNvPr id="1369167" name="Text Box 79"/>
              <p:cNvSpPr txBox="1">
                <a:spLocks noChangeArrowheads="1"/>
              </p:cNvSpPr>
              <p:nvPr/>
            </p:nvSpPr>
            <p:spPr bwMode="auto">
              <a:xfrm>
                <a:off x="898" y="1401"/>
                <a:ext cx="369" cy="194"/>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A[7]</a:t>
                </a:r>
              </a:p>
            </p:txBody>
          </p:sp>
          <p:sp>
            <p:nvSpPr>
              <p:cNvPr id="1369168" name="Text Box 80"/>
              <p:cNvSpPr txBox="1">
                <a:spLocks noChangeArrowheads="1"/>
              </p:cNvSpPr>
              <p:nvPr/>
            </p:nvSpPr>
            <p:spPr bwMode="auto">
              <a:xfrm>
                <a:off x="1330" y="1402"/>
                <a:ext cx="36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B[7]</a:t>
                </a:r>
              </a:p>
            </p:txBody>
          </p:sp>
          <p:sp>
            <p:nvSpPr>
              <p:cNvPr id="1369169" name="Text Box 81"/>
              <p:cNvSpPr txBox="1">
                <a:spLocks noChangeArrowheads="1"/>
              </p:cNvSpPr>
              <p:nvPr/>
            </p:nvSpPr>
            <p:spPr bwMode="auto">
              <a:xfrm>
                <a:off x="373" y="1402"/>
                <a:ext cx="546" cy="192"/>
              </a:xfrm>
              <a:prstGeom prst="rect">
                <a:avLst/>
              </a:prstGeom>
              <a:noFill/>
              <a:ln w="3175">
                <a:noFill/>
                <a:miter lim="800000"/>
                <a:headEnd/>
                <a:tailEnd/>
              </a:ln>
              <a:effectLst/>
            </p:spPr>
            <p:txBody>
              <a:bodyPr wrap="none" anchor="ctr">
                <a:prstTxWarp prst="textNoShape">
                  <a:avLst/>
                </a:prstTxWarp>
                <a:spAutoFit/>
              </a:bodyPr>
              <a:lstStyle/>
              <a:p>
                <a:r>
                  <a:rPr lang="en-US" altLang="ko-KR" sz="1400">
                    <a:latin typeface="Verdana" charset="0"/>
                    <a:ea typeface="굴림" charset="-127"/>
                    <a:cs typeface="굴림" charset="-127"/>
                  </a:rPr>
                  <a:t>M[7]=1</a:t>
                </a:r>
              </a:p>
            </p:txBody>
          </p:sp>
        </p:grpSp>
        <p:sp>
          <p:nvSpPr>
            <p:cNvPr id="1369170" name="Rectangle 82"/>
            <p:cNvSpPr>
              <a:spLocks noChangeArrowheads="1"/>
            </p:cNvSpPr>
            <p:nvPr/>
          </p:nvSpPr>
          <p:spPr bwMode="auto">
            <a:xfrm>
              <a:off x="-240" y="669"/>
              <a:ext cx="3120" cy="637"/>
            </a:xfrm>
            <a:prstGeom prst="rect">
              <a:avLst/>
            </a:prstGeom>
            <a:noFill/>
            <a:ln w="3175">
              <a:noFill/>
              <a:miter lim="800000"/>
              <a:headEnd/>
              <a:tailEnd/>
            </a:ln>
            <a:effectLst/>
          </p:spPr>
          <p:txBody>
            <a:bodyPr anchor="ctr">
              <a:prstTxWarp prst="textNoShape">
                <a:avLst/>
              </a:prstTxWarp>
              <a:spAutoFit/>
            </a:bodyPr>
            <a:lstStyle/>
            <a:p>
              <a:pPr marL="285750" indent="-285750">
                <a:lnSpc>
                  <a:spcPct val="90000"/>
                </a:lnSpc>
                <a:spcBef>
                  <a:spcPct val="30000"/>
                </a:spcBef>
                <a:buSzPct val="100000"/>
              </a:pPr>
              <a:r>
                <a:rPr lang="en-US" altLang="ko-KR" sz="2400" dirty="0">
                  <a:latin typeface="Calibri"/>
                  <a:ea typeface="굴림" charset="-127"/>
                  <a:cs typeface="Calibri"/>
                </a:rPr>
                <a:t>Simple Implementation</a:t>
              </a:r>
            </a:p>
            <a:p>
              <a:pPr marL="685800" lvl="1" indent="-228600">
                <a:lnSpc>
                  <a:spcPct val="90000"/>
                </a:lnSpc>
                <a:spcBef>
                  <a:spcPct val="30000"/>
                </a:spcBef>
                <a:buSzPct val="100000"/>
                <a:buFontTx/>
                <a:buChar char="–"/>
              </a:pPr>
              <a:r>
                <a:rPr lang="en-US" altLang="ko-KR" dirty="0">
                  <a:latin typeface="Calibri"/>
                  <a:ea typeface="굴림" charset="-127"/>
                  <a:cs typeface="Calibri"/>
                </a:rPr>
                <a:t>execute all N operations, turn off result </a:t>
              </a:r>
              <a:r>
                <a:rPr lang="en-US" altLang="ko-KR" dirty="0" err="1">
                  <a:latin typeface="Calibri"/>
                  <a:ea typeface="굴림" charset="-127"/>
                  <a:cs typeface="Calibri"/>
                </a:rPr>
                <a:t>writeback</a:t>
              </a:r>
              <a:r>
                <a:rPr lang="en-US" altLang="ko-KR" dirty="0">
                  <a:latin typeface="Calibri"/>
                  <a:ea typeface="굴림" charset="-127"/>
                  <a:cs typeface="Calibri"/>
                </a:rPr>
                <a:t> according to mask</a:t>
              </a:r>
            </a:p>
          </p:txBody>
        </p:sp>
      </p:grpSp>
    </p:spTree>
    <p:extLst>
      <p:ext uri="{BB962C8B-B14F-4D97-AF65-F5344CB8AC3E}">
        <p14:creationId xmlns:p14="http://schemas.microsoft.com/office/powerpoint/2010/main" val="29038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128839" y="476251"/>
            <a:ext cx="7902575" cy="3311525"/>
          </a:xfrm>
        </p:spPr>
        <p:txBody>
          <a:bodyPr>
            <a:normAutofit lnSpcReduction="10000"/>
          </a:bodyPr>
          <a:lstStyle/>
          <a:p>
            <a:pPr>
              <a:buFontTx/>
              <a:buNone/>
            </a:pPr>
            <a:r>
              <a:rPr lang="en-US" altLang="zh-CN" smtClean="0">
                <a:ea typeface="宋体" panose="02010600030101010101" pitchFamily="2" charset="-122"/>
              </a:rPr>
              <a:t>LV   V1,Ra                      ;  load vector A into V1</a:t>
            </a:r>
          </a:p>
          <a:p>
            <a:pPr>
              <a:buFontTx/>
              <a:buNone/>
            </a:pPr>
            <a:r>
              <a:rPr lang="en-US" altLang="zh-CN" smtClean="0">
                <a:ea typeface="宋体" panose="02010600030101010101" pitchFamily="2" charset="-122"/>
              </a:rPr>
              <a:t>LV V2,Rb                        ;  load vector B</a:t>
            </a:r>
          </a:p>
          <a:p>
            <a:pPr>
              <a:buFontTx/>
              <a:buNone/>
            </a:pPr>
            <a:r>
              <a:rPr lang="en-US" altLang="zh-CN" smtClean="0">
                <a:ea typeface="宋体" panose="02010600030101010101" pitchFamily="2" charset="-122"/>
              </a:rPr>
              <a:t>L.D F0,#0                        ; load FP zero into F0</a:t>
            </a:r>
          </a:p>
          <a:p>
            <a:pPr>
              <a:buFontTx/>
              <a:buNone/>
            </a:pPr>
            <a:r>
              <a:rPr lang="en-US" altLang="zh-CN" smtClean="0">
                <a:solidFill>
                  <a:srgbClr val="FF0000"/>
                </a:solidFill>
                <a:ea typeface="宋体" panose="02010600030101010101" pitchFamily="2" charset="-122"/>
              </a:rPr>
              <a:t>SNEVS.D V1,F0              ;sets VM(i) to 1 if V1(i)!=F0</a:t>
            </a:r>
          </a:p>
          <a:p>
            <a:pPr>
              <a:buFontTx/>
              <a:buNone/>
            </a:pPr>
            <a:r>
              <a:rPr lang="en-US" altLang="zh-CN" smtClean="0">
                <a:ea typeface="宋体" panose="02010600030101010101" pitchFamily="2" charset="-122"/>
              </a:rPr>
              <a:t>SUBV.D V1,V1,V2           ;subtract under vector mask</a:t>
            </a:r>
          </a:p>
          <a:p>
            <a:pPr>
              <a:buFontTx/>
              <a:buNone/>
            </a:pPr>
            <a:r>
              <a:rPr lang="en-US" altLang="zh-CN" smtClean="0">
                <a:solidFill>
                  <a:srgbClr val="FF0000"/>
                </a:solidFill>
                <a:ea typeface="宋体" panose="02010600030101010101" pitchFamily="2" charset="-122"/>
              </a:rPr>
              <a:t>CVM                                 ;set the vector mask to all 1s</a:t>
            </a:r>
          </a:p>
          <a:p>
            <a:pPr>
              <a:buFontTx/>
              <a:buNone/>
            </a:pPr>
            <a:r>
              <a:rPr lang="en-US" altLang="zh-CN" smtClean="0">
                <a:ea typeface="宋体" panose="02010600030101010101" pitchFamily="2" charset="-122"/>
              </a:rPr>
              <a:t>SV Ra,V1                         ;store the result in A</a:t>
            </a:r>
          </a:p>
          <a:p>
            <a:pPr>
              <a:buFontTx/>
              <a:buNone/>
            </a:pPr>
            <a:endParaRPr lang="zh-CN" altLang="en-US" smtClean="0">
              <a:ea typeface="宋体" panose="02010600030101010101" pitchFamily="2" charset="-122"/>
            </a:endParaRPr>
          </a:p>
        </p:txBody>
      </p:sp>
      <p:sp>
        <p:nvSpPr>
          <p:cNvPr id="36868" name="Text Box 5"/>
          <p:cNvSpPr txBox="1">
            <a:spLocks noChangeArrowheads="1"/>
          </p:cNvSpPr>
          <p:nvPr/>
        </p:nvSpPr>
        <p:spPr bwMode="auto">
          <a:xfrm>
            <a:off x="524256" y="4567809"/>
            <a:ext cx="11143488" cy="19389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spcBef>
                <a:spcPct val="50000"/>
              </a:spcBef>
              <a:buFont typeface="Wingdings" panose="05000000000000000000" pitchFamily="2" charset="2"/>
              <a:buChar char="p"/>
            </a:pPr>
            <a:r>
              <a:rPr lang="zh-CN" altLang="en-US" sz="2400" b="1" dirty="0" smtClean="0">
                <a:ea typeface="宋体" panose="02010600030101010101" pitchFamily="2" charset="-122"/>
              </a:rPr>
              <a:t>使用</a:t>
            </a:r>
            <a:r>
              <a:rPr lang="en-US" altLang="zh-CN" sz="2400" b="1" dirty="0">
                <a:ea typeface="宋体" panose="02010600030101010101" pitchFamily="2" charset="-122"/>
              </a:rPr>
              <a:t>vector-mask</a:t>
            </a:r>
            <a:r>
              <a:rPr lang="zh-CN" altLang="en-US" sz="2400" b="1" dirty="0">
                <a:ea typeface="宋体" panose="02010600030101010101" pitchFamily="2" charset="-122"/>
              </a:rPr>
              <a:t>寄存器的缺陷</a:t>
            </a:r>
          </a:p>
          <a:p>
            <a:pPr marL="800100" lvl="1" indent="-342900">
              <a:spcBef>
                <a:spcPct val="50000"/>
              </a:spcBef>
              <a:buFont typeface="Arial" panose="020B0604020202020204" pitchFamily="34" charset="0"/>
              <a:buChar char="•"/>
            </a:pPr>
            <a:r>
              <a:rPr lang="zh-CN" altLang="en-US" sz="2400" b="1" dirty="0" smtClean="0">
                <a:ea typeface="宋体" panose="02010600030101010101" pitchFamily="2" charset="-122"/>
              </a:rPr>
              <a:t>简单实现时，条件</a:t>
            </a:r>
            <a:r>
              <a:rPr lang="zh-CN" altLang="en-US" sz="2400" b="1" dirty="0">
                <a:ea typeface="宋体" panose="02010600030101010101" pitchFamily="2" charset="-122"/>
              </a:rPr>
              <a:t>不满足时向量指令仍然需要花费时间</a:t>
            </a:r>
          </a:p>
          <a:p>
            <a:pPr marL="800100" lvl="1" indent="-342900">
              <a:spcBef>
                <a:spcPct val="50000"/>
              </a:spcBef>
              <a:buFont typeface="Arial" panose="020B0604020202020204" pitchFamily="34" charset="0"/>
              <a:buChar char="•"/>
            </a:pPr>
            <a:r>
              <a:rPr lang="zh-CN" altLang="en-US" sz="2400" b="1" dirty="0">
                <a:ea typeface="宋体" panose="02010600030101010101" pitchFamily="2" charset="-122"/>
              </a:rPr>
              <a:t>有些向量处理器带条件的向量执行仅控制向目标寄存器的写操作，可能会有除法错。</a:t>
            </a:r>
            <a:endParaRPr lang="en-US" altLang="zh-CN" sz="2400" b="1" dirty="0">
              <a:ea typeface="宋体" panose="02010600030101010101" pitchFamily="2" charset="-122"/>
            </a:endParaRPr>
          </a:p>
        </p:txBody>
      </p:sp>
    </p:spTree>
    <p:extLst>
      <p:ext uri="{BB962C8B-B14F-4D97-AF65-F5344CB8AC3E}">
        <p14:creationId xmlns:p14="http://schemas.microsoft.com/office/powerpoint/2010/main" val="4127977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328549"/>
            <a:ext cx="10515600" cy="585851"/>
          </a:xfrm>
          <a:noFill/>
        </p:spPr>
        <p:txBody>
          <a:bodyPr>
            <a:normAutofit fontScale="90000"/>
          </a:bodyPr>
          <a:lstStyle/>
          <a:p>
            <a:r>
              <a:rPr lang="en-US" altLang="zh-CN" dirty="0" smtClean="0">
                <a:ea typeface="宋体" panose="02010600030101010101" pitchFamily="2" charset="-122"/>
              </a:rPr>
              <a:t>Vector Opt #3: Sparse Matrices</a:t>
            </a:r>
          </a:p>
        </p:txBody>
      </p:sp>
      <p:sp>
        <p:nvSpPr>
          <p:cNvPr id="37891" name="Rectangle 3"/>
          <p:cNvSpPr>
            <a:spLocks noGrp="1" noChangeArrowheads="1"/>
          </p:cNvSpPr>
          <p:nvPr>
            <p:ph idx="1"/>
          </p:nvPr>
        </p:nvSpPr>
        <p:spPr>
          <a:xfrm>
            <a:off x="838200" y="1121664"/>
            <a:ext cx="10515600" cy="5055299"/>
          </a:xfrm>
          <a:noFill/>
        </p:spPr>
        <p:txBody>
          <a:bodyPr>
            <a:normAutofit/>
          </a:bodyPr>
          <a:lstStyle/>
          <a:p>
            <a:r>
              <a:rPr lang="en-US" altLang="zh-CN" dirty="0" smtClean="0">
                <a:ea typeface="宋体" panose="02010600030101010101" pitchFamily="2" charset="-122"/>
              </a:rPr>
              <a:t>Suppose:	</a:t>
            </a:r>
          </a:p>
          <a:p>
            <a:pPr>
              <a:buFontTx/>
              <a:buNone/>
            </a:pPr>
            <a:r>
              <a:rPr lang="en-US" altLang="zh-CN" dirty="0" smtClean="0">
                <a:latin typeface="Courier New" panose="02070309020205020404" pitchFamily="49" charset="0"/>
                <a:ea typeface="宋体" panose="02010600030101010101" pitchFamily="2" charset="-122"/>
              </a:rPr>
              <a:t>			do	100 </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1,n</a:t>
            </a:r>
          </a:p>
          <a:p>
            <a:pPr>
              <a:buFontTx/>
              <a:buNone/>
            </a:pPr>
            <a:r>
              <a:rPr lang="en-US" altLang="zh-CN" dirty="0" smtClean="0">
                <a:latin typeface="Courier New" panose="02070309020205020404" pitchFamily="49" charset="0"/>
                <a:ea typeface="宋体" panose="02010600030101010101" pitchFamily="2" charset="-122"/>
              </a:rPr>
              <a:t>100		A(K(</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A(K(</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 + C(M(</a:t>
            </a:r>
            <a:r>
              <a:rPr lang="en-US" altLang="zh-CN" dirty="0" err="1" smtClean="0">
                <a:latin typeface="Courier New" panose="02070309020205020404" pitchFamily="49" charset="0"/>
                <a:ea typeface="宋体" panose="02010600030101010101" pitchFamily="2" charset="-122"/>
              </a:rPr>
              <a:t>i</a:t>
            </a:r>
            <a:r>
              <a:rPr lang="en-US" altLang="zh-CN" dirty="0" smtClean="0">
                <a:latin typeface="Courier New" panose="02070309020205020404" pitchFamily="49" charset="0"/>
                <a:ea typeface="宋体" panose="02010600030101010101" pitchFamily="2" charset="-122"/>
              </a:rPr>
              <a:t>))</a:t>
            </a:r>
            <a:endParaRPr lang="en-US" altLang="zh-CN" dirty="0" smtClean="0">
              <a:ea typeface="宋体" panose="02010600030101010101" pitchFamily="2" charset="-122"/>
            </a:endParaRPr>
          </a:p>
          <a:p>
            <a:r>
              <a:rPr lang="en-US" altLang="zh-CN" i="1" dirty="0" smtClean="0">
                <a:solidFill>
                  <a:schemeClr val="hlink"/>
                </a:solidFill>
                <a:ea typeface="宋体" panose="02010600030101010101" pitchFamily="2" charset="-122"/>
              </a:rPr>
              <a:t>gather</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LVI</a:t>
            </a:r>
            <a:r>
              <a:rPr lang="en-US" altLang="zh-CN" dirty="0" smtClean="0">
                <a:ea typeface="宋体" panose="02010600030101010101" pitchFamily="2" charset="-122"/>
              </a:rPr>
              <a:t>) operation </a:t>
            </a:r>
            <a:r>
              <a:rPr lang="zh-CN" altLang="en-US" dirty="0" smtClean="0">
                <a:ea typeface="宋体" panose="02010600030101010101" pitchFamily="2" charset="-122"/>
              </a:rPr>
              <a:t>使用</a:t>
            </a:r>
            <a:r>
              <a:rPr lang="en-US" altLang="zh-CN" i="1" dirty="0" smtClean="0">
                <a:solidFill>
                  <a:schemeClr val="hlink"/>
                </a:solidFill>
                <a:ea typeface="宋体" panose="02010600030101010101" pitchFamily="2" charset="-122"/>
              </a:rPr>
              <a:t>index vector</a:t>
            </a:r>
            <a:r>
              <a:rPr lang="en-US" altLang="zh-CN" dirty="0" smtClean="0">
                <a:solidFill>
                  <a:schemeClr val="hlink"/>
                </a:solidFill>
                <a:ea typeface="宋体" panose="02010600030101010101" pitchFamily="2" charset="-122"/>
              </a:rPr>
              <a:t> </a:t>
            </a:r>
            <a:r>
              <a:rPr lang="zh-CN" altLang="en-US" dirty="0" smtClean="0">
                <a:ea typeface="宋体" panose="02010600030101010101" pitchFamily="2" charset="-122"/>
              </a:rPr>
              <a:t>中给出的偏移再加基址来读取</a:t>
            </a:r>
            <a:r>
              <a:rPr lang="en-US" altLang="zh-CN" dirty="0" smtClean="0">
                <a:ea typeface="宋体" panose="02010600030101010101" pitchFamily="2" charset="-122"/>
              </a:rPr>
              <a:t> =&gt; </a:t>
            </a:r>
            <a:r>
              <a:rPr lang="en-US" altLang="zh-CN" u="sng" dirty="0" smtClean="0">
                <a:solidFill>
                  <a:schemeClr val="hlink"/>
                </a:solidFill>
                <a:ea typeface="宋体" panose="02010600030101010101" pitchFamily="2" charset="-122"/>
              </a:rPr>
              <a:t>a </a:t>
            </a:r>
            <a:r>
              <a:rPr lang="en-US" altLang="zh-CN" u="sng" dirty="0" err="1" smtClean="0">
                <a:solidFill>
                  <a:schemeClr val="hlink"/>
                </a:solidFill>
                <a:ea typeface="宋体" panose="02010600030101010101" pitchFamily="2" charset="-122"/>
              </a:rPr>
              <a:t>nonsparse</a:t>
            </a:r>
            <a:r>
              <a:rPr lang="en-US" altLang="zh-CN" u="sng" dirty="0" smtClean="0">
                <a:solidFill>
                  <a:schemeClr val="hlink"/>
                </a:solidFill>
                <a:ea typeface="宋体" panose="02010600030101010101" pitchFamily="2" charset="-122"/>
              </a:rPr>
              <a:t> vector in a vector register </a:t>
            </a:r>
            <a:endParaRPr lang="en-US" altLang="zh-CN" dirty="0" smtClean="0">
              <a:ea typeface="宋体" panose="02010600030101010101" pitchFamily="2" charset="-122"/>
            </a:endParaRPr>
          </a:p>
          <a:p>
            <a:r>
              <a:rPr lang="zh-CN" altLang="en-US" dirty="0" smtClean="0">
                <a:ea typeface="宋体" panose="02010600030101010101" pitchFamily="2" charset="-122"/>
              </a:rPr>
              <a:t>这些元素以密集的方式操作完成后，再使用同样的</a:t>
            </a:r>
            <a:r>
              <a:rPr lang="en-US" altLang="zh-CN" dirty="0" smtClean="0">
                <a:ea typeface="宋体" panose="02010600030101010101" pitchFamily="2" charset="-122"/>
              </a:rPr>
              <a:t>index vector</a:t>
            </a:r>
            <a:r>
              <a:rPr lang="zh-CN" altLang="en-US" dirty="0" smtClean="0">
                <a:ea typeface="宋体" panose="02010600030101010101" pitchFamily="2" charset="-122"/>
              </a:rPr>
              <a:t>存储到稀疏矩阵的对应位置</a:t>
            </a:r>
            <a:endParaRPr lang="en-US" altLang="zh-CN" dirty="0" smtClean="0">
              <a:ea typeface="宋体" panose="02010600030101010101" pitchFamily="2" charset="-122"/>
            </a:endParaRPr>
          </a:p>
          <a:p>
            <a:r>
              <a:rPr lang="zh-CN" altLang="en-US" dirty="0" smtClean="0">
                <a:ea typeface="宋体" panose="02010600030101010101" pitchFamily="2" charset="-122"/>
              </a:rPr>
              <a:t>这些操作编译时可能无法完成。主要原因：编译器无法预知</a:t>
            </a:r>
            <a:r>
              <a:rPr lang="en-US" altLang="zh-CN" dirty="0" smtClean="0">
                <a:ea typeface="宋体" panose="02010600030101010101" pitchFamily="2" charset="-122"/>
              </a:rPr>
              <a:t>Ki</a:t>
            </a:r>
            <a:r>
              <a:rPr lang="zh-CN" altLang="en-US" dirty="0" smtClean="0">
                <a:ea typeface="宋体" panose="02010600030101010101" pitchFamily="2" charset="-122"/>
              </a:rPr>
              <a:t>以及是否有数据相关</a:t>
            </a:r>
            <a:endParaRPr lang="en-US" altLang="zh-CN" dirty="0" smtClean="0">
              <a:ea typeface="宋体" panose="02010600030101010101" pitchFamily="2" charset="-122"/>
            </a:endParaRPr>
          </a:p>
          <a:p>
            <a:r>
              <a:rPr lang="zh-CN" altLang="en-US" dirty="0" smtClean="0">
                <a:ea typeface="宋体" panose="02010600030101010101" pitchFamily="2" charset="-122"/>
              </a:rPr>
              <a:t>使用</a:t>
            </a:r>
            <a:r>
              <a:rPr lang="en-US" altLang="zh-CN" dirty="0" smtClean="0">
                <a:latin typeface="Courier New" panose="02070309020205020404" pitchFamily="49" charset="0"/>
                <a:ea typeface="宋体" panose="02010600030101010101" pitchFamily="2" charset="-122"/>
              </a:rPr>
              <a:t>CVI</a:t>
            </a:r>
            <a:r>
              <a:rPr lang="en-US" altLang="zh-CN" dirty="0" smtClean="0">
                <a:ea typeface="宋体" panose="02010600030101010101" pitchFamily="2" charset="-122"/>
              </a:rPr>
              <a:t> </a:t>
            </a:r>
            <a:r>
              <a:rPr lang="zh-CN" altLang="en-US" dirty="0" smtClean="0">
                <a:ea typeface="宋体" panose="02010600030101010101" pitchFamily="2" charset="-122"/>
              </a:rPr>
              <a:t>设置步长（</a:t>
            </a:r>
            <a:r>
              <a:rPr lang="en-US" altLang="zh-CN" dirty="0" smtClean="0">
                <a:ea typeface="宋体" panose="02010600030101010101" pitchFamily="2" charset="-122"/>
              </a:rPr>
              <a:t> index 0, 1xm, 2xm, ..., 63xm</a:t>
            </a:r>
            <a:r>
              <a:rPr lang="zh-CN" altLang="en-US" dirty="0" smtClean="0">
                <a:ea typeface="宋体" panose="02010600030101010101" pitchFamily="2" charset="-122"/>
              </a:rPr>
              <a:t>）</a:t>
            </a:r>
          </a:p>
        </p:txBody>
      </p:sp>
    </p:spTree>
    <p:extLst>
      <p:ext uri="{BB962C8B-B14F-4D97-AF65-F5344CB8AC3E}">
        <p14:creationId xmlns:p14="http://schemas.microsoft.com/office/powerpoint/2010/main" val="1705326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365125"/>
            <a:ext cx="10515600" cy="549275"/>
          </a:xfrm>
          <a:noFill/>
        </p:spPr>
        <p:txBody>
          <a:bodyPr>
            <a:normAutofit fontScale="90000"/>
          </a:bodyPr>
          <a:lstStyle/>
          <a:p>
            <a:r>
              <a:rPr lang="en-US" altLang="zh-CN" dirty="0" smtClean="0">
                <a:ea typeface="宋体" panose="02010600030101010101" pitchFamily="2" charset="-122"/>
              </a:rPr>
              <a:t>Sparse Matrix Example</a:t>
            </a:r>
          </a:p>
        </p:txBody>
      </p:sp>
      <p:sp>
        <p:nvSpPr>
          <p:cNvPr id="38915" name="Rectangle 3"/>
          <p:cNvSpPr>
            <a:spLocks noGrp="1" noChangeArrowheads="1"/>
          </p:cNvSpPr>
          <p:nvPr>
            <p:ph idx="1"/>
          </p:nvPr>
        </p:nvSpPr>
        <p:spPr>
          <a:xfrm>
            <a:off x="838200" y="1158240"/>
            <a:ext cx="10515600" cy="5205984"/>
          </a:xfrm>
          <a:noFill/>
        </p:spPr>
        <p:txBody>
          <a:bodyPr>
            <a:normAutofit/>
          </a:bodyPr>
          <a:lstStyle/>
          <a:p>
            <a:pPr>
              <a:tabLst>
                <a:tab pos="2692400" algn="l"/>
                <a:tab pos="5435600" algn="l"/>
              </a:tabLst>
            </a:pPr>
            <a:r>
              <a:rPr lang="en-US" altLang="zh-CN" dirty="0" smtClean="0">
                <a:ea typeface="宋体" panose="02010600030101010101" pitchFamily="2" charset="-122"/>
              </a:rPr>
              <a:t>Cache (1993) vs. Vector (1988)</a:t>
            </a:r>
          </a:p>
          <a:p>
            <a:pPr>
              <a:buNone/>
              <a:tabLst>
                <a:tab pos="2692400" algn="l"/>
                <a:tab pos="5435600" algn="l"/>
              </a:tabLst>
            </a:pPr>
            <a:r>
              <a:rPr lang="en-US" altLang="zh-CN" dirty="0" smtClean="0">
                <a:ea typeface="宋体" panose="02010600030101010101" pitchFamily="2" charset="-122"/>
              </a:rPr>
              <a:t>		IBM RS6000	Cray YMP</a:t>
            </a:r>
          </a:p>
          <a:p>
            <a:pPr>
              <a:buNone/>
              <a:tabLst>
                <a:tab pos="2692400" algn="l"/>
                <a:tab pos="5435600" algn="l"/>
              </a:tabLst>
            </a:pPr>
            <a:r>
              <a:rPr lang="en-US" altLang="zh-CN" dirty="0" smtClean="0">
                <a:ea typeface="宋体" panose="02010600030101010101" pitchFamily="2" charset="-122"/>
              </a:rPr>
              <a:t>Clock	  72 MHz	167 MHz</a:t>
            </a:r>
          </a:p>
          <a:p>
            <a:pPr>
              <a:buNone/>
              <a:tabLst>
                <a:tab pos="2692400" algn="l"/>
                <a:tab pos="5435600" algn="l"/>
              </a:tabLst>
            </a:pPr>
            <a:r>
              <a:rPr lang="en-US" altLang="zh-CN" dirty="0" smtClean="0">
                <a:ea typeface="宋体" panose="02010600030101010101" pitchFamily="2" charset="-122"/>
              </a:rPr>
              <a:t>Cache	256 KB	0.25 KB</a:t>
            </a:r>
          </a:p>
          <a:p>
            <a:pPr>
              <a:buNone/>
              <a:tabLst>
                <a:tab pos="2692400" algn="l"/>
                <a:tab pos="5435600" algn="l"/>
              </a:tabLst>
            </a:pPr>
            <a:r>
              <a:rPr lang="en-US" altLang="zh-CN" dirty="0" err="1" smtClean="0">
                <a:solidFill>
                  <a:schemeClr val="accent2"/>
                </a:solidFill>
                <a:ea typeface="宋体" panose="02010600030101010101" pitchFamily="2" charset="-122"/>
              </a:rPr>
              <a:t>Linpack</a:t>
            </a:r>
            <a:r>
              <a:rPr lang="en-US" altLang="zh-CN" dirty="0" smtClean="0">
                <a:solidFill>
                  <a:schemeClr val="accent2"/>
                </a:solidFill>
                <a:ea typeface="宋体" panose="02010600030101010101" pitchFamily="2" charset="-122"/>
              </a:rPr>
              <a:t>	140 MFLOPS	160 (1.1)</a:t>
            </a:r>
            <a:endParaRPr lang="en-US" altLang="zh-CN" dirty="0" smtClean="0">
              <a:solidFill>
                <a:schemeClr val="hlink"/>
              </a:solidFill>
              <a:ea typeface="宋体" panose="02010600030101010101" pitchFamily="2" charset="-122"/>
            </a:endParaRPr>
          </a:p>
          <a:p>
            <a:pPr>
              <a:buNone/>
              <a:tabLst>
                <a:tab pos="2692400" algn="l"/>
                <a:tab pos="5435600" algn="l"/>
              </a:tabLst>
            </a:pPr>
            <a:r>
              <a:rPr lang="en-US" altLang="zh-CN" dirty="0" smtClean="0">
                <a:solidFill>
                  <a:srgbClr val="FC0128"/>
                </a:solidFill>
                <a:ea typeface="宋体" panose="02010600030101010101" pitchFamily="2" charset="-122"/>
              </a:rPr>
              <a:t>Sparse Matrix	  17 MFLOPS	125 (7.3)</a:t>
            </a:r>
            <a:br>
              <a:rPr lang="en-US" altLang="zh-CN" dirty="0" smtClean="0">
                <a:solidFill>
                  <a:srgbClr val="FC0128"/>
                </a:solidFill>
                <a:ea typeface="宋体" panose="02010600030101010101" pitchFamily="2" charset="-122"/>
              </a:rPr>
            </a:br>
            <a:r>
              <a:rPr lang="en-US" altLang="zh-CN" dirty="0" smtClean="0">
                <a:solidFill>
                  <a:srgbClr val="FC0128"/>
                </a:solidFill>
                <a:ea typeface="宋体" panose="02010600030101010101" pitchFamily="2" charset="-122"/>
              </a:rPr>
              <a:t>(</a:t>
            </a:r>
            <a:r>
              <a:rPr lang="en-US" altLang="zh-CN" dirty="0" err="1" smtClean="0">
                <a:solidFill>
                  <a:srgbClr val="FC0128"/>
                </a:solidFill>
                <a:ea typeface="宋体" panose="02010600030101010101" pitchFamily="2" charset="-122"/>
              </a:rPr>
              <a:t>Cholesky</a:t>
            </a:r>
            <a:r>
              <a:rPr lang="en-US" altLang="zh-CN" dirty="0" smtClean="0">
                <a:solidFill>
                  <a:srgbClr val="FC0128"/>
                </a:solidFill>
                <a:ea typeface="宋体" panose="02010600030101010101" pitchFamily="2" charset="-122"/>
              </a:rPr>
              <a:t> Blocked )</a:t>
            </a:r>
          </a:p>
          <a:p>
            <a:pPr>
              <a:tabLst>
                <a:tab pos="2692400" algn="l"/>
                <a:tab pos="5435600" algn="l"/>
              </a:tabLst>
            </a:pPr>
            <a:r>
              <a:rPr lang="en-US" altLang="zh-CN" dirty="0" smtClean="0">
                <a:ea typeface="宋体" panose="02010600030101010101" pitchFamily="2" charset="-122"/>
              </a:rPr>
              <a:t>Cache: 1 address per cache block (32B to 64B)</a:t>
            </a:r>
          </a:p>
          <a:p>
            <a:pPr>
              <a:tabLst>
                <a:tab pos="2692400" algn="l"/>
                <a:tab pos="5435600" algn="l"/>
              </a:tabLst>
            </a:pPr>
            <a:r>
              <a:rPr lang="en-US" altLang="zh-CN" dirty="0" smtClean="0">
                <a:ea typeface="宋体" panose="02010600030101010101" pitchFamily="2" charset="-122"/>
              </a:rPr>
              <a:t>Vector: 1 address per element (4B)</a:t>
            </a:r>
          </a:p>
        </p:txBody>
      </p:sp>
    </p:spTree>
    <p:extLst>
      <p:ext uri="{BB962C8B-B14F-4D97-AF65-F5344CB8AC3E}">
        <p14:creationId xmlns:p14="http://schemas.microsoft.com/office/powerpoint/2010/main" val="3523601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a:xfrm>
            <a:off x="771400" y="193800"/>
            <a:ext cx="10515600" cy="258854"/>
          </a:xfrm>
        </p:spPr>
        <p:txBody>
          <a:bodyPr>
            <a:normAutofit fontScale="90000"/>
          </a:bodyPr>
          <a:lstStyle/>
          <a:p>
            <a:r>
              <a:rPr lang="en-US" altLang="ko-KR" dirty="0" smtClean="0"/>
              <a:t>Automatic Code </a:t>
            </a:r>
            <a:r>
              <a:rPr lang="en-US" altLang="ko-KR" dirty="0" err="1" smtClean="0"/>
              <a:t>Vectorization</a:t>
            </a:r>
            <a:endParaRPr lang="en-US" altLang="ko-KR" dirty="0"/>
          </a:p>
        </p:txBody>
      </p:sp>
      <p:sp>
        <p:nvSpPr>
          <p:cNvPr id="57" name="Slide Number Placeholder 4"/>
          <p:cNvSpPr>
            <a:spLocks noGrp="1"/>
          </p:cNvSpPr>
          <p:nvPr>
            <p:ph type="sldNum" sz="quarter" idx="12"/>
          </p:nvPr>
        </p:nvSpPr>
        <p:spPr/>
        <p:txBody>
          <a:bodyPr/>
          <a:lstStyle/>
          <a:p>
            <a:fld id="{4B63D21D-AB76-A94C-B70B-F478A8562A68}" type="slidenum">
              <a:rPr lang="en-US" smtClean="0"/>
              <a:pPr/>
              <a:t>48</a:t>
            </a:fld>
            <a:endParaRPr lang="en-US"/>
          </a:p>
        </p:txBody>
      </p:sp>
      <p:sp>
        <p:nvSpPr>
          <p:cNvPr id="1358851" name="Text Box 3"/>
          <p:cNvSpPr txBox="1">
            <a:spLocks noChangeArrowheads="1"/>
          </p:cNvSpPr>
          <p:nvPr/>
        </p:nvSpPr>
        <p:spPr bwMode="auto">
          <a:xfrm>
            <a:off x="3810001" y="681254"/>
            <a:ext cx="4424609" cy="867930"/>
          </a:xfrm>
          <a:prstGeom prst="rect">
            <a:avLst/>
          </a:prstGeom>
          <a:noFill/>
          <a:ln w="3175">
            <a:noFill/>
            <a:miter lim="800000"/>
            <a:headEnd/>
            <a:tailEnd/>
          </a:ln>
          <a:effectLst/>
        </p:spPr>
        <p:txBody>
          <a:bodyPr wrap="none" anchor="ctr">
            <a:prstTxWarp prst="textNoShape">
              <a:avLst/>
            </a:prstTxWarp>
            <a:spAutoFit/>
          </a:bodyPr>
          <a:lstStyle/>
          <a:p>
            <a:pPr algn="l">
              <a:spcBef>
                <a:spcPct val="10000"/>
              </a:spcBef>
            </a:pPr>
            <a:r>
              <a:rPr lang="en-US" altLang="ko-KR" sz="2400" b="1">
                <a:latin typeface="Courier New" charset="0"/>
                <a:ea typeface="굴림" charset="-127"/>
                <a:cs typeface="굴림" charset="-127"/>
              </a:rPr>
              <a:t>for (i=0; i &lt; N; i++)</a:t>
            </a:r>
          </a:p>
          <a:p>
            <a:pPr algn="l">
              <a:spcBef>
                <a:spcPct val="10000"/>
              </a:spcBef>
            </a:pPr>
            <a:r>
              <a:rPr lang="en-US" altLang="ko-KR" sz="2400" b="1">
                <a:latin typeface="Courier New" charset="0"/>
                <a:ea typeface="굴림" charset="-127"/>
                <a:cs typeface="굴림" charset="-127"/>
              </a:rPr>
              <a:t>    C[i] = A[i] + B[i];</a:t>
            </a:r>
          </a:p>
        </p:txBody>
      </p:sp>
      <p:grpSp>
        <p:nvGrpSpPr>
          <p:cNvPr id="2" name="Group 4"/>
          <p:cNvGrpSpPr>
            <a:grpSpLocks/>
          </p:cNvGrpSpPr>
          <p:nvPr/>
        </p:nvGrpSpPr>
        <p:grpSpPr bwMode="auto">
          <a:xfrm>
            <a:off x="381000" y="1130708"/>
            <a:ext cx="3268664" cy="5230811"/>
            <a:chOff x="-44" y="891"/>
            <a:chExt cx="2059" cy="3295"/>
          </a:xfrm>
        </p:grpSpPr>
        <p:grpSp>
          <p:nvGrpSpPr>
            <p:cNvPr id="3" name="Group 5"/>
            <p:cNvGrpSpPr>
              <a:grpSpLocks/>
            </p:cNvGrpSpPr>
            <p:nvPr/>
          </p:nvGrpSpPr>
          <p:grpSpPr bwMode="auto">
            <a:xfrm>
              <a:off x="649" y="1224"/>
              <a:ext cx="1065" cy="1474"/>
              <a:chOff x="697" y="888"/>
              <a:chExt cx="1065" cy="1474"/>
            </a:xfrm>
          </p:grpSpPr>
          <p:sp>
            <p:nvSpPr>
              <p:cNvPr id="1358854" name="AutoShape 6"/>
              <p:cNvSpPr>
                <a:spLocks noChangeArrowheads="1"/>
              </p:cNvSpPr>
              <p:nvPr/>
            </p:nvSpPr>
            <p:spPr bwMode="auto">
              <a:xfrm>
                <a:off x="697" y="888"/>
                <a:ext cx="489" cy="322"/>
              </a:xfrm>
              <a:prstGeom prst="roundRect">
                <a:avLst>
                  <a:gd name="adj" fmla="val 16667"/>
                </a:avLst>
              </a:prstGeom>
              <a:solidFill>
                <a:schemeClr val="hlink"/>
              </a:solidFill>
              <a:ln w="3175">
                <a:solidFill>
                  <a:schemeClr val="tx1"/>
                </a:solidFill>
                <a:round/>
                <a:headEnd/>
                <a:tailEnd/>
              </a:ln>
              <a:effectLst/>
            </p:spPr>
            <p:txBody>
              <a:bodyPr wrap="none" anchor="ctr">
                <a:prstTxWarp prst="textNoShape">
                  <a:avLst/>
                </a:prstTxWarp>
                <a:spAutoFit/>
              </a:bodyPr>
              <a:lstStyle/>
              <a:p>
                <a:r>
                  <a:rPr lang="en-US" altLang="ko-KR" sz="2400" dirty="0">
                    <a:solidFill>
                      <a:schemeClr val="bg1"/>
                    </a:solidFill>
                    <a:latin typeface="Calibri"/>
                    <a:ea typeface="굴림" charset="-127"/>
                    <a:cs typeface="Calibri"/>
                  </a:rPr>
                  <a:t>load</a:t>
                </a:r>
              </a:p>
            </p:txBody>
          </p:sp>
          <p:sp>
            <p:nvSpPr>
              <p:cNvPr id="1358855" name="AutoShape 7"/>
              <p:cNvSpPr>
                <a:spLocks noChangeArrowheads="1"/>
              </p:cNvSpPr>
              <p:nvPr/>
            </p:nvSpPr>
            <p:spPr bwMode="auto">
              <a:xfrm>
                <a:off x="1273" y="1176"/>
                <a:ext cx="489" cy="322"/>
              </a:xfrm>
              <a:prstGeom prst="roundRect">
                <a:avLst>
                  <a:gd name="adj" fmla="val 16667"/>
                </a:avLst>
              </a:prstGeom>
              <a:solidFill>
                <a:schemeClr val="hlink"/>
              </a:solidFill>
              <a:ln w="3175">
                <a:solidFill>
                  <a:schemeClr val="tx1"/>
                </a:solidFill>
                <a:round/>
                <a:headEnd/>
                <a:tailEnd/>
              </a:ln>
              <a:effectLst/>
            </p:spPr>
            <p:txBody>
              <a:bodyPr wrap="none" anchor="ctr">
                <a:prstTxWarp prst="textNoShape">
                  <a:avLst/>
                </a:prstTxWarp>
                <a:spAutoFit/>
              </a:bodyPr>
              <a:lstStyle/>
              <a:p>
                <a:r>
                  <a:rPr lang="en-US" altLang="ko-KR" sz="2400" dirty="0">
                    <a:solidFill>
                      <a:schemeClr val="bg1"/>
                    </a:solidFill>
                    <a:latin typeface="Calibri"/>
                    <a:ea typeface="굴림" charset="-127"/>
                    <a:cs typeface="Calibri"/>
                  </a:rPr>
                  <a:t>load</a:t>
                </a:r>
              </a:p>
            </p:txBody>
          </p:sp>
          <p:sp>
            <p:nvSpPr>
              <p:cNvPr id="1358856" name="AutoShape 8"/>
              <p:cNvSpPr>
                <a:spLocks noChangeArrowheads="1"/>
              </p:cNvSpPr>
              <p:nvPr/>
            </p:nvSpPr>
            <p:spPr bwMode="auto">
              <a:xfrm>
                <a:off x="938" y="1608"/>
                <a:ext cx="441" cy="322"/>
              </a:xfrm>
              <a:prstGeom prst="roundRect">
                <a:avLst>
                  <a:gd name="adj" fmla="val 16667"/>
                </a:avLst>
              </a:prstGeom>
              <a:solidFill>
                <a:schemeClr val="hlink"/>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add</a:t>
                </a:r>
              </a:p>
            </p:txBody>
          </p:sp>
          <p:sp>
            <p:nvSpPr>
              <p:cNvPr id="1358857" name="AutoShape 9"/>
              <p:cNvSpPr>
                <a:spLocks noChangeArrowheads="1"/>
              </p:cNvSpPr>
              <p:nvPr/>
            </p:nvSpPr>
            <p:spPr bwMode="auto">
              <a:xfrm>
                <a:off x="905" y="2040"/>
                <a:ext cx="554" cy="322"/>
              </a:xfrm>
              <a:prstGeom prst="roundRect">
                <a:avLst>
                  <a:gd name="adj" fmla="val 16667"/>
                </a:avLst>
              </a:prstGeom>
              <a:solidFill>
                <a:schemeClr val="hlink"/>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store</a:t>
                </a:r>
              </a:p>
            </p:txBody>
          </p:sp>
          <p:sp>
            <p:nvSpPr>
              <p:cNvPr id="1358858" name="Line 10"/>
              <p:cNvSpPr>
                <a:spLocks noChangeShapeType="1"/>
              </p:cNvSpPr>
              <p:nvPr/>
            </p:nvSpPr>
            <p:spPr bwMode="auto">
              <a:xfrm>
                <a:off x="948" y="1200"/>
                <a:ext cx="144" cy="432"/>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59" name="Line 11"/>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60" name="Line 12"/>
              <p:cNvSpPr>
                <a:spLocks noChangeShapeType="1"/>
              </p:cNvSpPr>
              <p:nvPr/>
            </p:nvSpPr>
            <p:spPr bwMode="auto">
              <a:xfrm>
                <a:off x="1188" y="1920"/>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grpSp>
        <p:grpSp>
          <p:nvGrpSpPr>
            <p:cNvPr id="4" name="Group 13"/>
            <p:cNvGrpSpPr>
              <a:grpSpLocks/>
            </p:cNvGrpSpPr>
            <p:nvPr/>
          </p:nvGrpSpPr>
          <p:grpSpPr bwMode="auto">
            <a:xfrm>
              <a:off x="661" y="2712"/>
              <a:ext cx="1065" cy="1474"/>
              <a:chOff x="709" y="2376"/>
              <a:chExt cx="1065" cy="1474"/>
            </a:xfrm>
          </p:grpSpPr>
          <p:sp>
            <p:nvSpPr>
              <p:cNvPr id="1358862" name="AutoShape 14"/>
              <p:cNvSpPr>
                <a:spLocks noChangeArrowheads="1"/>
              </p:cNvSpPr>
              <p:nvPr/>
            </p:nvSpPr>
            <p:spPr bwMode="auto">
              <a:xfrm>
                <a:off x="709" y="2376"/>
                <a:ext cx="489" cy="322"/>
              </a:xfrm>
              <a:prstGeom prst="roundRect">
                <a:avLst>
                  <a:gd name="adj" fmla="val 16667"/>
                </a:avLst>
              </a:prstGeom>
              <a:solidFill>
                <a:schemeClr val="accent2"/>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63" name="AutoShape 15"/>
              <p:cNvSpPr>
                <a:spLocks noChangeArrowheads="1"/>
              </p:cNvSpPr>
              <p:nvPr/>
            </p:nvSpPr>
            <p:spPr bwMode="auto">
              <a:xfrm>
                <a:off x="1285" y="2664"/>
                <a:ext cx="489" cy="322"/>
              </a:xfrm>
              <a:prstGeom prst="roundRect">
                <a:avLst>
                  <a:gd name="adj" fmla="val 16667"/>
                </a:avLst>
              </a:prstGeom>
              <a:solidFill>
                <a:schemeClr val="accent2"/>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64" name="AutoShape 16"/>
              <p:cNvSpPr>
                <a:spLocks noChangeArrowheads="1"/>
              </p:cNvSpPr>
              <p:nvPr/>
            </p:nvSpPr>
            <p:spPr bwMode="auto">
              <a:xfrm>
                <a:off x="950" y="3096"/>
                <a:ext cx="441" cy="322"/>
              </a:xfrm>
              <a:prstGeom prst="roundRect">
                <a:avLst>
                  <a:gd name="adj" fmla="val 16667"/>
                </a:avLst>
              </a:prstGeom>
              <a:solidFill>
                <a:schemeClr val="accent2"/>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add</a:t>
                </a:r>
              </a:p>
            </p:txBody>
          </p:sp>
          <p:sp>
            <p:nvSpPr>
              <p:cNvPr id="1358865" name="AutoShape 17"/>
              <p:cNvSpPr>
                <a:spLocks noChangeArrowheads="1"/>
              </p:cNvSpPr>
              <p:nvPr/>
            </p:nvSpPr>
            <p:spPr bwMode="auto">
              <a:xfrm>
                <a:off x="917" y="3528"/>
                <a:ext cx="554" cy="322"/>
              </a:xfrm>
              <a:prstGeom prst="roundRect">
                <a:avLst>
                  <a:gd name="adj" fmla="val 16667"/>
                </a:avLst>
              </a:prstGeom>
              <a:solidFill>
                <a:schemeClr val="accent2"/>
              </a:solidFill>
              <a:ln w="3175">
                <a:solidFill>
                  <a:schemeClr val="tx1"/>
                </a:solidFill>
                <a:round/>
                <a:headEnd/>
                <a:tailEnd/>
              </a:ln>
              <a:effectLst/>
            </p:spPr>
            <p:txBody>
              <a:bodyPr wrap="none" anchor="ctr">
                <a:prstTxWarp prst="textNoShape">
                  <a:avLst/>
                </a:prstTxWarp>
                <a:spAutoFit/>
              </a:bodyPr>
              <a:lstStyle/>
              <a:p>
                <a:r>
                  <a:rPr lang="en-US" altLang="ko-KR" sz="2400">
                    <a:solidFill>
                      <a:schemeClr val="bg1"/>
                    </a:solidFill>
                    <a:latin typeface="Calibri"/>
                    <a:ea typeface="굴림" charset="-127"/>
                    <a:cs typeface="Calibri"/>
                  </a:rPr>
                  <a:t>store</a:t>
                </a:r>
              </a:p>
            </p:txBody>
          </p:sp>
          <p:sp>
            <p:nvSpPr>
              <p:cNvPr id="1358866" name="Line 18"/>
              <p:cNvSpPr>
                <a:spLocks noChangeShapeType="1"/>
              </p:cNvSpPr>
              <p:nvPr/>
            </p:nvSpPr>
            <p:spPr bwMode="auto">
              <a:xfrm>
                <a:off x="960" y="2688"/>
                <a:ext cx="144" cy="432"/>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67" name="Line 19"/>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68" name="Line 20"/>
              <p:cNvSpPr>
                <a:spLocks noChangeShapeType="1"/>
              </p:cNvSpPr>
              <p:nvPr/>
            </p:nvSpPr>
            <p:spPr bwMode="auto">
              <a:xfrm>
                <a:off x="1200" y="3408"/>
                <a:ext cx="0"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grpSp>
        <p:sp>
          <p:nvSpPr>
            <p:cNvPr id="1358869" name="AutoShape 21"/>
            <p:cNvSpPr>
              <a:spLocks noChangeArrowheads="1"/>
            </p:cNvSpPr>
            <p:nvPr/>
          </p:nvSpPr>
          <p:spPr bwMode="auto">
            <a:xfrm>
              <a:off x="528" y="1815"/>
              <a:ext cx="1248" cy="257"/>
            </a:xfrm>
            <a:prstGeom prst="roundRect">
              <a:avLst>
                <a:gd name="adj" fmla="val 16667"/>
              </a:avLst>
            </a:prstGeom>
            <a:noFill/>
            <a:ln w="38100">
              <a:solidFill>
                <a:schemeClr val="tx1"/>
              </a:solidFill>
              <a:prstDash val="sysDot"/>
              <a:round/>
              <a:headEnd/>
              <a:tailEnd/>
            </a:ln>
            <a:effectLst/>
          </p:spPr>
          <p:txBody>
            <a:bodyPr anchor="ctr">
              <a:prstTxWarp prst="textNoShape">
                <a:avLst/>
              </a:prstTxWarp>
              <a:spAutoFit/>
            </a:bodyPr>
            <a:lstStyle/>
            <a:p>
              <a:endParaRPr lang="en-US"/>
            </a:p>
          </p:txBody>
        </p:sp>
        <p:sp>
          <p:nvSpPr>
            <p:cNvPr id="1358870" name="AutoShape 22"/>
            <p:cNvSpPr>
              <a:spLocks noChangeArrowheads="1"/>
            </p:cNvSpPr>
            <p:nvPr/>
          </p:nvSpPr>
          <p:spPr bwMode="auto">
            <a:xfrm>
              <a:off x="480" y="3351"/>
              <a:ext cx="1296" cy="257"/>
            </a:xfrm>
            <a:prstGeom prst="roundRect">
              <a:avLst>
                <a:gd name="adj" fmla="val 16667"/>
              </a:avLst>
            </a:prstGeom>
            <a:noFill/>
            <a:ln w="38100" cap="rnd">
              <a:solidFill>
                <a:schemeClr val="tx1"/>
              </a:solidFill>
              <a:prstDash val="sysDot"/>
              <a:round/>
              <a:headEnd/>
              <a:tailEnd/>
            </a:ln>
            <a:effectLst/>
          </p:spPr>
          <p:txBody>
            <a:bodyPr anchor="ctr">
              <a:prstTxWarp prst="textNoShape">
                <a:avLst/>
              </a:prstTxWarp>
              <a:spAutoFit/>
            </a:bodyPr>
            <a:lstStyle/>
            <a:p>
              <a:endParaRPr lang="en-US"/>
            </a:p>
          </p:txBody>
        </p:sp>
        <p:sp>
          <p:nvSpPr>
            <p:cNvPr id="1358871" name="Text Box 23"/>
            <p:cNvSpPr txBox="1">
              <a:spLocks noChangeArrowheads="1"/>
            </p:cNvSpPr>
            <p:nvPr/>
          </p:nvSpPr>
          <p:spPr bwMode="auto">
            <a:xfrm>
              <a:off x="-44" y="1563"/>
              <a:ext cx="562"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dirty="0" err="1">
                  <a:latin typeface="Calibri"/>
                  <a:ea typeface="굴림" charset="-127"/>
                  <a:cs typeface="Calibri"/>
                </a:rPr>
                <a:t>Iter</a:t>
              </a:r>
              <a:r>
                <a:rPr lang="en-US" altLang="ko-KR" sz="2400" dirty="0">
                  <a:latin typeface="Calibri"/>
                  <a:ea typeface="굴림" charset="-127"/>
                  <a:cs typeface="Calibri"/>
                </a:rPr>
                <a:t>. 1</a:t>
              </a:r>
            </a:p>
          </p:txBody>
        </p:sp>
        <p:sp>
          <p:nvSpPr>
            <p:cNvPr id="1358872" name="Text Box 24"/>
            <p:cNvSpPr txBox="1">
              <a:spLocks noChangeArrowheads="1"/>
            </p:cNvSpPr>
            <p:nvPr/>
          </p:nvSpPr>
          <p:spPr bwMode="auto">
            <a:xfrm>
              <a:off x="-44" y="3051"/>
              <a:ext cx="562"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dirty="0" err="1">
                  <a:latin typeface="Calibri"/>
                  <a:ea typeface="굴림" charset="-127"/>
                  <a:cs typeface="Calibri"/>
                </a:rPr>
                <a:t>Iter</a:t>
              </a:r>
              <a:r>
                <a:rPr lang="en-US" altLang="ko-KR" sz="2400" dirty="0">
                  <a:latin typeface="Calibri"/>
                  <a:ea typeface="굴림" charset="-127"/>
                  <a:cs typeface="Calibri"/>
                </a:rPr>
                <a:t>. 2</a:t>
              </a:r>
            </a:p>
          </p:txBody>
        </p:sp>
        <p:sp>
          <p:nvSpPr>
            <p:cNvPr id="1358873" name="Text Box 25"/>
            <p:cNvSpPr txBox="1">
              <a:spLocks noChangeArrowheads="1"/>
            </p:cNvSpPr>
            <p:nvPr/>
          </p:nvSpPr>
          <p:spPr bwMode="auto">
            <a:xfrm>
              <a:off x="68" y="891"/>
              <a:ext cx="1947"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a:latin typeface="Calibri"/>
                  <a:ea typeface="굴림" charset="-127"/>
                  <a:cs typeface="Calibri"/>
                </a:rPr>
                <a:t>Scalar Sequential Code</a:t>
              </a:r>
            </a:p>
          </p:txBody>
        </p:sp>
      </p:grpSp>
      <p:sp>
        <p:nvSpPr>
          <p:cNvPr id="1358874" name="Text Box 26"/>
          <p:cNvSpPr txBox="1">
            <a:spLocks noChangeArrowheads="1"/>
          </p:cNvSpPr>
          <p:nvPr/>
        </p:nvSpPr>
        <p:spPr bwMode="auto">
          <a:xfrm>
            <a:off x="4114800" y="5466189"/>
            <a:ext cx="6553200" cy="830997"/>
          </a:xfrm>
          <a:prstGeom prst="rect">
            <a:avLst/>
          </a:prstGeom>
          <a:noFill/>
          <a:ln w="3175">
            <a:noFill/>
            <a:miter lim="800000"/>
            <a:headEnd/>
            <a:tailEnd/>
          </a:ln>
          <a:effectLst/>
        </p:spPr>
        <p:txBody>
          <a:bodyPr anchor="ctr">
            <a:prstTxWarp prst="textNoShape">
              <a:avLst/>
            </a:prstTxWarp>
            <a:spAutoFit/>
          </a:bodyPr>
          <a:lstStyle/>
          <a:p>
            <a:r>
              <a:rPr lang="zh-CN" altLang="en-US" sz="2400" dirty="0" smtClean="0">
                <a:latin typeface="+mn-ea"/>
                <a:cs typeface="Calibri"/>
              </a:rPr>
              <a:t>向量化是指在编译期间对操作重定序</a:t>
            </a:r>
            <a:r>
              <a:rPr lang="en-US" altLang="ko-KR" sz="2400" dirty="0" smtClean="0">
                <a:latin typeface="+mn-ea"/>
                <a:cs typeface="Calibri"/>
                <a:sym typeface="Symbol" charset="2"/>
              </a:rPr>
              <a:t> </a:t>
            </a:r>
            <a:r>
              <a:rPr lang="zh-CN" altLang="en-US" sz="2400" dirty="0" smtClean="0">
                <a:latin typeface="+mn-ea"/>
                <a:cs typeface="Calibri"/>
                <a:sym typeface="Symbol" charset="2"/>
              </a:rPr>
              <a:t>需要进行大量的循环相关分析</a:t>
            </a:r>
            <a:endParaRPr lang="en-US" altLang="ko-KR" sz="2400" dirty="0">
              <a:latin typeface="+mn-ea"/>
              <a:cs typeface="Calibri"/>
            </a:endParaRPr>
          </a:p>
        </p:txBody>
      </p:sp>
      <p:grpSp>
        <p:nvGrpSpPr>
          <p:cNvPr id="5" name="Group 27"/>
          <p:cNvGrpSpPr>
            <a:grpSpLocks/>
          </p:cNvGrpSpPr>
          <p:nvPr/>
        </p:nvGrpSpPr>
        <p:grpSpPr bwMode="auto">
          <a:xfrm>
            <a:off x="4579939" y="1338265"/>
            <a:ext cx="6176963" cy="3829051"/>
            <a:chOff x="1925" y="843"/>
            <a:chExt cx="3891" cy="2412"/>
          </a:xfrm>
        </p:grpSpPr>
        <p:sp>
          <p:nvSpPr>
            <p:cNvPr id="1358876" name="AutoShape 28"/>
            <p:cNvSpPr>
              <a:spLocks noChangeArrowheads="1"/>
            </p:cNvSpPr>
            <p:nvPr/>
          </p:nvSpPr>
          <p:spPr bwMode="auto">
            <a:xfrm>
              <a:off x="2352" y="1599"/>
              <a:ext cx="3168" cy="257"/>
            </a:xfrm>
            <a:prstGeom prst="roundRect">
              <a:avLst>
                <a:gd name="adj" fmla="val 16667"/>
              </a:avLst>
            </a:prstGeom>
            <a:solidFill>
              <a:schemeClr val="accent1"/>
            </a:solidFill>
            <a:ln w="12700">
              <a:solidFill>
                <a:schemeClr val="tx1"/>
              </a:solidFill>
              <a:round/>
              <a:headEnd/>
              <a:tailEnd/>
            </a:ln>
            <a:effectLst/>
          </p:spPr>
          <p:txBody>
            <a:bodyPr anchor="ctr">
              <a:prstTxWarp prst="textNoShape">
                <a:avLst/>
              </a:prstTxWarp>
              <a:spAutoFit/>
            </a:bodyPr>
            <a:lstStyle/>
            <a:p>
              <a:endParaRPr lang="en-US"/>
            </a:p>
          </p:txBody>
        </p:sp>
        <p:sp>
          <p:nvSpPr>
            <p:cNvPr id="1358877" name="AutoShape 29"/>
            <p:cNvSpPr>
              <a:spLocks noChangeArrowheads="1"/>
            </p:cNvSpPr>
            <p:nvPr/>
          </p:nvSpPr>
          <p:spPr bwMode="auto">
            <a:xfrm>
              <a:off x="2354" y="1158"/>
              <a:ext cx="3164" cy="322"/>
            </a:xfrm>
            <a:prstGeom prst="roundRect">
              <a:avLst>
                <a:gd name="adj" fmla="val 16667"/>
              </a:avLst>
            </a:prstGeom>
            <a:solidFill>
              <a:srgbClr val="CCFF33"/>
            </a:solidFill>
            <a:ln w="12700">
              <a:solidFill>
                <a:schemeClr val="tx1"/>
              </a:solidFill>
              <a:round/>
              <a:headEnd/>
              <a:tailEnd/>
            </a:ln>
            <a:effectLst/>
          </p:spPr>
          <p:txBody>
            <a:bodyPr anchor="ctr">
              <a:prstTxWarp prst="textNoShape">
                <a:avLst/>
              </a:prstTxWarp>
              <a:spAutoFit/>
            </a:bodyPr>
            <a:lstStyle/>
            <a:p>
              <a:endParaRPr lang="ko-KR" altLang="en-US" sz="2400">
                <a:latin typeface="Verdana" charset="0"/>
                <a:ea typeface="굴림" charset="-127"/>
                <a:cs typeface="굴림" charset="-127"/>
              </a:endParaRPr>
            </a:p>
          </p:txBody>
        </p:sp>
        <p:sp>
          <p:nvSpPr>
            <p:cNvPr id="1358878" name="AutoShape 30"/>
            <p:cNvSpPr>
              <a:spLocks noChangeArrowheads="1"/>
            </p:cNvSpPr>
            <p:nvPr/>
          </p:nvSpPr>
          <p:spPr bwMode="auto">
            <a:xfrm>
              <a:off x="2352" y="2007"/>
              <a:ext cx="3168" cy="257"/>
            </a:xfrm>
            <a:prstGeom prst="roundRect">
              <a:avLst>
                <a:gd name="adj" fmla="val 16667"/>
              </a:avLst>
            </a:prstGeom>
            <a:solidFill>
              <a:srgbClr val="FF00FF"/>
            </a:solidFill>
            <a:ln w="12700">
              <a:solidFill>
                <a:schemeClr val="tx1"/>
              </a:solidFill>
              <a:round/>
              <a:headEnd/>
              <a:tailEnd/>
            </a:ln>
            <a:effectLst/>
          </p:spPr>
          <p:txBody>
            <a:bodyPr anchor="ctr">
              <a:prstTxWarp prst="textNoShape">
                <a:avLst/>
              </a:prstTxWarp>
              <a:spAutoFit/>
            </a:bodyPr>
            <a:lstStyle/>
            <a:p>
              <a:endParaRPr lang="en-US"/>
            </a:p>
          </p:txBody>
        </p:sp>
        <p:sp>
          <p:nvSpPr>
            <p:cNvPr id="1358879" name="AutoShape 31"/>
            <p:cNvSpPr>
              <a:spLocks noChangeArrowheads="1"/>
            </p:cNvSpPr>
            <p:nvPr/>
          </p:nvSpPr>
          <p:spPr bwMode="auto">
            <a:xfrm>
              <a:off x="2352" y="2415"/>
              <a:ext cx="3168" cy="257"/>
            </a:xfrm>
            <a:prstGeom prst="roundRect">
              <a:avLst>
                <a:gd name="adj" fmla="val 16667"/>
              </a:avLst>
            </a:prstGeom>
            <a:solidFill>
              <a:srgbClr val="FFFF66"/>
            </a:solidFill>
            <a:ln w="12700">
              <a:solidFill>
                <a:schemeClr val="tx1"/>
              </a:solidFill>
              <a:round/>
              <a:headEnd/>
              <a:tailEnd/>
            </a:ln>
            <a:effectLst/>
          </p:spPr>
          <p:txBody>
            <a:bodyPr anchor="ctr">
              <a:prstTxWarp prst="textNoShape">
                <a:avLst/>
              </a:prstTxWarp>
              <a:spAutoFit/>
            </a:bodyPr>
            <a:lstStyle/>
            <a:p>
              <a:endParaRPr lang="en-US"/>
            </a:p>
          </p:txBody>
        </p:sp>
        <p:sp>
          <p:nvSpPr>
            <p:cNvPr id="1358880" name="Text Box 32"/>
            <p:cNvSpPr txBox="1">
              <a:spLocks noChangeArrowheads="1"/>
            </p:cNvSpPr>
            <p:nvPr/>
          </p:nvSpPr>
          <p:spPr bwMode="auto">
            <a:xfrm>
              <a:off x="4493" y="3003"/>
              <a:ext cx="1323" cy="252"/>
            </a:xfrm>
            <a:prstGeom prst="rect">
              <a:avLst/>
            </a:prstGeom>
            <a:noFill/>
            <a:ln w="3175">
              <a:noFill/>
              <a:miter lim="800000"/>
              <a:headEnd/>
              <a:tailEnd/>
            </a:ln>
            <a:effectLst/>
          </p:spPr>
          <p:txBody>
            <a:bodyPr wrap="none" anchor="ctr">
              <a:prstTxWarp prst="textNoShape">
                <a:avLst/>
              </a:prstTxWarp>
              <a:spAutoFit/>
            </a:bodyPr>
            <a:lstStyle/>
            <a:p>
              <a:r>
                <a:rPr lang="en-US" altLang="ko-KR" sz="2000" i="1" dirty="0">
                  <a:latin typeface="Calibri"/>
                  <a:ea typeface="굴림" charset="-127"/>
                  <a:cs typeface="Calibri"/>
                </a:rPr>
                <a:t>Vector Instruction</a:t>
              </a:r>
            </a:p>
          </p:txBody>
        </p:sp>
        <p:sp>
          <p:nvSpPr>
            <p:cNvPr id="1358881" name="AutoShape 33"/>
            <p:cNvSpPr>
              <a:spLocks noChangeArrowheads="1"/>
            </p:cNvSpPr>
            <p:nvPr/>
          </p:nvSpPr>
          <p:spPr bwMode="auto">
            <a:xfrm>
              <a:off x="2692" y="1208"/>
              <a:ext cx="365" cy="257"/>
            </a:xfrm>
            <a:prstGeom prst="roundRect">
              <a:avLst>
                <a:gd name="adj" fmla="val 16667"/>
              </a:avLst>
            </a:prstGeom>
            <a:solidFill>
              <a:schemeClr val="hlink"/>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dirty="0">
                  <a:solidFill>
                    <a:schemeClr val="bg1"/>
                  </a:solidFill>
                  <a:latin typeface="Calibri"/>
                  <a:ea typeface="굴림" charset="-127"/>
                  <a:cs typeface="Calibri"/>
                </a:rPr>
                <a:t>load</a:t>
              </a:r>
            </a:p>
          </p:txBody>
        </p:sp>
        <p:sp>
          <p:nvSpPr>
            <p:cNvPr id="1358882" name="AutoShape 34"/>
            <p:cNvSpPr>
              <a:spLocks noChangeArrowheads="1"/>
            </p:cNvSpPr>
            <p:nvPr/>
          </p:nvSpPr>
          <p:spPr bwMode="auto">
            <a:xfrm>
              <a:off x="3268" y="1592"/>
              <a:ext cx="365" cy="257"/>
            </a:xfrm>
            <a:prstGeom prst="roundRect">
              <a:avLst>
                <a:gd name="adj" fmla="val 16667"/>
              </a:avLst>
            </a:prstGeom>
            <a:solidFill>
              <a:schemeClr val="hlink"/>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83" name="AutoShape 35"/>
            <p:cNvSpPr>
              <a:spLocks noChangeArrowheads="1"/>
            </p:cNvSpPr>
            <p:nvPr/>
          </p:nvSpPr>
          <p:spPr bwMode="auto">
            <a:xfrm>
              <a:off x="2930" y="2024"/>
              <a:ext cx="320" cy="257"/>
            </a:xfrm>
            <a:prstGeom prst="roundRect">
              <a:avLst>
                <a:gd name="adj" fmla="val 16667"/>
              </a:avLst>
            </a:prstGeom>
            <a:solidFill>
              <a:schemeClr val="hlink"/>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add</a:t>
              </a:r>
            </a:p>
          </p:txBody>
        </p:sp>
        <p:sp>
          <p:nvSpPr>
            <p:cNvPr id="1358884" name="AutoShape 36"/>
            <p:cNvSpPr>
              <a:spLocks noChangeArrowheads="1"/>
            </p:cNvSpPr>
            <p:nvPr/>
          </p:nvSpPr>
          <p:spPr bwMode="auto">
            <a:xfrm>
              <a:off x="2899" y="2408"/>
              <a:ext cx="431" cy="257"/>
            </a:xfrm>
            <a:prstGeom prst="roundRect">
              <a:avLst>
                <a:gd name="adj" fmla="val 16667"/>
              </a:avLst>
            </a:prstGeom>
            <a:solidFill>
              <a:schemeClr val="hlink"/>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store</a:t>
              </a:r>
            </a:p>
          </p:txBody>
        </p:sp>
        <p:sp>
          <p:nvSpPr>
            <p:cNvPr id="1358885" name="Line 37"/>
            <p:cNvSpPr>
              <a:spLocks noChangeShapeType="1"/>
            </p:cNvSpPr>
            <p:nvPr/>
          </p:nvSpPr>
          <p:spPr bwMode="auto">
            <a:xfrm>
              <a:off x="2880" y="1488"/>
              <a:ext cx="144" cy="528"/>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86" name="Line 38"/>
            <p:cNvSpPr>
              <a:spLocks noChangeShapeType="1"/>
            </p:cNvSpPr>
            <p:nvPr/>
          </p:nvSpPr>
          <p:spPr bwMode="auto">
            <a:xfrm flipH="1">
              <a:off x="3168" y="1872"/>
              <a:ext cx="144"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87" name="Line 39"/>
            <p:cNvSpPr>
              <a:spLocks noChangeShapeType="1"/>
            </p:cNvSpPr>
            <p:nvPr/>
          </p:nvSpPr>
          <p:spPr bwMode="auto">
            <a:xfrm>
              <a:off x="3120" y="2304"/>
              <a:ext cx="0" cy="96"/>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88" name="AutoShape 40"/>
            <p:cNvSpPr>
              <a:spLocks noChangeArrowheads="1"/>
            </p:cNvSpPr>
            <p:nvPr/>
          </p:nvSpPr>
          <p:spPr bwMode="auto">
            <a:xfrm>
              <a:off x="3892" y="1208"/>
              <a:ext cx="365" cy="257"/>
            </a:xfrm>
            <a:prstGeom prst="roundRect">
              <a:avLst>
                <a:gd name="adj" fmla="val 16667"/>
              </a:avLst>
            </a:prstGeom>
            <a:solidFill>
              <a:schemeClr val="accent2"/>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89" name="AutoShape 41"/>
            <p:cNvSpPr>
              <a:spLocks noChangeArrowheads="1"/>
            </p:cNvSpPr>
            <p:nvPr/>
          </p:nvSpPr>
          <p:spPr bwMode="auto">
            <a:xfrm>
              <a:off x="4468" y="1592"/>
              <a:ext cx="365" cy="257"/>
            </a:xfrm>
            <a:prstGeom prst="roundRect">
              <a:avLst>
                <a:gd name="adj" fmla="val 16667"/>
              </a:avLst>
            </a:prstGeom>
            <a:solidFill>
              <a:schemeClr val="accent2"/>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load</a:t>
              </a:r>
            </a:p>
          </p:txBody>
        </p:sp>
        <p:sp>
          <p:nvSpPr>
            <p:cNvPr id="1358890" name="AutoShape 42"/>
            <p:cNvSpPr>
              <a:spLocks noChangeArrowheads="1"/>
            </p:cNvSpPr>
            <p:nvPr/>
          </p:nvSpPr>
          <p:spPr bwMode="auto">
            <a:xfrm>
              <a:off x="4130" y="2024"/>
              <a:ext cx="320" cy="257"/>
            </a:xfrm>
            <a:prstGeom prst="roundRect">
              <a:avLst>
                <a:gd name="adj" fmla="val 16667"/>
              </a:avLst>
            </a:prstGeom>
            <a:solidFill>
              <a:schemeClr val="accent2"/>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add</a:t>
              </a:r>
            </a:p>
          </p:txBody>
        </p:sp>
        <p:sp>
          <p:nvSpPr>
            <p:cNvPr id="1358891" name="AutoShape 43"/>
            <p:cNvSpPr>
              <a:spLocks noChangeArrowheads="1"/>
            </p:cNvSpPr>
            <p:nvPr/>
          </p:nvSpPr>
          <p:spPr bwMode="auto">
            <a:xfrm>
              <a:off x="4099" y="2408"/>
              <a:ext cx="431" cy="257"/>
            </a:xfrm>
            <a:prstGeom prst="roundRect">
              <a:avLst>
                <a:gd name="adj" fmla="val 16667"/>
              </a:avLst>
            </a:prstGeom>
            <a:solidFill>
              <a:schemeClr val="accent2"/>
            </a:solidFill>
            <a:ln w="3175">
              <a:solidFill>
                <a:schemeClr val="tx1"/>
              </a:solidFill>
              <a:round/>
              <a:headEnd/>
              <a:tailEnd/>
            </a:ln>
            <a:effectLst/>
          </p:spPr>
          <p:txBody>
            <a:bodyPr wrap="none" lIns="0" tIns="0" rIns="0" bIns="0" anchor="ctr">
              <a:prstTxWarp prst="textNoShape">
                <a:avLst/>
              </a:prstTxWarp>
              <a:spAutoFit/>
            </a:bodyPr>
            <a:lstStyle/>
            <a:p>
              <a:r>
                <a:rPr lang="en-US" altLang="ko-KR" sz="2400">
                  <a:solidFill>
                    <a:schemeClr val="bg1"/>
                  </a:solidFill>
                  <a:latin typeface="Calibri"/>
                  <a:ea typeface="굴림" charset="-127"/>
                  <a:cs typeface="Calibri"/>
                </a:rPr>
                <a:t>store</a:t>
              </a:r>
            </a:p>
          </p:txBody>
        </p:sp>
        <p:sp>
          <p:nvSpPr>
            <p:cNvPr id="1358892" name="Line 44"/>
            <p:cNvSpPr>
              <a:spLocks noChangeShapeType="1"/>
            </p:cNvSpPr>
            <p:nvPr/>
          </p:nvSpPr>
          <p:spPr bwMode="auto">
            <a:xfrm>
              <a:off x="4032" y="1488"/>
              <a:ext cx="192" cy="528"/>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93" name="Line 45"/>
            <p:cNvSpPr>
              <a:spLocks noChangeShapeType="1"/>
            </p:cNvSpPr>
            <p:nvPr/>
          </p:nvSpPr>
          <p:spPr bwMode="auto">
            <a:xfrm flipH="1">
              <a:off x="4368" y="1872"/>
              <a:ext cx="144" cy="144"/>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94" name="Line 46"/>
            <p:cNvSpPr>
              <a:spLocks noChangeShapeType="1"/>
            </p:cNvSpPr>
            <p:nvPr/>
          </p:nvSpPr>
          <p:spPr bwMode="auto">
            <a:xfrm>
              <a:off x="4320" y="2304"/>
              <a:ext cx="0" cy="96"/>
            </a:xfrm>
            <a:prstGeom prst="line">
              <a:avLst/>
            </a:prstGeom>
            <a:noFill/>
            <a:ln w="3175">
              <a:solidFill>
                <a:schemeClr val="tx1"/>
              </a:solidFill>
              <a:round/>
              <a:headEnd/>
              <a:tailEnd type="triangle" w="med" len="med"/>
            </a:ln>
            <a:effectLst/>
          </p:spPr>
          <p:txBody>
            <a:bodyPr anchor="ctr">
              <a:prstTxWarp prst="textNoShape">
                <a:avLst/>
              </a:prstTxWarp>
              <a:spAutoFit/>
            </a:bodyPr>
            <a:lstStyle/>
            <a:p>
              <a:endParaRPr lang="en-US"/>
            </a:p>
          </p:txBody>
        </p:sp>
        <p:sp>
          <p:nvSpPr>
            <p:cNvPr id="1358895" name="AutoShape 47"/>
            <p:cNvSpPr>
              <a:spLocks noChangeArrowheads="1"/>
            </p:cNvSpPr>
            <p:nvPr/>
          </p:nvSpPr>
          <p:spPr bwMode="auto">
            <a:xfrm>
              <a:off x="2496" y="1839"/>
              <a:ext cx="1248" cy="257"/>
            </a:xfrm>
            <a:prstGeom prst="roundRect">
              <a:avLst>
                <a:gd name="adj" fmla="val 16667"/>
              </a:avLst>
            </a:prstGeom>
            <a:noFill/>
            <a:ln w="38100" cap="rnd">
              <a:solidFill>
                <a:schemeClr val="tx1"/>
              </a:solidFill>
              <a:prstDash val="sysDot"/>
              <a:round/>
              <a:headEnd/>
              <a:tailEnd/>
            </a:ln>
            <a:effectLst/>
          </p:spPr>
          <p:txBody>
            <a:bodyPr anchor="ctr">
              <a:prstTxWarp prst="textNoShape">
                <a:avLst/>
              </a:prstTxWarp>
              <a:spAutoFit/>
            </a:bodyPr>
            <a:lstStyle/>
            <a:p>
              <a:endParaRPr lang="en-US"/>
            </a:p>
          </p:txBody>
        </p:sp>
        <p:sp>
          <p:nvSpPr>
            <p:cNvPr id="1358896" name="AutoShape 48"/>
            <p:cNvSpPr>
              <a:spLocks noChangeArrowheads="1"/>
            </p:cNvSpPr>
            <p:nvPr/>
          </p:nvSpPr>
          <p:spPr bwMode="auto">
            <a:xfrm>
              <a:off x="3744" y="1839"/>
              <a:ext cx="1248" cy="257"/>
            </a:xfrm>
            <a:prstGeom prst="roundRect">
              <a:avLst>
                <a:gd name="adj" fmla="val 16667"/>
              </a:avLst>
            </a:prstGeom>
            <a:noFill/>
            <a:ln w="38100" cap="rnd">
              <a:solidFill>
                <a:schemeClr val="tx1"/>
              </a:solidFill>
              <a:prstDash val="sysDot"/>
              <a:round/>
              <a:headEnd/>
              <a:tailEnd/>
            </a:ln>
            <a:effectLst/>
          </p:spPr>
          <p:txBody>
            <a:bodyPr anchor="ctr">
              <a:prstTxWarp prst="textNoShape">
                <a:avLst/>
              </a:prstTxWarp>
              <a:spAutoFit/>
            </a:bodyPr>
            <a:lstStyle/>
            <a:p>
              <a:endParaRPr lang="en-US"/>
            </a:p>
          </p:txBody>
        </p:sp>
        <p:sp>
          <p:nvSpPr>
            <p:cNvPr id="1358897" name="Text Box 49"/>
            <p:cNvSpPr txBox="1">
              <a:spLocks noChangeArrowheads="1"/>
            </p:cNvSpPr>
            <p:nvPr/>
          </p:nvSpPr>
          <p:spPr bwMode="auto">
            <a:xfrm>
              <a:off x="2544" y="2784"/>
              <a:ext cx="624" cy="291"/>
            </a:xfrm>
            <a:prstGeom prst="rect">
              <a:avLst/>
            </a:prstGeom>
            <a:noFill/>
            <a:ln w="3175">
              <a:noFill/>
              <a:miter lim="800000"/>
              <a:headEnd/>
              <a:tailEnd/>
            </a:ln>
            <a:effectLst/>
          </p:spPr>
          <p:txBody>
            <a:bodyPr wrap="square" anchor="ctr">
              <a:prstTxWarp prst="textNoShape">
                <a:avLst/>
              </a:prstTxWarp>
              <a:spAutoFit/>
            </a:bodyPr>
            <a:lstStyle/>
            <a:p>
              <a:r>
                <a:rPr lang="en-US" altLang="ko-KR" sz="2400" dirty="0" err="1">
                  <a:latin typeface="Calibri"/>
                  <a:ea typeface="굴림" charset="-127"/>
                  <a:cs typeface="Calibri"/>
                </a:rPr>
                <a:t>Iter</a:t>
              </a:r>
              <a:r>
                <a:rPr lang="en-US" altLang="ko-KR" sz="2400" dirty="0">
                  <a:latin typeface="Calibri"/>
                  <a:ea typeface="굴림" charset="-127"/>
                  <a:cs typeface="Calibri"/>
                </a:rPr>
                <a:t>. 1</a:t>
              </a:r>
            </a:p>
          </p:txBody>
        </p:sp>
        <p:sp>
          <p:nvSpPr>
            <p:cNvPr id="1358898" name="Text Box 50"/>
            <p:cNvSpPr txBox="1">
              <a:spLocks noChangeArrowheads="1"/>
            </p:cNvSpPr>
            <p:nvPr/>
          </p:nvSpPr>
          <p:spPr bwMode="auto">
            <a:xfrm>
              <a:off x="3792" y="2784"/>
              <a:ext cx="624" cy="291"/>
            </a:xfrm>
            <a:prstGeom prst="rect">
              <a:avLst/>
            </a:prstGeom>
            <a:noFill/>
            <a:ln w="3175">
              <a:noFill/>
              <a:miter lim="800000"/>
              <a:headEnd/>
              <a:tailEnd/>
            </a:ln>
            <a:effectLst/>
          </p:spPr>
          <p:txBody>
            <a:bodyPr wrap="square" anchor="ctr">
              <a:prstTxWarp prst="textNoShape">
                <a:avLst/>
              </a:prstTxWarp>
              <a:spAutoFit/>
            </a:bodyPr>
            <a:lstStyle/>
            <a:p>
              <a:r>
                <a:rPr lang="en-US" altLang="ko-KR" sz="2400" dirty="0" err="1">
                  <a:latin typeface="Calibri"/>
                  <a:ea typeface="굴림" charset="-127"/>
                  <a:cs typeface="Calibri"/>
                </a:rPr>
                <a:t>Iter</a:t>
              </a:r>
              <a:r>
                <a:rPr lang="en-US" altLang="ko-KR" sz="2400" dirty="0">
                  <a:latin typeface="Calibri"/>
                  <a:ea typeface="굴림" charset="-127"/>
                  <a:cs typeface="Calibri"/>
                </a:rPr>
                <a:t>. 2</a:t>
              </a:r>
            </a:p>
          </p:txBody>
        </p:sp>
        <p:sp>
          <p:nvSpPr>
            <p:cNvPr id="1358899" name="Text Box 51"/>
            <p:cNvSpPr txBox="1">
              <a:spLocks noChangeArrowheads="1"/>
            </p:cNvSpPr>
            <p:nvPr/>
          </p:nvSpPr>
          <p:spPr bwMode="auto">
            <a:xfrm>
              <a:off x="4051" y="843"/>
              <a:ext cx="1368" cy="291"/>
            </a:xfrm>
            <a:prstGeom prst="rect">
              <a:avLst/>
            </a:prstGeom>
            <a:noFill/>
            <a:ln w="3175">
              <a:noFill/>
              <a:miter lim="800000"/>
              <a:headEnd/>
              <a:tailEnd/>
            </a:ln>
            <a:effectLst/>
          </p:spPr>
          <p:txBody>
            <a:bodyPr wrap="none" anchor="ctr">
              <a:prstTxWarp prst="textNoShape">
                <a:avLst/>
              </a:prstTxWarp>
              <a:spAutoFit/>
            </a:bodyPr>
            <a:lstStyle/>
            <a:p>
              <a:r>
                <a:rPr lang="en-US" altLang="ko-KR" sz="2400" i="1" dirty="0" err="1">
                  <a:latin typeface="Calibri"/>
                  <a:ea typeface="굴림" charset="-127"/>
                  <a:cs typeface="Calibri"/>
                </a:rPr>
                <a:t>Vectorized</a:t>
              </a:r>
              <a:r>
                <a:rPr lang="en-US" altLang="ko-KR" sz="2400" i="1" dirty="0">
                  <a:latin typeface="Calibri"/>
                  <a:ea typeface="굴림" charset="-127"/>
                  <a:cs typeface="Calibri"/>
                </a:rPr>
                <a:t> Code</a:t>
              </a:r>
            </a:p>
          </p:txBody>
        </p:sp>
        <p:sp>
          <p:nvSpPr>
            <p:cNvPr id="1358900" name="Line 52"/>
            <p:cNvSpPr>
              <a:spLocks noChangeShapeType="1"/>
            </p:cNvSpPr>
            <p:nvPr/>
          </p:nvSpPr>
          <p:spPr bwMode="auto">
            <a:xfrm>
              <a:off x="5088" y="2688"/>
              <a:ext cx="96" cy="384"/>
            </a:xfrm>
            <a:prstGeom prst="line">
              <a:avLst/>
            </a:prstGeom>
            <a:noFill/>
            <a:ln w="3175">
              <a:solidFill>
                <a:schemeClr val="tx1"/>
              </a:solidFill>
              <a:round/>
              <a:headEnd/>
              <a:tailEnd/>
            </a:ln>
            <a:effectLst/>
          </p:spPr>
          <p:txBody>
            <a:bodyPr anchor="ctr">
              <a:prstTxWarp prst="textNoShape">
                <a:avLst/>
              </a:prstTxWarp>
              <a:spAutoFit/>
            </a:bodyPr>
            <a:lstStyle/>
            <a:p>
              <a:endParaRPr lang="en-US"/>
            </a:p>
          </p:txBody>
        </p:sp>
        <p:sp>
          <p:nvSpPr>
            <p:cNvPr id="1358901" name="Line 53"/>
            <p:cNvSpPr>
              <a:spLocks noChangeShapeType="1"/>
            </p:cNvSpPr>
            <p:nvPr/>
          </p:nvSpPr>
          <p:spPr bwMode="auto">
            <a:xfrm>
              <a:off x="2208" y="1488"/>
              <a:ext cx="0" cy="1008"/>
            </a:xfrm>
            <a:prstGeom prst="line">
              <a:avLst/>
            </a:prstGeom>
            <a:noFill/>
            <a:ln w="381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1358902" name="Text Box 54"/>
            <p:cNvSpPr txBox="1">
              <a:spLocks noChangeArrowheads="1"/>
            </p:cNvSpPr>
            <p:nvPr/>
          </p:nvSpPr>
          <p:spPr bwMode="auto">
            <a:xfrm rot="16200000">
              <a:off x="1820" y="1815"/>
              <a:ext cx="502" cy="291"/>
            </a:xfrm>
            <a:prstGeom prst="rect">
              <a:avLst/>
            </a:prstGeom>
            <a:noFill/>
            <a:ln w="12700">
              <a:noFill/>
              <a:miter lim="800000"/>
              <a:headEnd/>
              <a:tailEnd/>
            </a:ln>
            <a:effectLst/>
          </p:spPr>
          <p:txBody>
            <a:bodyPr wrap="none">
              <a:prstTxWarp prst="textNoShape">
                <a:avLst/>
              </a:prstTxWarp>
              <a:spAutoFit/>
            </a:bodyPr>
            <a:lstStyle/>
            <a:p>
              <a:r>
                <a:rPr lang="en-US" altLang="ko-KR" sz="2400" i="1" dirty="0">
                  <a:latin typeface="Calibri"/>
                  <a:ea typeface="굴림" charset="-127"/>
                  <a:cs typeface="Calibri"/>
                </a:rPr>
                <a:t>Time</a:t>
              </a:r>
            </a:p>
          </p:txBody>
        </p:sp>
        <p:sp>
          <p:nvSpPr>
            <p:cNvPr id="1358903" name="Line 55"/>
            <p:cNvSpPr>
              <a:spLocks noChangeShapeType="1"/>
            </p:cNvSpPr>
            <p:nvPr/>
          </p:nvSpPr>
          <p:spPr bwMode="auto">
            <a:xfrm>
              <a:off x="5088" y="1776"/>
              <a:ext cx="336" cy="0"/>
            </a:xfrm>
            <a:prstGeom prst="line">
              <a:avLst/>
            </a:prstGeom>
            <a:noFill/>
            <a:ln w="76200">
              <a:solidFill>
                <a:schemeClr val="tx1"/>
              </a:solidFill>
              <a:prstDash val="sysDot"/>
              <a:round/>
              <a:headEnd/>
              <a:tailEn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4032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8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7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a:xfrm>
            <a:off x="1828800" y="152400"/>
            <a:ext cx="8458200" cy="457200"/>
          </a:xfrm>
        </p:spPr>
        <p:txBody>
          <a:bodyPr>
            <a:normAutofit fontScale="90000"/>
          </a:bodyPr>
          <a:lstStyle/>
          <a:p>
            <a:r>
              <a:rPr lang="en-US" altLang="ko-KR" sz="2800">
                <a:ea typeface="굴림" charset="-127"/>
                <a:cs typeface="굴림" charset="-127"/>
              </a:rPr>
              <a:t>A Modern Vector Super: NEC SX-9 (2008)</a:t>
            </a:r>
          </a:p>
        </p:txBody>
      </p:sp>
      <p:sp>
        <p:nvSpPr>
          <p:cNvPr id="1375235" name="Rectangle 3"/>
          <p:cNvSpPr>
            <a:spLocks noGrp="1" noChangeArrowheads="1"/>
          </p:cNvSpPr>
          <p:nvPr>
            <p:ph idx="1"/>
          </p:nvPr>
        </p:nvSpPr>
        <p:spPr>
          <a:xfrm>
            <a:off x="7972425" y="1028199"/>
            <a:ext cx="4495800" cy="5054717"/>
          </a:xfrm>
          <a:noFill/>
          <a:ln/>
        </p:spPr>
        <p:txBody>
          <a:bodyPr anchor="ctr">
            <a:spAutoFit/>
          </a:bodyPr>
          <a:lstStyle/>
          <a:p>
            <a:pPr marL="171450" indent="-171450"/>
            <a:r>
              <a:rPr lang="en-US" altLang="ko-KR" sz="2400" dirty="0">
                <a:ea typeface="굴림" charset="-127"/>
                <a:cs typeface="굴림" charset="-127"/>
              </a:rPr>
              <a:t>65nm CMOS technology</a:t>
            </a:r>
          </a:p>
          <a:p>
            <a:pPr marL="171450" indent="-171450"/>
            <a:r>
              <a:rPr lang="en-US" altLang="ko-KR" sz="2400" dirty="0">
                <a:ea typeface="굴림" charset="-127"/>
                <a:cs typeface="굴림" charset="-127"/>
              </a:rPr>
              <a:t>Vector unit (3.2 GHz)</a:t>
            </a:r>
          </a:p>
          <a:p>
            <a:pPr marL="458788" lvl="1" indent="-173038"/>
            <a:r>
              <a:rPr lang="en-US" altLang="ko-KR" sz="2000" dirty="0">
                <a:ea typeface="굴림" charset="-127"/>
                <a:cs typeface="굴림" charset="-127"/>
              </a:rPr>
              <a:t>8 foreground </a:t>
            </a:r>
            <a:r>
              <a:rPr lang="en-US" altLang="ko-KR" sz="2000" dirty="0" err="1">
                <a:ea typeface="굴림" charset="-127"/>
                <a:cs typeface="굴림" charset="-127"/>
              </a:rPr>
              <a:t>VRegs</a:t>
            </a:r>
            <a:r>
              <a:rPr lang="en-US" altLang="ko-KR" sz="2000" dirty="0">
                <a:ea typeface="굴림" charset="-127"/>
                <a:cs typeface="굴림" charset="-127"/>
              </a:rPr>
              <a:t> + 64 background </a:t>
            </a:r>
            <a:r>
              <a:rPr lang="en-US" altLang="ko-KR" sz="2000" dirty="0" err="1">
                <a:ea typeface="굴림" charset="-127"/>
                <a:cs typeface="굴림" charset="-127"/>
              </a:rPr>
              <a:t>VRegs</a:t>
            </a:r>
            <a:r>
              <a:rPr lang="en-US" altLang="ko-KR" sz="2000" dirty="0">
                <a:ea typeface="굴림" charset="-127"/>
                <a:cs typeface="굴림" charset="-127"/>
              </a:rPr>
              <a:t> (256x64-bit elements/</a:t>
            </a:r>
            <a:r>
              <a:rPr lang="en-US" altLang="ko-KR" sz="2000" dirty="0" err="1">
                <a:ea typeface="굴림" charset="-127"/>
                <a:cs typeface="굴림" charset="-127"/>
              </a:rPr>
              <a:t>VReg</a:t>
            </a:r>
            <a:r>
              <a:rPr lang="en-US" altLang="ko-KR" sz="2000" dirty="0">
                <a:ea typeface="굴림" charset="-127"/>
                <a:cs typeface="굴림" charset="-127"/>
              </a:rPr>
              <a:t>)</a:t>
            </a:r>
          </a:p>
          <a:p>
            <a:pPr marL="458788" lvl="1" indent="-173038"/>
            <a:r>
              <a:rPr lang="en-US" altLang="ko-KR" sz="2000" dirty="0">
                <a:ea typeface="굴림" charset="-127"/>
                <a:cs typeface="굴림" charset="-127"/>
              </a:rPr>
              <a:t>64-bit functional units: 2 multiply, 2 add, 1 divide/</a:t>
            </a:r>
            <a:r>
              <a:rPr lang="en-US" altLang="ko-KR" sz="2000" dirty="0" err="1">
                <a:ea typeface="굴림" charset="-127"/>
                <a:cs typeface="굴림" charset="-127"/>
              </a:rPr>
              <a:t>sqrt</a:t>
            </a:r>
            <a:r>
              <a:rPr lang="en-US" altLang="ko-KR" sz="2000" dirty="0">
                <a:ea typeface="굴림" charset="-127"/>
                <a:cs typeface="굴림" charset="-127"/>
              </a:rPr>
              <a:t>, 1 logical, 1 mask unit</a:t>
            </a:r>
          </a:p>
          <a:p>
            <a:pPr marL="458788" lvl="1" indent="-173038"/>
            <a:r>
              <a:rPr lang="en-US" altLang="ko-KR" sz="2000" dirty="0">
                <a:ea typeface="굴림" charset="-127"/>
                <a:cs typeface="굴림" charset="-127"/>
              </a:rPr>
              <a:t>8 lanes (32+ FLOPS/cycle, 100+ GFLOPS peak per CPU)</a:t>
            </a:r>
          </a:p>
          <a:p>
            <a:pPr marL="458788" lvl="1" indent="-173038"/>
            <a:r>
              <a:rPr lang="en-US" altLang="ko-KR" sz="2000" dirty="0">
                <a:ea typeface="굴림" charset="-127"/>
                <a:cs typeface="굴림" charset="-127"/>
              </a:rPr>
              <a:t>1 load or store unit (8 x 8-byte accesses/cycle) </a:t>
            </a:r>
          </a:p>
          <a:p>
            <a:pPr marL="171450" indent="-171450"/>
            <a:r>
              <a:rPr lang="en-US" altLang="ko-KR" sz="2400" dirty="0">
                <a:ea typeface="굴림" charset="-127"/>
                <a:cs typeface="굴림" charset="-127"/>
              </a:rPr>
              <a:t>Scalar unit (1.6 GHz)</a:t>
            </a:r>
          </a:p>
          <a:p>
            <a:pPr marL="458788" lvl="1" indent="-173038"/>
            <a:r>
              <a:rPr lang="en-US" altLang="ko-KR" sz="2000" dirty="0">
                <a:ea typeface="굴림" charset="-127"/>
                <a:cs typeface="굴림" charset="-127"/>
              </a:rPr>
              <a:t>4-way superscalar with out-of-order and speculative execution</a:t>
            </a:r>
          </a:p>
          <a:p>
            <a:pPr marL="458788" lvl="1" indent="-173038"/>
            <a:r>
              <a:rPr lang="en-US" altLang="ko-KR" sz="2000" dirty="0">
                <a:ea typeface="굴림" charset="-127"/>
                <a:cs typeface="굴림" charset="-127"/>
              </a:rPr>
              <a:t>64KB I-cache and 64KB data cache</a:t>
            </a:r>
          </a:p>
        </p:txBody>
      </p:sp>
      <p:sp>
        <p:nvSpPr>
          <p:cNvPr id="8" name="Slide Number Placeholder 4"/>
          <p:cNvSpPr>
            <a:spLocks noGrp="1"/>
          </p:cNvSpPr>
          <p:nvPr>
            <p:ph type="sldNum" sz="quarter" idx="12"/>
          </p:nvPr>
        </p:nvSpPr>
        <p:spPr/>
        <p:txBody>
          <a:bodyPr/>
          <a:lstStyle/>
          <a:p>
            <a:fld id="{4CD4E49F-9557-3F4C-9D01-2C3DD72D3320}" type="slidenum">
              <a:rPr lang="en-US"/>
              <a:pPr/>
              <a:t>49</a:t>
            </a:fld>
            <a:endParaRPr lang="en-US" b="0">
              <a:solidFill>
                <a:srgbClr val="FBBA03"/>
              </a:solidFill>
            </a:endParaRPr>
          </a:p>
        </p:txBody>
      </p:sp>
      <p:pic>
        <p:nvPicPr>
          <p:cNvPr id="1375238" name="Picture 6"/>
          <p:cNvPicPr>
            <a:picLocks noChangeAspect="1" noChangeArrowheads="1"/>
          </p:cNvPicPr>
          <p:nvPr/>
        </p:nvPicPr>
        <p:blipFill>
          <a:blip r:embed="rId3"/>
          <a:srcRect/>
          <a:stretch>
            <a:fillRect/>
          </a:stretch>
        </p:blipFill>
        <p:spPr bwMode="auto">
          <a:xfrm>
            <a:off x="2266950" y="656645"/>
            <a:ext cx="4459288" cy="3635375"/>
          </a:xfrm>
          <a:prstGeom prst="rect">
            <a:avLst/>
          </a:prstGeom>
          <a:noFill/>
          <a:ln w="12700">
            <a:noFill/>
            <a:miter lim="800000"/>
            <a:headEnd/>
            <a:tailEnd/>
          </a:ln>
          <a:effectLst/>
        </p:spPr>
      </p:pic>
      <p:sp>
        <p:nvSpPr>
          <p:cNvPr id="1375239" name="Rectangle 7"/>
          <p:cNvSpPr>
            <a:spLocks noChangeArrowheads="1"/>
          </p:cNvSpPr>
          <p:nvPr/>
        </p:nvSpPr>
        <p:spPr bwMode="auto">
          <a:xfrm>
            <a:off x="714375" y="4339065"/>
            <a:ext cx="7258050" cy="2641365"/>
          </a:xfrm>
          <a:prstGeom prst="rect">
            <a:avLst/>
          </a:prstGeom>
          <a:noFill/>
          <a:ln w="3175">
            <a:noFill/>
            <a:miter lim="800000"/>
            <a:headEnd/>
            <a:tailEnd/>
          </a:ln>
          <a:effectLst/>
        </p:spPr>
        <p:txBody>
          <a:bodyPr wrap="square" lIns="92075" tIns="46038" rIns="92075" bIns="46038" anchor="ctr">
            <a:prstTxWarp prst="textNoShape">
              <a:avLst/>
            </a:prstTxWarp>
            <a:spAutoFit/>
          </a:bodyPr>
          <a:lstStyle/>
          <a:p>
            <a:pPr marL="171450" indent="-171450">
              <a:lnSpc>
                <a:spcPct val="90000"/>
              </a:lnSpc>
              <a:spcBef>
                <a:spcPct val="30000"/>
              </a:spcBef>
              <a:buSzPct val="100000"/>
              <a:buFontTx/>
              <a:buChar char="•"/>
            </a:pPr>
            <a:r>
              <a:rPr lang="en-US" altLang="ko-KR" sz="2400" dirty="0">
                <a:latin typeface="Calibri"/>
                <a:ea typeface="굴림" charset="-127"/>
                <a:cs typeface="Calibri"/>
              </a:rPr>
              <a:t>Memory system provides 256GB/s DRAM bandwidth per CPU</a:t>
            </a:r>
          </a:p>
          <a:p>
            <a:pPr marL="171450" indent="-171450">
              <a:lnSpc>
                <a:spcPct val="90000"/>
              </a:lnSpc>
              <a:spcBef>
                <a:spcPct val="30000"/>
              </a:spcBef>
              <a:buSzPct val="100000"/>
              <a:buFontTx/>
              <a:buChar char="•"/>
            </a:pPr>
            <a:r>
              <a:rPr lang="en-US" altLang="ko-KR" sz="2400" dirty="0">
                <a:latin typeface="Calibri"/>
                <a:ea typeface="굴림" charset="-127"/>
                <a:cs typeface="Calibri"/>
              </a:rPr>
              <a:t>Up to 16 CPUs and up to 1TB DRAM form shared-memory </a:t>
            </a:r>
            <a:r>
              <a:rPr lang="en-US" altLang="ko-KR" sz="2400" i="1" dirty="0">
                <a:latin typeface="Calibri"/>
                <a:ea typeface="굴림" charset="-127"/>
                <a:cs typeface="Calibri"/>
              </a:rPr>
              <a:t>node</a:t>
            </a:r>
            <a:endParaRPr lang="en-US" altLang="ko-KR" sz="2400" dirty="0">
              <a:latin typeface="Calibri"/>
              <a:ea typeface="굴림" charset="-127"/>
              <a:cs typeface="Calibri"/>
            </a:endParaRPr>
          </a:p>
          <a:p>
            <a:pPr marL="515938" lvl="1" indent="-230188">
              <a:lnSpc>
                <a:spcPct val="90000"/>
              </a:lnSpc>
              <a:spcBef>
                <a:spcPct val="30000"/>
              </a:spcBef>
              <a:buSzPct val="100000"/>
              <a:buFontTx/>
              <a:buChar char="–"/>
            </a:pPr>
            <a:r>
              <a:rPr lang="en-US" altLang="ko-KR" dirty="0">
                <a:latin typeface="Calibri"/>
                <a:ea typeface="굴림" charset="-127"/>
                <a:cs typeface="Calibri"/>
              </a:rPr>
              <a:t>total of 4TB/s bandwidth to shared DRAM memory</a:t>
            </a:r>
          </a:p>
          <a:p>
            <a:pPr marL="171450" indent="-171450">
              <a:lnSpc>
                <a:spcPct val="90000"/>
              </a:lnSpc>
              <a:spcBef>
                <a:spcPct val="30000"/>
              </a:spcBef>
              <a:buSzPct val="100000"/>
              <a:buFontTx/>
              <a:buChar char="•"/>
            </a:pPr>
            <a:r>
              <a:rPr lang="en-US" altLang="ko-KR" sz="2400" dirty="0">
                <a:latin typeface="Calibri"/>
                <a:ea typeface="굴림" charset="-127"/>
                <a:cs typeface="Calibri"/>
              </a:rPr>
              <a:t>Up to 512 nodes connected via 128GB/s network links (message passing between nodes)</a:t>
            </a:r>
          </a:p>
        </p:txBody>
      </p:sp>
    </p:spTree>
    <p:extLst>
      <p:ext uri="{BB962C8B-B14F-4D97-AF65-F5344CB8AC3E}">
        <p14:creationId xmlns:p14="http://schemas.microsoft.com/office/powerpoint/2010/main" val="193590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838200" y="265113"/>
            <a:ext cx="10515600" cy="606425"/>
          </a:xfrm>
        </p:spPr>
        <p:txBody>
          <a:bodyPr>
            <a:normAutofit fontScale="90000"/>
          </a:bodyPr>
          <a:lstStyle/>
          <a:p>
            <a:r>
              <a:rPr lang="en-US" dirty="0" smtClean="0"/>
              <a:t>Introduction</a:t>
            </a:r>
            <a:endParaRPr lang="en-AU" dirty="0"/>
          </a:p>
        </p:txBody>
      </p:sp>
      <p:sp>
        <p:nvSpPr>
          <p:cNvPr id="242691" name="Rectangle 3"/>
          <p:cNvSpPr>
            <a:spLocks noGrp="1" noChangeArrowheads="1"/>
          </p:cNvSpPr>
          <p:nvPr>
            <p:ph type="body" idx="1"/>
          </p:nvPr>
        </p:nvSpPr>
        <p:spPr>
          <a:xfrm>
            <a:off x="838200" y="1128713"/>
            <a:ext cx="10515600" cy="5048250"/>
          </a:xfrm>
        </p:spPr>
        <p:txBody>
          <a:bodyPr>
            <a:normAutofit/>
          </a:bodyPr>
          <a:lstStyle/>
          <a:p>
            <a:pPr>
              <a:lnSpc>
                <a:spcPct val="90000"/>
              </a:lnSpc>
            </a:pPr>
            <a:r>
              <a:rPr lang="en-US" sz="3600" dirty="0" smtClean="0"/>
              <a:t>SIMD </a:t>
            </a:r>
            <a:r>
              <a:rPr lang="zh-CN" altLang="en-US" sz="3600" dirty="0" smtClean="0"/>
              <a:t>结构可有效</a:t>
            </a:r>
            <a:r>
              <a:rPr lang="zh-CN" altLang="en-US" sz="3600" dirty="0" smtClean="0"/>
              <a:t>地挖掘数据级并行</a:t>
            </a:r>
            <a:r>
              <a:rPr lang="en-US" sz="3600" dirty="0" smtClean="0"/>
              <a:t>:</a:t>
            </a:r>
          </a:p>
          <a:p>
            <a:pPr lvl="1">
              <a:lnSpc>
                <a:spcPct val="90000"/>
              </a:lnSpc>
            </a:pPr>
            <a:r>
              <a:rPr lang="zh-CN" altLang="en-US" sz="3200" dirty="0" smtClean="0"/>
              <a:t>基于矩阵运算的科学计算</a:t>
            </a:r>
            <a:endParaRPr lang="en-US" altLang="zh-CN" sz="3200" dirty="0" smtClean="0"/>
          </a:p>
          <a:p>
            <a:pPr lvl="1">
              <a:lnSpc>
                <a:spcPct val="90000"/>
              </a:lnSpc>
            </a:pPr>
            <a:r>
              <a:rPr lang="zh-CN" altLang="en-US" sz="3200" dirty="0" smtClean="0"/>
              <a:t>图像和声音处理</a:t>
            </a:r>
            <a:endParaRPr lang="en-US" sz="3200" dirty="0" smtClean="0"/>
          </a:p>
          <a:p>
            <a:pPr>
              <a:lnSpc>
                <a:spcPct val="90000"/>
              </a:lnSpc>
            </a:pPr>
            <a:endParaRPr lang="en-US" sz="3600" dirty="0" smtClean="0"/>
          </a:p>
          <a:p>
            <a:pPr>
              <a:lnSpc>
                <a:spcPct val="90000"/>
              </a:lnSpc>
            </a:pPr>
            <a:r>
              <a:rPr lang="en-US" sz="3600" dirty="0" smtClean="0"/>
              <a:t>SIMD</a:t>
            </a:r>
            <a:r>
              <a:rPr lang="zh-CN" altLang="en-US" sz="3600" dirty="0" smtClean="0"/>
              <a:t>比</a:t>
            </a:r>
            <a:r>
              <a:rPr lang="en-US" altLang="zh-CN" sz="3600" dirty="0" smtClean="0"/>
              <a:t>MIMD</a:t>
            </a:r>
            <a:r>
              <a:rPr lang="zh-CN" altLang="en-US" sz="3600" dirty="0" smtClean="0"/>
              <a:t>更节能</a:t>
            </a:r>
            <a:endParaRPr lang="en-US" altLang="zh-CN" sz="3600" dirty="0" smtClean="0"/>
          </a:p>
          <a:p>
            <a:pPr lvl="1"/>
            <a:r>
              <a:rPr lang="zh-CN" altLang="en-US" sz="3200" dirty="0" smtClean="0"/>
              <a:t>针对每组数据操作仅</a:t>
            </a:r>
            <a:r>
              <a:rPr lang="zh-CN" altLang="en-US" sz="3200" dirty="0" smtClean="0"/>
              <a:t>需要</a:t>
            </a:r>
            <a:r>
              <a:rPr lang="zh-CN" altLang="en-US" sz="3200" dirty="0"/>
              <a:t>取</a:t>
            </a:r>
            <a:r>
              <a:rPr lang="zh-CN" altLang="en-US" sz="3200" dirty="0" smtClean="0"/>
              <a:t>指</a:t>
            </a:r>
            <a:r>
              <a:rPr lang="zh-CN" altLang="en-US" sz="3200" dirty="0" smtClean="0"/>
              <a:t>一</a:t>
            </a:r>
            <a:r>
              <a:rPr lang="zh-CN" altLang="en-US" sz="3200" dirty="0" smtClean="0"/>
              <a:t>次</a:t>
            </a:r>
            <a:endParaRPr lang="en-US" sz="3200" dirty="0" smtClean="0"/>
          </a:p>
          <a:p>
            <a:pPr lvl="1">
              <a:lnSpc>
                <a:spcPct val="90000"/>
              </a:lnSpc>
            </a:pPr>
            <a:r>
              <a:rPr lang="en-US" altLang="zh-CN" sz="3200" dirty="0" smtClean="0"/>
              <a:t>SIMD</a:t>
            </a:r>
            <a:r>
              <a:rPr lang="zh-CN" altLang="en-US" sz="3200" dirty="0" smtClean="0"/>
              <a:t>对</a:t>
            </a:r>
            <a:r>
              <a:rPr lang="en-US" altLang="zh-CN" sz="3200" dirty="0" smtClean="0"/>
              <a:t>PMD(</a:t>
            </a:r>
            <a:r>
              <a:rPr lang="en-US" sz="3200" dirty="0" smtClean="0"/>
              <a:t> personal mobile devices)</a:t>
            </a:r>
            <a:r>
              <a:rPr lang="zh-CN" altLang="en-US" sz="3200" dirty="0" smtClean="0"/>
              <a:t>更具吸引力</a:t>
            </a:r>
            <a:endParaRPr lang="en-US" sz="3200" dirty="0" smtClean="0"/>
          </a:p>
          <a:p>
            <a:pPr lvl="1">
              <a:lnSpc>
                <a:spcPct val="90000"/>
              </a:lnSpc>
            </a:pPr>
            <a:endParaRPr lang="en-US" sz="3200" dirty="0" smtClean="0"/>
          </a:p>
          <a:p>
            <a:pPr>
              <a:lnSpc>
                <a:spcPct val="90000"/>
              </a:lnSpc>
            </a:pPr>
            <a:r>
              <a:rPr lang="en-US" sz="3600" dirty="0" smtClean="0"/>
              <a:t>SIMD </a:t>
            </a:r>
            <a:r>
              <a:rPr lang="zh-CN" altLang="en-US" sz="3600" dirty="0" smtClean="0"/>
              <a:t>允许程序员继续以串行模式思维</a:t>
            </a:r>
            <a:endParaRPr lang="en-US" sz="3600" dirty="0" smtClean="0"/>
          </a:p>
        </p:txBody>
      </p:sp>
    </p:spTree>
    <p:extLst>
      <p:ext uri="{BB962C8B-B14F-4D97-AF65-F5344CB8AC3E}">
        <p14:creationId xmlns:p14="http://schemas.microsoft.com/office/powerpoint/2010/main" val="22695479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754" name="Rectangle 2"/>
          <p:cNvSpPr>
            <a:spLocks noGrp="1" noChangeArrowheads="1"/>
          </p:cNvSpPr>
          <p:nvPr>
            <p:ph type="title"/>
          </p:nvPr>
        </p:nvSpPr>
        <p:spPr>
          <a:xfrm>
            <a:off x="838200" y="365126"/>
            <a:ext cx="10515600" cy="379416"/>
          </a:xfrm>
        </p:spPr>
        <p:txBody>
          <a:bodyPr>
            <a:normAutofit fontScale="90000"/>
          </a:bodyPr>
          <a:lstStyle/>
          <a:p>
            <a:r>
              <a:rPr lang="en-US" altLang="ko-KR" sz="2800" dirty="0" smtClean="0"/>
              <a:t>Vector Memory-Memory versus Vector Register Machines</a:t>
            </a:r>
            <a:endParaRPr lang="en-US" altLang="ko-KR" sz="2800" dirty="0"/>
          </a:p>
        </p:txBody>
      </p:sp>
      <p:sp>
        <p:nvSpPr>
          <p:cNvPr id="1354755" name="Rectangle 3"/>
          <p:cNvSpPr>
            <a:spLocks noGrp="1" noChangeArrowheads="1"/>
          </p:cNvSpPr>
          <p:nvPr>
            <p:ph idx="1"/>
          </p:nvPr>
        </p:nvSpPr>
        <p:spPr>
          <a:xfrm>
            <a:off x="228600" y="914400"/>
            <a:ext cx="11329988" cy="5054600"/>
          </a:xfrm>
        </p:spPr>
        <p:txBody>
          <a:bodyPr/>
          <a:lstStyle/>
          <a:p>
            <a:r>
              <a:rPr lang="zh-CN" altLang="en-US" dirty="0" smtClean="0"/>
              <a:t>存储器</a:t>
            </a:r>
            <a:r>
              <a:rPr lang="en-US" altLang="zh-CN" dirty="0" smtClean="0"/>
              <a:t>-</a:t>
            </a:r>
            <a:r>
              <a:rPr lang="zh-CN" altLang="en-US" dirty="0" smtClean="0"/>
              <a:t>存储器型向量机所有指令操作的操作数来源于存储器</a:t>
            </a:r>
            <a:endParaRPr lang="en-US" altLang="ko-KR" dirty="0" smtClean="0"/>
          </a:p>
          <a:p>
            <a:r>
              <a:rPr lang="zh-CN" altLang="en-US" dirty="0" smtClean="0"/>
              <a:t>第一台向量机</a:t>
            </a:r>
            <a:r>
              <a:rPr lang="en-US" altLang="ko-KR" dirty="0" smtClean="0"/>
              <a:t> </a:t>
            </a:r>
            <a:r>
              <a:rPr lang="en-US" altLang="ko-KR" dirty="0" smtClean="0"/>
              <a:t>CDC Star-100 (‘73) and TI ASC (‘71), </a:t>
            </a:r>
            <a:r>
              <a:rPr lang="zh-CN" altLang="en-US" dirty="0" smtClean="0"/>
              <a:t>是存储器</a:t>
            </a:r>
            <a:r>
              <a:rPr lang="en-US" altLang="zh-CN" dirty="0" smtClean="0"/>
              <a:t>-</a:t>
            </a:r>
            <a:r>
              <a:rPr lang="zh-CN" altLang="en-US" dirty="0" smtClean="0"/>
              <a:t>存储器型机器</a:t>
            </a:r>
            <a:r>
              <a:rPr lang="en-US" altLang="ko-KR" dirty="0" smtClean="0"/>
              <a:t>were </a:t>
            </a:r>
            <a:r>
              <a:rPr lang="en-US" altLang="ko-KR" dirty="0" smtClean="0"/>
              <a:t>memory-memory machines</a:t>
            </a:r>
          </a:p>
          <a:p>
            <a:r>
              <a:rPr lang="en-US" altLang="ko-KR" dirty="0" smtClean="0"/>
              <a:t>Cray-1 (’76) </a:t>
            </a:r>
            <a:r>
              <a:rPr lang="zh-CN" altLang="en-US" dirty="0" smtClean="0"/>
              <a:t>是第一台寄存器型向量机</a:t>
            </a:r>
            <a:endParaRPr lang="en-US" altLang="ko-KR" dirty="0"/>
          </a:p>
        </p:txBody>
      </p:sp>
      <p:sp>
        <p:nvSpPr>
          <p:cNvPr id="21" name="Slide Number Placeholder 4"/>
          <p:cNvSpPr>
            <a:spLocks noGrp="1"/>
          </p:cNvSpPr>
          <p:nvPr>
            <p:ph type="sldNum" sz="quarter" idx="12"/>
          </p:nvPr>
        </p:nvSpPr>
        <p:spPr/>
        <p:txBody>
          <a:bodyPr/>
          <a:lstStyle/>
          <a:p>
            <a:fld id="{C3BA0E03-C436-F74E-A22C-52EB86641017}" type="slidenum">
              <a:rPr lang="en-US" smtClean="0"/>
              <a:pPr/>
              <a:t>50</a:t>
            </a:fld>
            <a:endParaRPr lang="en-US"/>
          </a:p>
        </p:txBody>
      </p:sp>
      <p:grpSp>
        <p:nvGrpSpPr>
          <p:cNvPr id="1354756" name="Group 4"/>
          <p:cNvGrpSpPr>
            <a:grpSpLocks/>
          </p:cNvGrpSpPr>
          <p:nvPr/>
        </p:nvGrpSpPr>
        <p:grpSpPr bwMode="auto">
          <a:xfrm>
            <a:off x="1905000" y="3330575"/>
            <a:ext cx="3200400" cy="2073275"/>
            <a:chOff x="240" y="2073"/>
            <a:chExt cx="2016" cy="1306"/>
          </a:xfrm>
        </p:grpSpPr>
        <p:sp>
          <p:nvSpPr>
            <p:cNvPr id="1354757" name="Text Box 5"/>
            <p:cNvSpPr txBox="1">
              <a:spLocks noChangeArrowheads="1"/>
            </p:cNvSpPr>
            <p:nvPr/>
          </p:nvSpPr>
          <p:spPr bwMode="auto">
            <a:xfrm>
              <a:off x="288" y="2316"/>
              <a:ext cx="1931" cy="1063"/>
            </a:xfrm>
            <a:prstGeom prst="rect">
              <a:avLst/>
            </a:prstGeom>
            <a:noFill/>
            <a:ln w="3175">
              <a:noFill/>
              <a:miter lim="800000"/>
              <a:headEnd/>
              <a:tailEnd/>
            </a:ln>
            <a:effectLst/>
          </p:spPr>
          <p:txBody>
            <a:bodyPr wrap="none" anchor="ctr">
              <a:prstTxWarp prst="textNoShape">
                <a:avLst/>
              </a:prstTxWarp>
              <a:spAutoFit/>
            </a:bodyPr>
            <a:lstStyle/>
            <a:p>
              <a:pPr algn="l">
                <a:spcBef>
                  <a:spcPct val="20000"/>
                </a:spcBef>
              </a:pPr>
              <a:r>
                <a:rPr lang="en-US" altLang="ko-KR" b="1" dirty="0">
                  <a:latin typeface="Courier New" charset="0"/>
                  <a:ea typeface="굴림" charset="-127"/>
                  <a:cs typeface="굴림" charset="-127"/>
                </a:rPr>
                <a:t>for (</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=0; </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&lt;N; </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a:t>
              </a:r>
            </a:p>
            <a:p>
              <a:pPr algn="l">
                <a:spcBef>
                  <a:spcPct val="20000"/>
                </a:spcBef>
              </a:pPr>
              <a:r>
                <a:rPr lang="en-US" altLang="ko-KR" b="1" dirty="0">
                  <a:latin typeface="Courier New" charset="0"/>
                  <a:ea typeface="굴림" charset="-127"/>
                  <a:cs typeface="굴림" charset="-127"/>
                </a:rPr>
                <a:t>{</a:t>
              </a:r>
            </a:p>
            <a:p>
              <a:pPr algn="l">
                <a:spcBef>
                  <a:spcPct val="20000"/>
                </a:spcBef>
              </a:pPr>
              <a:r>
                <a:rPr lang="en-US" altLang="ko-KR" b="1" dirty="0">
                  <a:latin typeface="Courier New" charset="0"/>
                  <a:ea typeface="굴림" charset="-127"/>
                  <a:cs typeface="굴림" charset="-127"/>
                </a:rPr>
                <a:t>  C[</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 = A[</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 + B[</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a:t>
              </a:r>
            </a:p>
            <a:p>
              <a:pPr algn="l">
                <a:spcBef>
                  <a:spcPct val="20000"/>
                </a:spcBef>
              </a:pPr>
              <a:r>
                <a:rPr lang="en-US" altLang="ko-KR" b="1" dirty="0">
                  <a:latin typeface="Courier New" charset="0"/>
                  <a:ea typeface="굴림" charset="-127"/>
                  <a:cs typeface="굴림" charset="-127"/>
                </a:rPr>
                <a:t>  D[</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 = A[</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 - B[</a:t>
              </a:r>
              <a:r>
                <a:rPr lang="en-US" altLang="ko-KR" b="1" dirty="0" err="1">
                  <a:latin typeface="Courier New" charset="0"/>
                  <a:ea typeface="굴림" charset="-127"/>
                  <a:cs typeface="굴림" charset="-127"/>
                </a:rPr>
                <a:t>i</a:t>
              </a:r>
              <a:r>
                <a:rPr lang="en-US" altLang="ko-KR" b="1" dirty="0">
                  <a:latin typeface="Courier New" charset="0"/>
                  <a:ea typeface="굴림" charset="-127"/>
                  <a:cs typeface="굴림" charset="-127"/>
                </a:rPr>
                <a:t>];</a:t>
              </a:r>
            </a:p>
            <a:p>
              <a:pPr algn="l">
                <a:spcBef>
                  <a:spcPct val="20000"/>
                </a:spcBef>
              </a:pPr>
              <a:r>
                <a:rPr lang="en-US" altLang="ko-KR" b="1" dirty="0">
                  <a:latin typeface="Courier New" charset="0"/>
                  <a:ea typeface="굴림" charset="-127"/>
                  <a:cs typeface="굴림" charset="-127"/>
                </a:rPr>
                <a:t>}</a:t>
              </a:r>
            </a:p>
          </p:txBody>
        </p:sp>
        <p:sp>
          <p:nvSpPr>
            <p:cNvPr id="1354758" name="Text Box 6"/>
            <p:cNvSpPr txBox="1">
              <a:spLocks noChangeArrowheads="1"/>
            </p:cNvSpPr>
            <p:nvPr/>
          </p:nvSpPr>
          <p:spPr bwMode="auto">
            <a:xfrm>
              <a:off x="294" y="2073"/>
              <a:ext cx="1698" cy="231"/>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Example Source Code</a:t>
              </a:r>
            </a:p>
          </p:txBody>
        </p:sp>
        <p:sp>
          <p:nvSpPr>
            <p:cNvPr id="1354759" name="Rectangle 7"/>
            <p:cNvSpPr>
              <a:spLocks noChangeArrowheads="1"/>
            </p:cNvSpPr>
            <p:nvPr/>
          </p:nvSpPr>
          <p:spPr bwMode="auto">
            <a:xfrm>
              <a:off x="240" y="2572"/>
              <a:ext cx="2016"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grpSp>
      <p:grpSp>
        <p:nvGrpSpPr>
          <p:cNvPr id="1354760" name="Group 8"/>
          <p:cNvGrpSpPr>
            <a:grpSpLocks/>
          </p:cNvGrpSpPr>
          <p:nvPr/>
        </p:nvGrpSpPr>
        <p:grpSpPr bwMode="auto">
          <a:xfrm>
            <a:off x="5105400" y="2913065"/>
            <a:ext cx="5334000" cy="1357313"/>
            <a:chOff x="2256" y="1810"/>
            <a:chExt cx="3360" cy="855"/>
          </a:xfrm>
        </p:grpSpPr>
        <p:grpSp>
          <p:nvGrpSpPr>
            <p:cNvPr id="1354761" name="Group 9"/>
            <p:cNvGrpSpPr>
              <a:grpSpLocks/>
            </p:cNvGrpSpPr>
            <p:nvPr/>
          </p:nvGrpSpPr>
          <p:grpSpPr bwMode="auto">
            <a:xfrm>
              <a:off x="3168" y="1810"/>
              <a:ext cx="2448" cy="718"/>
              <a:chOff x="3168" y="1810"/>
              <a:chExt cx="2448" cy="718"/>
            </a:xfrm>
          </p:grpSpPr>
          <p:sp>
            <p:nvSpPr>
              <p:cNvPr id="1354762" name="Text Box 10"/>
              <p:cNvSpPr txBox="1">
                <a:spLocks noChangeArrowheads="1"/>
              </p:cNvSpPr>
              <p:nvPr/>
            </p:nvSpPr>
            <p:spPr bwMode="auto">
              <a:xfrm>
                <a:off x="3696" y="2089"/>
                <a:ext cx="1153" cy="439"/>
              </a:xfrm>
              <a:prstGeom prst="rect">
                <a:avLst/>
              </a:prstGeom>
              <a:noFill/>
              <a:ln w="3175">
                <a:noFill/>
                <a:miter lim="800000"/>
                <a:headEnd/>
                <a:tailEnd/>
              </a:ln>
              <a:effectLst/>
            </p:spPr>
            <p:txBody>
              <a:bodyPr wrap="none" anchor="ctr">
                <a:prstTxWarp prst="textNoShape">
                  <a:avLst/>
                </a:prstTxWarp>
                <a:spAutoFit/>
              </a:bodyPr>
              <a:lstStyle/>
              <a:p>
                <a:pPr algn="l">
                  <a:spcBef>
                    <a:spcPct val="20000"/>
                  </a:spcBef>
                </a:pPr>
                <a:r>
                  <a:rPr lang="en-US" altLang="ko-KR" b="1">
                    <a:latin typeface="Courier New" charset="0"/>
                    <a:ea typeface="굴림" charset="-127"/>
                    <a:cs typeface="굴림" charset="-127"/>
                  </a:rPr>
                  <a:t>ADDV C, A, B</a:t>
                </a:r>
              </a:p>
              <a:p>
                <a:pPr algn="l">
                  <a:spcBef>
                    <a:spcPct val="20000"/>
                  </a:spcBef>
                </a:pPr>
                <a:r>
                  <a:rPr lang="en-US" altLang="ko-KR" b="1">
                    <a:latin typeface="Courier New" charset="0"/>
                    <a:ea typeface="굴림" charset="-127"/>
                    <a:cs typeface="굴림" charset="-127"/>
                  </a:rPr>
                  <a:t>SUBV D, A, B</a:t>
                </a:r>
                <a:endParaRPr lang="en-US" altLang="ko-KR" b="1">
                  <a:ea typeface="굴림" charset="-127"/>
                  <a:cs typeface="굴림" charset="-127"/>
                </a:endParaRPr>
              </a:p>
            </p:txBody>
          </p:sp>
          <p:sp>
            <p:nvSpPr>
              <p:cNvPr id="1354763" name="Text Box 11"/>
              <p:cNvSpPr txBox="1">
                <a:spLocks noChangeArrowheads="1"/>
              </p:cNvSpPr>
              <p:nvPr/>
            </p:nvSpPr>
            <p:spPr bwMode="auto">
              <a:xfrm>
                <a:off x="3222" y="1810"/>
                <a:ext cx="2273" cy="231"/>
              </a:xfrm>
              <a:prstGeom prst="rect">
                <a:avLst/>
              </a:prstGeom>
              <a:noFill/>
              <a:ln w="3175">
                <a:noFill/>
                <a:miter lim="800000"/>
                <a:headEnd/>
                <a:tailEnd/>
              </a:ln>
              <a:effectLst/>
            </p:spPr>
            <p:txBody>
              <a:bodyPr wrap="none" anchor="ctr">
                <a:prstTxWarp prst="textNoShape">
                  <a:avLst/>
                </a:prstTxWarp>
                <a:spAutoFit/>
              </a:bodyPr>
              <a:lstStyle/>
              <a:p>
                <a:r>
                  <a:rPr lang="en-US" altLang="ko-KR" dirty="0">
                    <a:latin typeface="Verdana" charset="0"/>
                    <a:ea typeface="굴림" charset="-127"/>
                    <a:cs typeface="굴림" charset="-127"/>
                  </a:rPr>
                  <a:t>Vector Memory-Memory Code</a:t>
                </a:r>
              </a:p>
            </p:txBody>
          </p:sp>
          <p:sp>
            <p:nvSpPr>
              <p:cNvPr id="1354764" name="Rectangle 12"/>
              <p:cNvSpPr>
                <a:spLocks noChangeArrowheads="1"/>
              </p:cNvSpPr>
              <p:nvPr/>
            </p:nvSpPr>
            <p:spPr bwMode="auto">
              <a:xfrm>
                <a:off x="3168" y="2117"/>
                <a:ext cx="2448" cy="233"/>
              </a:xfrm>
              <a:prstGeom prst="rect">
                <a:avLst/>
              </a:prstGeom>
              <a:noFill/>
              <a:ln w="3175">
                <a:solidFill>
                  <a:schemeClr val="tx1"/>
                </a:solidFill>
                <a:miter lim="800000"/>
                <a:headEnd/>
                <a:tailEnd/>
              </a:ln>
              <a:effectLst/>
            </p:spPr>
            <p:txBody>
              <a:bodyPr anchor="ctr">
                <a:prstTxWarp prst="textNoShape">
                  <a:avLst/>
                </a:prstTxWarp>
                <a:spAutoFit/>
              </a:bodyPr>
              <a:lstStyle/>
              <a:p>
                <a:endParaRPr lang="en-US"/>
              </a:p>
            </p:txBody>
          </p:sp>
        </p:grpSp>
        <p:sp>
          <p:nvSpPr>
            <p:cNvPr id="1354765" name="Line 13"/>
            <p:cNvSpPr>
              <a:spLocks noChangeShapeType="1"/>
            </p:cNvSpPr>
            <p:nvPr/>
          </p:nvSpPr>
          <p:spPr bwMode="auto">
            <a:xfrm flipV="1">
              <a:off x="2256" y="2233"/>
              <a:ext cx="912" cy="432"/>
            </a:xfrm>
            <a:prstGeom prst="line">
              <a:avLst/>
            </a:prstGeom>
            <a:noFill/>
            <a:ln w="57150">
              <a:solidFill>
                <a:schemeClr val="tx1"/>
              </a:solidFill>
              <a:round/>
              <a:headEnd/>
              <a:tailEnd type="triangle" w="med" len="med"/>
            </a:ln>
            <a:effectLst/>
          </p:spPr>
          <p:txBody>
            <a:bodyPr anchor="ctr">
              <a:prstTxWarp prst="textNoShape">
                <a:avLst/>
              </a:prstTxWarp>
              <a:spAutoFit/>
            </a:bodyPr>
            <a:lstStyle/>
            <a:p>
              <a:endParaRPr lang="en-US"/>
            </a:p>
          </p:txBody>
        </p:sp>
      </p:grpSp>
      <p:grpSp>
        <p:nvGrpSpPr>
          <p:cNvPr id="1354766" name="Group 14"/>
          <p:cNvGrpSpPr>
            <a:grpSpLocks/>
          </p:cNvGrpSpPr>
          <p:nvPr/>
        </p:nvGrpSpPr>
        <p:grpSpPr bwMode="auto">
          <a:xfrm>
            <a:off x="5105400" y="4270376"/>
            <a:ext cx="4451350" cy="2511425"/>
            <a:chOff x="2256" y="2665"/>
            <a:chExt cx="2804" cy="1582"/>
          </a:xfrm>
        </p:grpSpPr>
        <p:grpSp>
          <p:nvGrpSpPr>
            <p:cNvPr id="1354767" name="Group 15"/>
            <p:cNvGrpSpPr>
              <a:grpSpLocks/>
            </p:cNvGrpSpPr>
            <p:nvPr/>
          </p:nvGrpSpPr>
          <p:grpSpPr bwMode="auto">
            <a:xfrm>
              <a:off x="3168" y="2697"/>
              <a:ext cx="1892" cy="1550"/>
              <a:chOff x="3168" y="2770"/>
              <a:chExt cx="1892" cy="1550"/>
            </a:xfrm>
          </p:grpSpPr>
          <p:sp>
            <p:nvSpPr>
              <p:cNvPr id="1354768" name="Text Box 16"/>
              <p:cNvSpPr txBox="1">
                <a:spLocks noChangeArrowheads="1"/>
              </p:cNvSpPr>
              <p:nvPr/>
            </p:nvSpPr>
            <p:spPr bwMode="auto">
              <a:xfrm>
                <a:off x="3648" y="3049"/>
                <a:ext cx="1412" cy="1271"/>
              </a:xfrm>
              <a:prstGeom prst="rect">
                <a:avLst/>
              </a:prstGeom>
              <a:noFill/>
              <a:ln w="3175">
                <a:noFill/>
                <a:miter lim="800000"/>
                <a:headEnd/>
                <a:tailEnd/>
              </a:ln>
              <a:effectLst/>
            </p:spPr>
            <p:txBody>
              <a:bodyPr wrap="none" anchor="ctr">
                <a:prstTxWarp prst="textNoShape">
                  <a:avLst/>
                </a:prstTxWarp>
                <a:spAutoFit/>
              </a:bodyPr>
              <a:lstStyle/>
              <a:p>
                <a:pPr algn="l">
                  <a:spcBef>
                    <a:spcPct val="20000"/>
                  </a:spcBef>
                </a:pPr>
                <a:r>
                  <a:rPr lang="en-US" altLang="ko-KR" b="1">
                    <a:latin typeface="Courier New" charset="0"/>
                    <a:ea typeface="굴림" charset="-127"/>
                    <a:cs typeface="굴림" charset="-127"/>
                  </a:rPr>
                  <a:t>LV V1, A</a:t>
                </a:r>
              </a:p>
              <a:p>
                <a:pPr algn="l">
                  <a:spcBef>
                    <a:spcPct val="20000"/>
                  </a:spcBef>
                </a:pPr>
                <a:r>
                  <a:rPr lang="en-US" altLang="ko-KR" b="1">
                    <a:latin typeface="Courier New" charset="0"/>
                    <a:ea typeface="굴림" charset="-127"/>
                    <a:cs typeface="굴림" charset="-127"/>
                  </a:rPr>
                  <a:t>LV V2, B</a:t>
                </a:r>
              </a:p>
              <a:p>
                <a:pPr algn="l">
                  <a:spcBef>
                    <a:spcPct val="20000"/>
                  </a:spcBef>
                </a:pPr>
                <a:r>
                  <a:rPr lang="en-US" altLang="ko-KR" b="1">
                    <a:latin typeface="Courier New" charset="0"/>
                    <a:ea typeface="굴림" charset="-127"/>
                    <a:cs typeface="굴림" charset="-127"/>
                  </a:rPr>
                  <a:t>ADDV V3, V1, V2</a:t>
                </a:r>
              </a:p>
              <a:p>
                <a:pPr algn="l">
                  <a:spcBef>
                    <a:spcPct val="20000"/>
                  </a:spcBef>
                </a:pPr>
                <a:r>
                  <a:rPr lang="en-US" altLang="ko-KR" b="1">
                    <a:latin typeface="Courier New" charset="0"/>
                    <a:ea typeface="굴림" charset="-127"/>
                    <a:cs typeface="굴림" charset="-127"/>
                  </a:rPr>
                  <a:t>SV V3, C</a:t>
                </a:r>
              </a:p>
              <a:p>
                <a:pPr algn="l">
                  <a:spcBef>
                    <a:spcPct val="20000"/>
                  </a:spcBef>
                </a:pPr>
                <a:r>
                  <a:rPr lang="en-US" altLang="ko-KR" b="1">
                    <a:latin typeface="Courier New" charset="0"/>
                    <a:ea typeface="굴림" charset="-127"/>
                    <a:cs typeface="굴림" charset="-127"/>
                  </a:rPr>
                  <a:t>SUBV V4, V1, V2</a:t>
                </a:r>
              </a:p>
              <a:p>
                <a:pPr algn="l">
                  <a:spcBef>
                    <a:spcPct val="20000"/>
                  </a:spcBef>
                </a:pPr>
                <a:r>
                  <a:rPr lang="en-US" altLang="ko-KR" b="1">
                    <a:latin typeface="Courier New" charset="0"/>
                    <a:ea typeface="굴림" charset="-127"/>
                    <a:cs typeface="굴림" charset="-127"/>
                  </a:rPr>
                  <a:t>SV V4, D</a:t>
                </a:r>
                <a:endParaRPr lang="en-US" altLang="ko-KR" b="1">
                  <a:ea typeface="굴림" charset="-127"/>
                  <a:cs typeface="굴림" charset="-127"/>
                </a:endParaRPr>
              </a:p>
            </p:txBody>
          </p:sp>
          <p:sp>
            <p:nvSpPr>
              <p:cNvPr id="1354769" name="Text Box 17"/>
              <p:cNvSpPr txBox="1">
                <a:spLocks noChangeArrowheads="1"/>
              </p:cNvSpPr>
              <p:nvPr/>
            </p:nvSpPr>
            <p:spPr bwMode="auto">
              <a:xfrm>
                <a:off x="3218" y="2770"/>
                <a:ext cx="1640" cy="231"/>
              </a:xfrm>
              <a:prstGeom prst="rect">
                <a:avLst/>
              </a:prstGeom>
              <a:noFill/>
              <a:ln w="3175">
                <a:noFill/>
                <a:miter lim="800000"/>
                <a:headEnd/>
                <a:tailEnd/>
              </a:ln>
              <a:effectLst/>
            </p:spPr>
            <p:txBody>
              <a:bodyPr wrap="none" anchor="ctr">
                <a:prstTxWarp prst="textNoShape">
                  <a:avLst/>
                </a:prstTxWarp>
                <a:spAutoFit/>
              </a:bodyPr>
              <a:lstStyle/>
              <a:p>
                <a:r>
                  <a:rPr lang="en-US" altLang="ko-KR">
                    <a:latin typeface="Verdana" charset="0"/>
                    <a:ea typeface="굴림" charset="-127"/>
                    <a:cs typeface="굴림" charset="-127"/>
                  </a:rPr>
                  <a:t>Vector Register Code</a:t>
                </a:r>
              </a:p>
            </p:txBody>
          </p:sp>
          <p:sp>
            <p:nvSpPr>
              <p:cNvPr id="1354770" name="Rectangle 18"/>
              <p:cNvSpPr>
                <a:spLocks noChangeArrowheads="1"/>
              </p:cNvSpPr>
              <p:nvPr/>
            </p:nvSpPr>
            <p:spPr bwMode="auto">
              <a:xfrm>
                <a:off x="3168" y="3413"/>
                <a:ext cx="116" cy="233"/>
              </a:xfrm>
              <a:prstGeom prst="rect">
                <a:avLst/>
              </a:prstGeom>
              <a:noFill/>
              <a:ln w="3175">
                <a:solidFill>
                  <a:schemeClr val="tx1"/>
                </a:solidFill>
                <a:miter lim="800000"/>
                <a:headEnd/>
                <a:tailEnd/>
              </a:ln>
              <a:effectLst/>
            </p:spPr>
            <p:txBody>
              <a:bodyPr wrap="none" anchor="ctr">
                <a:prstTxWarp prst="textNoShape">
                  <a:avLst/>
                </a:prstTxWarp>
                <a:spAutoFit/>
              </a:bodyPr>
              <a:lstStyle/>
              <a:p>
                <a:endParaRPr lang="en-US"/>
              </a:p>
            </p:txBody>
          </p:sp>
        </p:grpSp>
        <p:sp>
          <p:nvSpPr>
            <p:cNvPr id="1354771" name="Line 19"/>
            <p:cNvSpPr>
              <a:spLocks noChangeShapeType="1"/>
            </p:cNvSpPr>
            <p:nvPr/>
          </p:nvSpPr>
          <p:spPr bwMode="auto">
            <a:xfrm>
              <a:off x="2256" y="2665"/>
              <a:ext cx="912" cy="912"/>
            </a:xfrm>
            <a:prstGeom prst="line">
              <a:avLst/>
            </a:prstGeom>
            <a:noFill/>
            <a:ln w="57150">
              <a:solidFill>
                <a:schemeClr val="tx1"/>
              </a:solidFill>
              <a:round/>
              <a:headEnd/>
              <a:tailEnd type="triangle" w="med" len="med"/>
            </a:ln>
            <a:effectLst/>
          </p:spPr>
          <p:txBody>
            <a:bodyPr anchor="ctr">
              <a:prstTxWarp prst="textNoShape">
                <a:avLst/>
              </a:prstTxWarp>
              <a:spAutoFit/>
            </a:bodyPr>
            <a:lstStyle/>
            <a:p>
              <a:endParaRPr lang="en-US"/>
            </a:p>
          </p:txBody>
        </p:sp>
      </p:grpSp>
    </p:spTree>
    <p:extLst>
      <p:ext uri="{BB962C8B-B14F-4D97-AF65-F5344CB8AC3E}">
        <p14:creationId xmlns:p14="http://schemas.microsoft.com/office/powerpoint/2010/main" val="481575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4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54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p:txBody>
          <a:bodyPr/>
          <a:lstStyle/>
          <a:p>
            <a:r>
              <a:rPr lang="en-US" altLang="ko-KR" smtClean="0"/>
              <a:t>Vector Memory-Memory vs. Vector Register Machines</a:t>
            </a:r>
            <a:endParaRPr lang="en-US" altLang="ko-KR"/>
          </a:p>
        </p:txBody>
      </p:sp>
      <p:sp>
        <p:nvSpPr>
          <p:cNvPr id="1356803" name="Rectangle 3"/>
          <p:cNvSpPr>
            <a:spLocks noGrp="1" noChangeArrowheads="1"/>
          </p:cNvSpPr>
          <p:nvPr>
            <p:ph idx="1"/>
          </p:nvPr>
        </p:nvSpPr>
        <p:spPr/>
        <p:txBody>
          <a:bodyPr>
            <a:normAutofit/>
          </a:bodyPr>
          <a:lstStyle/>
          <a:p>
            <a:r>
              <a:rPr lang="zh-CN" altLang="en-US" dirty="0" smtClean="0"/>
              <a:t>存储器</a:t>
            </a:r>
            <a:r>
              <a:rPr lang="en-US" altLang="zh-CN" dirty="0" smtClean="0"/>
              <a:t>-</a:t>
            </a:r>
            <a:r>
              <a:rPr lang="zh-CN" altLang="en-US" dirty="0" smtClean="0"/>
              <a:t>存储器型向量机</a:t>
            </a:r>
            <a:r>
              <a:rPr lang="en-US" altLang="ko-KR" dirty="0" smtClean="0"/>
              <a:t> </a:t>
            </a:r>
            <a:r>
              <a:rPr lang="en-US" altLang="ko-KR" dirty="0" smtClean="0"/>
              <a:t>(VMMA) </a:t>
            </a:r>
            <a:r>
              <a:rPr lang="zh-CN" altLang="en-US" dirty="0" smtClean="0"/>
              <a:t>需要更高的存储器带宽</a:t>
            </a:r>
            <a:endParaRPr lang="en-US" altLang="ko-KR" dirty="0" smtClean="0"/>
          </a:p>
          <a:p>
            <a:pPr lvl="1"/>
            <a:r>
              <a:rPr lang="en-US" altLang="ko-KR" dirty="0" smtClean="0">
                <a:solidFill>
                  <a:srgbClr val="FF0000"/>
                </a:solidFill>
              </a:rPr>
              <a:t>All operands must be read in and out of memory</a:t>
            </a:r>
          </a:p>
          <a:p>
            <a:r>
              <a:rPr lang="en-US" altLang="ko-KR" dirty="0" smtClean="0"/>
              <a:t>VMMAs</a:t>
            </a:r>
            <a:r>
              <a:rPr lang="zh-CN" altLang="en-US" dirty="0" smtClean="0"/>
              <a:t>结构使得多个向量操作重叠执行更困难</a:t>
            </a:r>
            <a:endParaRPr lang="en-US" altLang="ko-KR" dirty="0" smtClean="0"/>
          </a:p>
          <a:p>
            <a:pPr lvl="1"/>
            <a:r>
              <a:rPr lang="en-US" altLang="ko-KR" dirty="0" smtClean="0">
                <a:solidFill>
                  <a:srgbClr val="FF0000"/>
                </a:solidFill>
              </a:rPr>
              <a:t>Must check dependencies on memory addresses</a:t>
            </a:r>
          </a:p>
          <a:p>
            <a:r>
              <a:rPr lang="en-US" altLang="ko-KR" dirty="0" smtClean="0"/>
              <a:t>VMMAs </a:t>
            </a:r>
            <a:r>
              <a:rPr lang="zh-CN" altLang="en-US" dirty="0" smtClean="0"/>
              <a:t>启动时间更长</a:t>
            </a:r>
            <a:endParaRPr lang="en-US" altLang="zh-CN" dirty="0" smtClean="0"/>
          </a:p>
          <a:p>
            <a:pPr lvl="1"/>
            <a:r>
              <a:rPr lang="en-US" altLang="zh-CN" dirty="0" smtClean="0"/>
              <a:t>CDC Star-100 </a:t>
            </a:r>
            <a:r>
              <a:rPr lang="zh-CN" altLang="en-US" dirty="0" smtClean="0"/>
              <a:t>在向量元素小于</a:t>
            </a:r>
            <a:r>
              <a:rPr lang="en-US" altLang="zh-CN" dirty="0" smtClean="0"/>
              <a:t>100</a:t>
            </a:r>
            <a:r>
              <a:rPr lang="zh-CN" altLang="en-US" dirty="0" smtClean="0"/>
              <a:t>时，标量代码的性能高于向量化代码</a:t>
            </a:r>
            <a:endParaRPr lang="en-US" altLang="ko-KR" dirty="0" smtClean="0"/>
          </a:p>
          <a:p>
            <a:pPr lvl="1"/>
            <a:r>
              <a:rPr lang="en-US" altLang="ko-KR" dirty="0" smtClean="0"/>
              <a:t>For Cray-1, vector/scalar </a:t>
            </a:r>
            <a:r>
              <a:rPr lang="zh-CN" altLang="en-US" dirty="0" smtClean="0"/>
              <a:t>均衡点在</a:t>
            </a:r>
            <a:r>
              <a:rPr lang="en-US" altLang="zh-CN" dirty="0" smtClean="0"/>
              <a:t>2</a:t>
            </a:r>
            <a:r>
              <a:rPr lang="zh-CN" altLang="en-US" dirty="0" smtClean="0"/>
              <a:t>个元素</a:t>
            </a:r>
            <a:endParaRPr lang="en-US" altLang="ko-KR" dirty="0" smtClean="0"/>
          </a:p>
          <a:p>
            <a:r>
              <a:rPr lang="en-US" altLang="ko-KR" dirty="0" smtClean="0"/>
              <a:t>CDC  </a:t>
            </a:r>
            <a:r>
              <a:rPr lang="en-US" altLang="zh-CN" dirty="0" smtClean="0"/>
              <a:t>Cray-1</a:t>
            </a:r>
            <a:r>
              <a:rPr lang="zh-CN" altLang="en-US" dirty="0" smtClean="0"/>
              <a:t>后续的机器</a:t>
            </a:r>
            <a:r>
              <a:rPr lang="en-US" altLang="ko-KR" dirty="0" smtClean="0"/>
              <a:t> (</a:t>
            </a:r>
            <a:r>
              <a:rPr lang="en-US" altLang="ko-KR" dirty="0" smtClean="0"/>
              <a:t>Cyber-205, ETA-10) </a:t>
            </a:r>
            <a:r>
              <a:rPr lang="zh-CN" altLang="en-US" dirty="0" smtClean="0"/>
              <a:t>都是寄存器型向量机</a:t>
            </a:r>
            <a:endParaRPr lang="en-US" altLang="ko-KR" dirty="0">
              <a:solidFill>
                <a:srgbClr val="F905F3"/>
              </a:solidFill>
            </a:endParaRPr>
          </a:p>
        </p:txBody>
      </p:sp>
      <p:sp>
        <p:nvSpPr>
          <p:cNvPr id="5" name="Slide Number Placeholder 4"/>
          <p:cNvSpPr>
            <a:spLocks noGrp="1"/>
          </p:cNvSpPr>
          <p:nvPr>
            <p:ph type="sldNum" sz="quarter" idx="12"/>
          </p:nvPr>
        </p:nvSpPr>
        <p:spPr/>
        <p:txBody>
          <a:bodyPr/>
          <a:lstStyle/>
          <a:p>
            <a:fld id="{6810C7D4-4C12-A64D-9033-27222E9286F3}" type="slidenum">
              <a:rPr lang="en-US" smtClean="0"/>
              <a:pPr/>
              <a:t>51</a:t>
            </a:fld>
            <a:endParaRPr lang="en-US"/>
          </a:p>
        </p:txBody>
      </p:sp>
    </p:spTree>
    <p:extLst>
      <p:ext uri="{BB962C8B-B14F-4D97-AF65-F5344CB8AC3E}">
        <p14:creationId xmlns:p14="http://schemas.microsoft.com/office/powerpoint/2010/main" val="3414874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568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568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568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568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568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ChangeArrowheads="1"/>
          </p:cNvSpPr>
          <p:nvPr>
            <p:ph type="title"/>
          </p:nvPr>
        </p:nvSpPr>
        <p:spPr>
          <a:xfrm>
            <a:off x="838200" y="182843"/>
            <a:ext cx="10515600" cy="468005"/>
          </a:xfrm>
        </p:spPr>
        <p:txBody>
          <a:bodyPr>
            <a:normAutofit fontScale="90000"/>
          </a:bodyPr>
          <a:lstStyle/>
          <a:p>
            <a:r>
              <a:rPr lang="en-US" altLang="ko-KR" sz="3600" dirty="0" smtClean="0"/>
              <a:t>Multimedia Extensions (aka SIMD extensions)</a:t>
            </a:r>
            <a:endParaRPr lang="en-US" altLang="ko-KR" sz="3600" dirty="0"/>
          </a:p>
        </p:txBody>
      </p:sp>
      <p:sp>
        <p:nvSpPr>
          <p:cNvPr id="1383427" name="Rectangle 3"/>
          <p:cNvSpPr>
            <a:spLocks noGrp="1" noChangeArrowheads="1"/>
          </p:cNvSpPr>
          <p:nvPr>
            <p:ph idx="1"/>
          </p:nvPr>
        </p:nvSpPr>
        <p:spPr>
          <a:xfrm>
            <a:off x="838200" y="1628772"/>
            <a:ext cx="10515600" cy="4351338"/>
          </a:xfrm>
          <a:noFill/>
          <a:ln/>
        </p:spPr>
        <p:txBody>
          <a:bodyPr wrap="square" anchor="ctr">
            <a:spAutoFit/>
          </a:bodyPr>
          <a:lstStyle/>
          <a:p>
            <a:r>
              <a:rPr lang="en-US" altLang="ko-KR" sz="2000" dirty="0">
                <a:ea typeface="굴림" charset="-127"/>
                <a:cs typeface="굴림" charset="-127"/>
              </a:rPr>
              <a:t>Very short vectors added to existing </a:t>
            </a:r>
            <a:r>
              <a:rPr lang="en-US" altLang="ko-KR" sz="2000" dirty="0" err="1">
                <a:ea typeface="굴림" charset="-127"/>
                <a:cs typeface="굴림" charset="-127"/>
              </a:rPr>
              <a:t>ISAs</a:t>
            </a:r>
            <a:r>
              <a:rPr lang="en-US" altLang="ko-KR" sz="2000" dirty="0">
                <a:ea typeface="굴림" charset="-127"/>
                <a:cs typeface="굴림" charset="-127"/>
              </a:rPr>
              <a:t> for microprocessors</a:t>
            </a:r>
          </a:p>
          <a:p>
            <a:r>
              <a:rPr lang="en-US" altLang="ko-KR" sz="2000" dirty="0">
                <a:ea typeface="굴림" charset="-127"/>
                <a:cs typeface="굴림" charset="-127"/>
              </a:rPr>
              <a:t>Use existing 64-bit registers split into 2x32b or 4x16b or 8x8b</a:t>
            </a:r>
          </a:p>
          <a:p>
            <a:pPr lvl="1"/>
            <a:r>
              <a:rPr lang="en-US" altLang="ko-KR" dirty="0" smtClean="0">
                <a:ea typeface="굴림" charset="-127"/>
                <a:cs typeface="굴림" charset="-127"/>
              </a:rPr>
              <a:t>Lincoln </a:t>
            </a:r>
            <a:r>
              <a:rPr lang="en-US" altLang="ko-KR" dirty="0">
                <a:ea typeface="굴림" charset="-127"/>
                <a:cs typeface="굴림" charset="-127"/>
              </a:rPr>
              <a:t>Labs TX-2</a:t>
            </a:r>
            <a:r>
              <a:rPr lang="en-US" altLang="ko-KR" dirty="0" smtClean="0">
                <a:ea typeface="굴림" charset="-127"/>
                <a:cs typeface="굴림" charset="-127"/>
              </a:rPr>
              <a:t> from 1957 had 36b </a:t>
            </a:r>
            <a:r>
              <a:rPr lang="en-US" altLang="ko-KR" dirty="0" err="1">
                <a:ea typeface="굴림" charset="-127"/>
                <a:cs typeface="굴림" charset="-127"/>
              </a:rPr>
              <a:t>datapath</a:t>
            </a:r>
            <a:r>
              <a:rPr lang="en-US" altLang="ko-KR" dirty="0">
                <a:ea typeface="굴림" charset="-127"/>
                <a:cs typeface="굴림" charset="-127"/>
              </a:rPr>
              <a:t> split into 2x18b or 4x9b</a:t>
            </a:r>
          </a:p>
          <a:p>
            <a:pPr lvl="1"/>
            <a:r>
              <a:rPr lang="en-US" altLang="ko-KR" dirty="0">
                <a:ea typeface="굴림" charset="-127"/>
                <a:cs typeface="굴림" charset="-127"/>
              </a:rPr>
              <a:t>Newer designs have</a:t>
            </a:r>
            <a:r>
              <a:rPr lang="en-US" altLang="ko-KR" dirty="0" smtClean="0">
                <a:ea typeface="굴림" charset="-127"/>
                <a:cs typeface="굴림" charset="-127"/>
              </a:rPr>
              <a:t> wider registers</a:t>
            </a:r>
          </a:p>
          <a:p>
            <a:pPr lvl="2"/>
            <a:r>
              <a:rPr lang="en-US" altLang="ko-KR" dirty="0" smtClean="0">
                <a:ea typeface="굴림" charset="-127"/>
                <a:cs typeface="굴림" charset="-127"/>
              </a:rPr>
              <a:t>128b for PowerPC </a:t>
            </a:r>
            <a:r>
              <a:rPr lang="en-US" altLang="ko-KR" dirty="0" err="1">
                <a:ea typeface="굴림" charset="-127"/>
                <a:cs typeface="굴림" charset="-127"/>
              </a:rPr>
              <a:t>Altivec</a:t>
            </a:r>
            <a:r>
              <a:rPr lang="en-US" altLang="ko-KR" dirty="0">
                <a:ea typeface="굴림" charset="-127"/>
                <a:cs typeface="굴림" charset="-127"/>
              </a:rPr>
              <a:t>, Intel SSE2/3/</a:t>
            </a:r>
            <a:r>
              <a:rPr lang="en-US" altLang="ko-KR" dirty="0" smtClean="0">
                <a:ea typeface="굴림" charset="-127"/>
                <a:cs typeface="굴림" charset="-127"/>
              </a:rPr>
              <a:t>4</a:t>
            </a:r>
          </a:p>
          <a:p>
            <a:pPr lvl="2"/>
            <a:r>
              <a:rPr lang="en-US" altLang="ko-KR" dirty="0" smtClean="0">
                <a:ea typeface="굴림" charset="-127"/>
                <a:cs typeface="굴림" charset="-127"/>
              </a:rPr>
              <a:t>256b for Intel AVX </a:t>
            </a:r>
          </a:p>
          <a:p>
            <a:r>
              <a:rPr lang="en-US" altLang="ko-KR" sz="2000" dirty="0">
                <a:ea typeface="굴림" charset="-127"/>
                <a:cs typeface="굴림" charset="-127"/>
              </a:rPr>
              <a:t>Single instruction operates on all elements within register</a:t>
            </a:r>
          </a:p>
        </p:txBody>
      </p:sp>
      <p:sp>
        <p:nvSpPr>
          <p:cNvPr id="59" name="Slide Number Placeholder 4"/>
          <p:cNvSpPr>
            <a:spLocks noGrp="1"/>
          </p:cNvSpPr>
          <p:nvPr>
            <p:ph type="sldNum" sz="quarter" idx="12"/>
          </p:nvPr>
        </p:nvSpPr>
        <p:spPr/>
        <p:txBody>
          <a:bodyPr/>
          <a:lstStyle/>
          <a:p>
            <a:fld id="{7B8B1DF0-0C8F-B149-A9AF-654FAA8D0415}" type="slidenum">
              <a:rPr lang="en-US" smtClean="0"/>
              <a:pPr/>
              <a:t>52</a:t>
            </a:fld>
            <a:endParaRPr lang="en-US"/>
          </a:p>
        </p:txBody>
      </p:sp>
      <p:grpSp>
        <p:nvGrpSpPr>
          <p:cNvPr id="2" name="Group 29"/>
          <p:cNvGrpSpPr>
            <a:grpSpLocks/>
          </p:cNvGrpSpPr>
          <p:nvPr/>
        </p:nvGrpSpPr>
        <p:grpSpPr bwMode="auto">
          <a:xfrm>
            <a:off x="2286000" y="1655768"/>
            <a:ext cx="7924800" cy="400051"/>
            <a:chOff x="480" y="1091"/>
            <a:chExt cx="4992" cy="252"/>
          </a:xfrm>
        </p:grpSpPr>
        <p:sp>
          <p:nvSpPr>
            <p:cNvPr id="1383436" name="Rectangle 12"/>
            <p:cNvSpPr>
              <a:spLocks noChangeArrowheads="1"/>
            </p:cNvSpPr>
            <p:nvPr/>
          </p:nvSpPr>
          <p:spPr bwMode="auto">
            <a:xfrm>
              <a:off x="480" y="1091"/>
              <a:ext cx="1248"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16b</a:t>
              </a:r>
            </a:p>
          </p:txBody>
        </p:sp>
        <p:sp>
          <p:nvSpPr>
            <p:cNvPr id="1383437" name="Rectangle 13"/>
            <p:cNvSpPr>
              <a:spLocks noChangeArrowheads="1"/>
            </p:cNvSpPr>
            <p:nvPr/>
          </p:nvSpPr>
          <p:spPr bwMode="auto">
            <a:xfrm>
              <a:off x="1728" y="1091"/>
              <a:ext cx="1248"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16b</a:t>
              </a:r>
            </a:p>
          </p:txBody>
        </p:sp>
        <p:sp>
          <p:nvSpPr>
            <p:cNvPr id="1383438" name="Rectangle 14"/>
            <p:cNvSpPr>
              <a:spLocks noChangeArrowheads="1"/>
            </p:cNvSpPr>
            <p:nvPr/>
          </p:nvSpPr>
          <p:spPr bwMode="auto">
            <a:xfrm>
              <a:off x="2976" y="1091"/>
              <a:ext cx="1248"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16b</a:t>
              </a:r>
            </a:p>
          </p:txBody>
        </p:sp>
        <p:sp>
          <p:nvSpPr>
            <p:cNvPr id="1383439" name="Rectangle 15"/>
            <p:cNvSpPr>
              <a:spLocks noChangeArrowheads="1"/>
            </p:cNvSpPr>
            <p:nvPr/>
          </p:nvSpPr>
          <p:spPr bwMode="auto">
            <a:xfrm>
              <a:off x="4224" y="1091"/>
              <a:ext cx="1248"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16b</a:t>
              </a:r>
            </a:p>
          </p:txBody>
        </p:sp>
      </p:grpSp>
      <p:grpSp>
        <p:nvGrpSpPr>
          <p:cNvPr id="3" name="Group 30"/>
          <p:cNvGrpSpPr>
            <a:grpSpLocks/>
          </p:cNvGrpSpPr>
          <p:nvPr/>
        </p:nvGrpSpPr>
        <p:grpSpPr bwMode="auto">
          <a:xfrm>
            <a:off x="2286000" y="1198566"/>
            <a:ext cx="7924800" cy="400051"/>
            <a:chOff x="480" y="803"/>
            <a:chExt cx="4992" cy="252"/>
          </a:xfrm>
        </p:grpSpPr>
        <p:sp>
          <p:nvSpPr>
            <p:cNvPr id="1383440" name="Rectangle 16"/>
            <p:cNvSpPr>
              <a:spLocks noChangeArrowheads="1"/>
            </p:cNvSpPr>
            <p:nvPr/>
          </p:nvSpPr>
          <p:spPr bwMode="auto">
            <a:xfrm>
              <a:off x="480" y="803"/>
              <a:ext cx="2496"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32b</a:t>
              </a:r>
            </a:p>
          </p:txBody>
        </p:sp>
        <p:sp>
          <p:nvSpPr>
            <p:cNvPr id="1383441" name="Rectangle 17"/>
            <p:cNvSpPr>
              <a:spLocks noChangeArrowheads="1"/>
            </p:cNvSpPr>
            <p:nvPr/>
          </p:nvSpPr>
          <p:spPr bwMode="auto">
            <a:xfrm>
              <a:off x="2976" y="803"/>
              <a:ext cx="2496" cy="252"/>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32b</a:t>
              </a:r>
            </a:p>
          </p:txBody>
        </p:sp>
      </p:grpSp>
      <p:sp>
        <p:nvSpPr>
          <p:cNvPr id="1383442" name="Rectangle 18"/>
          <p:cNvSpPr>
            <a:spLocks noChangeArrowheads="1"/>
          </p:cNvSpPr>
          <p:nvPr/>
        </p:nvSpPr>
        <p:spPr bwMode="auto">
          <a:xfrm>
            <a:off x="2286000" y="742920"/>
            <a:ext cx="7924800" cy="400110"/>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sz="2000">
                <a:latin typeface="Calibri"/>
                <a:cs typeface="Calibri"/>
              </a:rPr>
              <a:t>64b</a:t>
            </a:r>
          </a:p>
        </p:txBody>
      </p:sp>
      <p:grpSp>
        <p:nvGrpSpPr>
          <p:cNvPr id="4" name="Group 28"/>
          <p:cNvGrpSpPr>
            <a:grpSpLocks/>
          </p:cNvGrpSpPr>
          <p:nvPr/>
        </p:nvGrpSpPr>
        <p:grpSpPr bwMode="auto">
          <a:xfrm>
            <a:off x="2286000" y="2133600"/>
            <a:ext cx="7924800" cy="361950"/>
            <a:chOff x="480" y="1392"/>
            <a:chExt cx="4992" cy="228"/>
          </a:xfrm>
        </p:grpSpPr>
        <p:sp>
          <p:nvSpPr>
            <p:cNvPr id="1383443" name="Rectangle 19"/>
            <p:cNvSpPr>
              <a:spLocks noChangeArrowheads="1"/>
            </p:cNvSpPr>
            <p:nvPr/>
          </p:nvSpPr>
          <p:spPr bwMode="auto">
            <a:xfrm>
              <a:off x="480"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4" name="Rectangle 20"/>
            <p:cNvSpPr>
              <a:spLocks noChangeArrowheads="1"/>
            </p:cNvSpPr>
            <p:nvPr/>
          </p:nvSpPr>
          <p:spPr bwMode="auto">
            <a:xfrm>
              <a:off x="1104"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5" name="Rectangle 21"/>
            <p:cNvSpPr>
              <a:spLocks noChangeArrowheads="1"/>
            </p:cNvSpPr>
            <p:nvPr/>
          </p:nvSpPr>
          <p:spPr bwMode="auto">
            <a:xfrm>
              <a:off x="1728"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6" name="Rectangle 22"/>
            <p:cNvSpPr>
              <a:spLocks noChangeArrowheads="1"/>
            </p:cNvSpPr>
            <p:nvPr/>
          </p:nvSpPr>
          <p:spPr bwMode="auto">
            <a:xfrm>
              <a:off x="2352"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7" name="Rectangle 23"/>
            <p:cNvSpPr>
              <a:spLocks noChangeArrowheads="1"/>
            </p:cNvSpPr>
            <p:nvPr/>
          </p:nvSpPr>
          <p:spPr bwMode="auto">
            <a:xfrm>
              <a:off x="2976"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8" name="Rectangle 24"/>
            <p:cNvSpPr>
              <a:spLocks noChangeArrowheads="1"/>
            </p:cNvSpPr>
            <p:nvPr/>
          </p:nvSpPr>
          <p:spPr bwMode="auto">
            <a:xfrm>
              <a:off x="3600"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49" name="Rectangle 25"/>
            <p:cNvSpPr>
              <a:spLocks noChangeArrowheads="1"/>
            </p:cNvSpPr>
            <p:nvPr/>
          </p:nvSpPr>
          <p:spPr bwMode="auto">
            <a:xfrm>
              <a:off x="4224"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a:latin typeface="Calibri"/>
                  <a:cs typeface="Calibri"/>
                </a:rPr>
                <a:t>8b</a:t>
              </a:r>
            </a:p>
          </p:txBody>
        </p:sp>
        <p:sp>
          <p:nvSpPr>
            <p:cNvPr id="1383450" name="Rectangle 26"/>
            <p:cNvSpPr>
              <a:spLocks noChangeArrowheads="1"/>
            </p:cNvSpPr>
            <p:nvPr/>
          </p:nvSpPr>
          <p:spPr bwMode="auto">
            <a:xfrm>
              <a:off x="4848" y="1392"/>
              <a:ext cx="624" cy="228"/>
            </a:xfrm>
            <a:prstGeom prst="rect">
              <a:avLst/>
            </a:prstGeom>
            <a:noFill/>
            <a:ln w="25400">
              <a:solidFill>
                <a:schemeClr val="tx1"/>
              </a:solidFill>
              <a:miter lim="800000"/>
              <a:headEnd/>
              <a:tailEnd/>
            </a:ln>
            <a:effectLst/>
          </p:spPr>
          <p:txBody>
            <a:bodyPr anchor="ctr">
              <a:prstTxWarp prst="textNoShape">
                <a:avLst/>
              </a:prstTxWarp>
            </a:bodyPr>
            <a:lstStyle/>
            <a:p>
              <a:r>
                <a:rPr lang="en-US" sz="2000" dirty="0">
                  <a:latin typeface="Calibri"/>
                  <a:cs typeface="Calibri"/>
                </a:rPr>
                <a:t>8b</a:t>
              </a:r>
            </a:p>
          </p:txBody>
        </p:sp>
      </p:grpSp>
      <p:grpSp>
        <p:nvGrpSpPr>
          <p:cNvPr id="60" name="Group 59"/>
          <p:cNvGrpSpPr/>
          <p:nvPr/>
        </p:nvGrpSpPr>
        <p:grpSpPr>
          <a:xfrm>
            <a:off x="2252472" y="5108403"/>
            <a:ext cx="8771708" cy="1741488"/>
            <a:chOff x="-8708" y="4643440"/>
            <a:chExt cx="8771708" cy="1741488"/>
          </a:xfrm>
        </p:grpSpPr>
        <p:grpSp>
          <p:nvGrpSpPr>
            <p:cNvPr id="5" name="Group 31"/>
            <p:cNvGrpSpPr>
              <a:grpSpLocks/>
            </p:cNvGrpSpPr>
            <p:nvPr/>
          </p:nvGrpSpPr>
          <p:grpSpPr bwMode="auto">
            <a:xfrm>
              <a:off x="533400" y="4643440"/>
              <a:ext cx="7924800" cy="369888"/>
              <a:chOff x="480" y="1101"/>
              <a:chExt cx="4992" cy="233"/>
            </a:xfrm>
          </p:grpSpPr>
          <p:sp>
            <p:nvSpPr>
              <p:cNvPr id="1383456" name="Rectangle 32"/>
              <p:cNvSpPr>
                <a:spLocks noChangeArrowheads="1"/>
              </p:cNvSpPr>
              <p:nvPr/>
            </p:nvSpPr>
            <p:spPr bwMode="auto">
              <a:xfrm>
                <a:off x="480"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dirty="0">
                    <a:latin typeface="Calibri"/>
                    <a:cs typeface="Calibri"/>
                  </a:rPr>
                  <a:t>16b</a:t>
                </a:r>
              </a:p>
            </p:txBody>
          </p:sp>
          <p:sp>
            <p:nvSpPr>
              <p:cNvPr id="1383457" name="Rectangle 33"/>
              <p:cNvSpPr>
                <a:spLocks noChangeArrowheads="1"/>
              </p:cNvSpPr>
              <p:nvPr/>
            </p:nvSpPr>
            <p:spPr bwMode="auto">
              <a:xfrm>
                <a:off x="1728"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58" name="Rectangle 34"/>
              <p:cNvSpPr>
                <a:spLocks noChangeArrowheads="1"/>
              </p:cNvSpPr>
              <p:nvPr/>
            </p:nvSpPr>
            <p:spPr bwMode="auto">
              <a:xfrm>
                <a:off x="2976"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59" name="Rectangle 35"/>
              <p:cNvSpPr>
                <a:spLocks noChangeArrowheads="1"/>
              </p:cNvSpPr>
              <p:nvPr/>
            </p:nvSpPr>
            <p:spPr bwMode="auto">
              <a:xfrm>
                <a:off x="4224"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grpSp>
        <p:grpSp>
          <p:nvGrpSpPr>
            <p:cNvPr id="6" name="Group 36"/>
            <p:cNvGrpSpPr>
              <a:grpSpLocks/>
            </p:cNvGrpSpPr>
            <p:nvPr/>
          </p:nvGrpSpPr>
          <p:grpSpPr bwMode="auto">
            <a:xfrm>
              <a:off x="838200" y="5100640"/>
              <a:ext cx="7924800" cy="369888"/>
              <a:chOff x="480" y="1101"/>
              <a:chExt cx="4992" cy="233"/>
            </a:xfrm>
          </p:grpSpPr>
          <p:sp>
            <p:nvSpPr>
              <p:cNvPr id="1383461" name="Rectangle 37"/>
              <p:cNvSpPr>
                <a:spLocks noChangeArrowheads="1"/>
              </p:cNvSpPr>
              <p:nvPr/>
            </p:nvSpPr>
            <p:spPr bwMode="auto">
              <a:xfrm>
                <a:off x="480"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2" name="Rectangle 38"/>
              <p:cNvSpPr>
                <a:spLocks noChangeArrowheads="1"/>
              </p:cNvSpPr>
              <p:nvPr/>
            </p:nvSpPr>
            <p:spPr bwMode="auto">
              <a:xfrm>
                <a:off x="1728"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3" name="Rectangle 39"/>
              <p:cNvSpPr>
                <a:spLocks noChangeArrowheads="1"/>
              </p:cNvSpPr>
              <p:nvPr/>
            </p:nvSpPr>
            <p:spPr bwMode="auto">
              <a:xfrm>
                <a:off x="2976"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4" name="Rectangle 40"/>
              <p:cNvSpPr>
                <a:spLocks noChangeArrowheads="1"/>
              </p:cNvSpPr>
              <p:nvPr/>
            </p:nvSpPr>
            <p:spPr bwMode="auto">
              <a:xfrm>
                <a:off x="4224"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grpSp>
        <p:grpSp>
          <p:nvGrpSpPr>
            <p:cNvPr id="7" name="Group 41"/>
            <p:cNvGrpSpPr>
              <a:grpSpLocks/>
            </p:cNvGrpSpPr>
            <p:nvPr/>
          </p:nvGrpSpPr>
          <p:grpSpPr bwMode="auto">
            <a:xfrm>
              <a:off x="533400" y="6015040"/>
              <a:ext cx="7924800" cy="369888"/>
              <a:chOff x="480" y="1101"/>
              <a:chExt cx="4992" cy="233"/>
            </a:xfrm>
          </p:grpSpPr>
          <p:sp>
            <p:nvSpPr>
              <p:cNvPr id="1383466" name="Rectangle 42"/>
              <p:cNvSpPr>
                <a:spLocks noChangeArrowheads="1"/>
              </p:cNvSpPr>
              <p:nvPr/>
            </p:nvSpPr>
            <p:spPr bwMode="auto">
              <a:xfrm>
                <a:off x="480"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7" name="Rectangle 43"/>
              <p:cNvSpPr>
                <a:spLocks noChangeArrowheads="1"/>
              </p:cNvSpPr>
              <p:nvPr/>
            </p:nvSpPr>
            <p:spPr bwMode="auto">
              <a:xfrm>
                <a:off x="1728"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8" name="Rectangle 44"/>
              <p:cNvSpPr>
                <a:spLocks noChangeArrowheads="1"/>
              </p:cNvSpPr>
              <p:nvPr/>
            </p:nvSpPr>
            <p:spPr bwMode="auto">
              <a:xfrm>
                <a:off x="2976"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sp>
            <p:nvSpPr>
              <p:cNvPr id="1383469" name="Rectangle 45"/>
              <p:cNvSpPr>
                <a:spLocks noChangeArrowheads="1"/>
              </p:cNvSpPr>
              <p:nvPr/>
            </p:nvSpPr>
            <p:spPr bwMode="auto">
              <a:xfrm>
                <a:off x="4224" y="1101"/>
                <a:ext cx="1248" cy="233"/>
              </a:xfrm>
              <a:prstGeom prst="rect">
                <a:avLst/>
              </a:prstGeom>
              <a:noFill/>
              <a:ln w="25400">
                <a:solidFill>
                  <a:schemeClr val="tx1"/>
                </a:solidFill>
                <a:miter lim="800000"/>
                <a:headEnd/>
                <a:tailEnd/>
              </a:ln>
              <a:effectLst/>
            </p:spPr>
            <p:txBody>
              <a:bodyPr anchor="ctr">
                <a:prstTxWarp prst="textNoShape">
                  <a:avLst/>
                </a:prstTxWarp>
                <a:spAutoFit/>
              </a:bodyPr>
              <a:lstStyle/>
              <a:p>
                <a:r>
                  <a:rPr lang="en-US">
                    <a:latin typeface="Calibri"/>
                    <a:cs typeface="Calibri"/>
                  </a:rPr>
                  <a:t>16b</a:t>
                </a:r>
              </a:p>
            </p:txBody>
          </p:sp>
        </p:grpSp>
        <p:grpSp>
          <p:nvGrpSpPr>
            <p:cNvPr id="8" name="Group 50"/>
            <p:cNvGrpSpPr>
              <a:grpSpLocks/>
            </p:cNvGrpSpPr>
            <p:nvPr/>
          </p:nvGrpSpPr>
          <p:grpSpPr bwMode="auto">
            <a:xfrm>
              <a:off x="1143000" y="4953000"/>
              <a:ext cx="762000" cy="1143000"/>
              <a:chOff x="720" y="3120"/>
              <a:chExt cx="480" cy="720"/>
            </a:xfrm>
          </p:grpSpPr>
          <p:sp>
            <p:nvSpPr>
              <p:cNvPr id="1383471" name="Line 47"/>
              <p:cNvSpPr>
                <a:spLocks noChangeShapeType="1"/>
              </p:cNvSpPr>
              <p:nvPr/>
            </p:nvSpPr>
            <p:spPr bwMode="auto">
              <a:xfrm>
                <a:off x="720" y="3120"/>
                <a:ext cx="192" cy="432"/>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2" name="Line 48"/>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3" name="Line 49"/>
              <p:cNvSpPr>
                <a:spLocks noChangeShapeType="1"/>
              </p:cNvSpPr>
              <p:nvPr/>
            </p:nvSpPr>
            <p:spPr bwMode="auto">
              <a:xfrm flipH="1">
                <a:off x="960" y="3696"/>
                <a:ext cx="0"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0" name="Oval 46"/>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a:effectLst/>
            </p:spPr>
            <p:txBody>
              <a:bodyPr lIns="0" tIns="0" rIns="0" bIns="0" anchor="ctr">
                <a:prstTxWarp prst="textNoShape">
                  <a:avLst/>
                </a:prstTxWarp>
              </a:bodyPr>
              <a:lstStyle/>
              <a:p>
                <a:r>
                  <a:rPr lang="en-US"/>
                  <a:t>+</a:t>
                </a:r>
              </a:p>
            </p:txBody>
          </p:sp>
        </p:grpSp>
        <p:grpSp>
          <p:nvGrpSpPr>
            <p:cNvPr id="9" name="Group 51"/>
            <p:cNvGrpSpPr>
              <a:grpSpLocks/>
            </p:cNvGrpSpPr>
            <p:nvPr/>
          </p:nvGrpSpPr>
          <p:grpSpPr bwMode="auto">
            <a:xfrm>
              <a:off x="3124200" y="4953000"/>
              <a:ext cx="762000" cy="1143000"/>
              <a:chOff x="720" y="3120"/>
              <a:chExt cx="480" cy="720"/>
            </a:xfrm>
          </p:grpSpPr>
          <p:sp>
            <p:nvSpPr>
              <p:cNvPr id="1383476" name="Line 52"/>
              <p:cNvSpPr>
                <a:spLocks noChangeShapeType="1"/>
              </p:cNvSpPr>
              <p:nvPr/>
            </p:nvSpPr>
            <p:spPr bwMode="auto">
              <a:xfrm>
                <a:off x="720" y="3120"/>
                <a:ext cx="192" cy="432"/>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7" name="Line 53"/>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8" name="Line 54"/>
              <p:cNvSpPr>
                <a:spLocks noChangeShapeType="1"/>
              </p:cNvSpPr>
              <p:nvPr/>
            </p:nvSpPr>
            <p:spPr bwMode="auto">
              <a:xfrm flipH="1">
                <a:off x="960" y="3696"/>
                <a:ext cx="0"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79" name="Oval 55"/>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a:effectLst/>
            </p:spPr>
            <p:txBody>
              <a:bodyPr lIns="0" tIns="0" rIns="0" bIns="0" anchor="ctr">
                <a:prstTxWarp prst="textNoShape">
                  <a:avLst/>
                </a:prstTxWarp>
              </a:bodyPr>
              <a:lstStyle/>
              <a:p>
                <a:r>
                  <a:rPr lang="en-US"/>
                  <a:t>+</a:t>
                </a:r>
              </a:p>
            </p:txBody>
          </p:sp>
        </p:grpSp>
        <p:grpSp>
          <p:nvGrpSpPr>
            <p:cNvPr id="10" name="Group 56"/>
            <p:cNvGrpSpPr>
              <a:grpSpLocks/>
            </p:cNvGrpSpPr>
            <p:nvPr/>
          </p:nvGrpSpPr>
          <p:grpSpPr bwMode="auto">
            <a:xfrm>
              <a:off x="5105400" y="4953000"/>
              <a:ext cx="762000" cy="1143000"/>
              <a:chOff x="720" y="3120"/>
              <a:chExt cx="480" cy="720"/>
            </a:xfrm>
          </p:grpSpPr>
          <p:sp>
            <p:nvSpPr>
              <p:cNvPr id="1383481" name="Line 57"/>
              <p:cNvSpPr>
                <a:spLocks noChangeShapeType="1"/>
              </p:cNvSpPr>
              <p:nvPr/>
            </p:nvSpPr>
            <p:spPr bwMode="auto">
              <a:xfrm>
                <a:off x="720" y="3120"/>
                <a:ext cx="192" cy="432"/>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82" name="Line 58"/>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83" name="Line 59"/>
              <p:cNvSpPr>
                <a:spLocks noChangeShapeType="1"/>
              </p:cNvSpPr>
              <p:nvPr/>
            </p:nvSpPr>
            <p:spPr bwMode="auto">
              <a:xfrm flipH="1">
                <a:off x="960" y="3696"/>
                <a:ext cx="0" cy="144"/>
              </a:xfrm>
              <a:prstGeom prst="line">
                <a:avLst/>
              </a:prstGeom>
              <a:noFill/>
              <a:ln w="25400">
                <a:solidFill>
                  <a:schemeClr val="tx1"/>
                </a:solidFill>
                <a:round/>
                <a:headEnd/>
                <a:tailEnd type="triangle" w="med" len="med"/>
              </a:ln>
              <a:effectLst/>
            </p:spPr>
            <p:txBody>
              <a:bodyPr lIns="0" tIns="0" rIns="0" bIns="0" anchor="ctr">
                <a:prstTxWarp prst="textNoShape">
                  <a:avLst/>
                </a:prstTxWarp>
                <a:spAutoFit/>
              </a:bodyPr>
              <a:lstStyle/>
              <a:p>
                <a:endParaRPr lang="en-US"/>
              </a:p>
            </p:txBody>
          </p:sp>
          <p:sp>
            <p:nvSpPr>
              <p:cNvPr id="1383484" name="Oval 60"/>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a:effectLst/>
            </p:spPr>
            <p:txBody>
              <a:bodyPr lIns="0" tIns="0" rIns="0" bIns="0" anchor="ctr">
                <a:prstTxWarp prst="textNoShape">
                  <a:avLst/>
                </a:prstTxWarp>
              </a:bodyPr>
              <a:lstStyle/>
              <a:p>
                <a:r>
                  <a:rPr lang="en-US"/>
                  <a:t>+</a:t>
                </a:r>
              </a:p>
            </p:txBody>
          </p:sp>
        </p:grpSp>
        <p:grpSp>
          <p:nvGrpSpPr>
            <p:cNvPr id="11" name="Group 61"/>
            <p:cNvGrpSpPr>
              <a:grpSpLocks/>
            </p:cNvGrpSpPr>
            <p:nvPr/>
          </p:nvGrpSpPr>
          <p:grpSpPr bwMode="auto">
            <a:xfrm>
              <a:off x="7086600" y="4953000"/>
              <a:ext cx="762000" cy="1143000"/>
              <a:chOff x="720" y="3120"/>
              <a:chExt cx="480" cy="720"/>
            </a:xfrm>
          </p:grpSpPr>
          <p:sp>
            <p:nvSpPr>
              <p:cNvPr id="1383486" name="Line 62"/>
              <p:cNvSpPr>
                <a:spLocks noChangeShapeType="1"/>
              </p:cNvSpPr>
              <p:nvPr/>
            </p:nvSpPr>
            <p:spPr bwMode="auto">
              <a:xfrm>
                <a:off x="720" y="3120"/>
                <a:ext cx="192" cy="432"/>
              </a:xfrm>
              <a:prstGeom prst="line">
                <a:avLst/>
              </a:prstGeom>
              <a:noFill/>
              <a:ln w="25400">
                <a:solidFill>
                  <a:schemeClr val="tx1"/>
                </a:solidFill>
                <a:round/>
                <a:headEnd/>
                <a:tailEnd type="triangle" w="med" len="med"/>
              </a:ln>
              <a:effectLst/>
            </p:spPr>
            <p:txBody>
              <a:bodyPr anchor="ctr">
                <a:prstTxWarp prst="textNoShape">
                  <a:avLst/>
                </a:prstTxWarp>
                <a:spAutoFit/>
              </a:bodyPr>
              <a:lstStyle/>
              <a:p>
                <a:endParaRPr lang="en-US"/>
              </a:p>
            </p:txBody>
          </p:sp>
          <p:sp>
            <p:nvSpPr>
              <p:cNvPr id="1383487" name="Line 63"/>
              <p:cNvSpPr>
                <a:spLocks noChangeShapeType="1"/>
              </p:cNvSpPr>
              <p:nvPr/>
            </p:nvSpPr>
            <p:spPr bwMode="auto">
              <a:xfrm flipH="1">
                <a:off x="1056" y="3408"/>
                <a:ext cx="144" cy="144"/>
              </a:xfrm>
              <a:prstGeom prst="line">
                <a:avLst/>
              </a:prstGeom>
              <a:noFill/>
              <a:ln w="25400">
                <a:solidFill>
                  <a:schemeClr val="tx1"/>
                </a:solidFill>
                <a:round/>
                <a:headEnd/>
                <a:tailEnd type="triangle" w="med" len="med"/>
              </a:ln>
              <a:effectLst/>
            </p:spPr>
            <p:txBody>
              <a:bodyPr anchor="ctr">
                <a:prstTxWarp prst="textNoShape">
                  <a:avLst/>
                </a:prstTxWarp>
                <a:spAutoFit/>
              </a:bodyPr>
              <a:lstStyle/>
              <a:p>
                <a:endParaRPr lang="en-US"/>
              </a:p>
            </p:txBody>
          </p:sp>
          <p:sp>
            <p:nvSpPr>
              <p:cNvPr id="1383488" name="Line 64"/>
              <p:cNvSpPr>
                <a:spLocks noChangeShapeType="1"/>
              </p:cNvSpPr>
              <p:nvPr/>
            </p:nvSpPr>
            <p:spPr bwMode="auto">
              <a:xfrm flipH="1">
                <a:off x="960" y="3696"/>
                <a:ext cx="0" cy="144"/>
              </a:xfrm>
              <a:prstGeom prst="line">
                <a:avLst/>
              </a:prstGeom>
              <a:noFill/>
              <a:ln w="25400">
                <a:solidFill>
                  <a:schemeClr val="tx1"/>
                </a:solidFill>
                <a:round/>
                <a:headEnd/>
                <a:tailEnd type="triangle" w="med" len="med"/>
              </a:ln>
              <a:effectLst/>
            </p:spPr>
            <p:txBody>
              <a:bodyPr anchor="ctr">
                <a:prstTxWarp prst="textNoShape">
                  <a:avLst/>
                </a:prstTxWarp>
                <a:spAutoFit/>
              </a:bodyPr>
              <a:lstStyle/>
              <a:p>
                <a:endParaRPr lang="en-US"/>
              </a:p>
            </p:txBody>
          </p:sp>
          <p:sp>
            <p:nvSpPr>
              <p:cNvPr id="1383489" name="Oval 65"/>
              <p:cNvSpPr>
                <a:spLocks noChangeArrowheads="1"/>
              </p:cNvSpPr>
              <p:nvPr/>
            </p:nvSpPr>
            <p:spPr bwMode="auto">
              <a:xfrm>
                <a:off x="864" y="3504"/>
                <a:ext cx="239" cy="218"/>
              </a:xfrm>
              <a:prstGeom prst="ellipse">
                <a:avLst/>
              </a:prstGeom>
              <a:solidFill>
                <a:schemeClr val="bg1"/>
              </a:solidFill>
              <a:ln w="25400">
                <a:solidFill>
                  <a:schemeClr val="tx1"/>
                </a:solidFill>
                <a:round/>
                <a:headEnd/>
                <a:tailEnd/>
              </a:ln>
              <a:effectLst/>
            </p:spPr>
            <p:txBody>
              <a:bodyPr lIns="0" tIns="0" rIns="0" bIns="0" anchor="ctr">
                <a:prstTxWarp prst="textNoShape">
                  <a:avLst/>
                </a:prstTxWarp>
              </a:bodyPr>
              <a:lstStyle/>
              <a:p>
                <a:r>
                  <a:rPr lang="en-US" dirty="0"/>
                  <a:t>+</a:t>
                </a:r>
              </a:p>
            </p:txBody>
          </p:sp>
        </p:grpSp>
        <p:sp>
          <p:nvSpPr>
            <p:cNvPr id="1383490" name="Text Box 66"/>
            <p:cNvSpPr txBox="1">
              <a:spLocks noChangeArrowheads="1"/>
            </p:cNvSpPr>
            <p:nvPr/>
          </p:nvSpPr>
          <p:spPr bwMode="auto">
            <a:xfrm>
              <a:off x="-8708" y="5622409"/>
              <a:ext cx="1252491" cy="369332"/>
            </a:xfrm>
            <a:prstGeom prst="rect">
              <a:avLst/>
            </a:prstGeom>
            <a:noFill/>
            <a:ln w="12700">
              <a:noFill/>
              <a:miter lim="800000"/>
              <a:headEnd/>
              <a:tailEnd/>
            </a:ln>
            <a:effectLst/>
          </p:spPr>
          <p:txBody>
            <a:bodyPr wrap="none" anchor="ctr">
              <a:prstTxWarp prst="textNoShape">
                <a:avLst/>
              </a:prstTxWarp>
              <a:spAutoFit/>
            </a:bodyPr>
            <a:lstStyle/>
            <a:p>
              <a:r>
                <a:rPr lang="en-US">
                  <a:latin typeface="Calibri"/>
                  <a:cs typeface="Calibri"/>
                </a:rPr>
                <a:t>4x16b adds</a:t>
              </a:r>
            </a:p>
          </p:txBody>
        </p:sp>
      </p:grpSp>
    </p:spTree>
    <p:extLst>
      <p:ext uri="{BB962C8B-B14F-4D97-AF65-F5344CB8AC3E}">
        <p14:creationId xmlns:p14="http://schemas.microsoft.com/office/powerpoint/2010/main" val="26593064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Rectangle 2"/>
          <p:cNvSpPr>
            <a:spLocks noGrp="1" noChangeArrowheads="1"/>
          </p:cNvSpPr>
          <p:nvPr>
            <p:ph type="title"/>
          </p:nvPr>
        </p:nvSpPr>
        <p:spPr>
          <a:xfrm>
            <a:off x="838200" y="365125"/>
            <a:ext cx="10515600" cy="829691"/>
          </a:xfrm>
        </p:spPr>
        <p:txBody>
          <a:bodyPr/>
          <a:lstStyle/>
          <a:p>
            <a:r>
              <a:rPr lang="en-US" altLang="ko-KR" dirty="0" smtClean="0"/>
              <a:t>Multimedia Extensions versus Vectors</a:t>
            </a:r>
            <a:endParaRPr lang="en-US" altLang="ko-KR" dirty="0"/>
          </a:p>
        </p:txBody>
      </p:sp>
      <p:sp>
        <p:nvSpPr>
          <p:cNvPr id="1377283" name="Rectangle 3"/>
          <p:cNvSpPr>
            <a:spLocks noGrp="1" noChangeArrowheads="1"/>
          </p:cNvSpPr>
          <p:nvPr>
            <p:ph idx="1"/>
          </p:nvPr>
        </p:nvSpPr>
        <p:spPr>
          <a:xfrm>
            <a:off x="838200" y="1194816"/>
            <a:ext cx="10515600" cy="4982147"/>
          </a:xfrm>
        </p:spPr>
        <p:txBody>
          <a:bodyPr/>
          <a:lstStyle/>
          <a:p>
            <a:r>
              <a:rPr lang="zh-CN" altLang="en-US" dirty="0"/>
              <a:t>受</a:t>
            </a:r>
            <a:r>
              <a:rPr lang="zh-CN" altLang="en-US" dirty="0" smtClean="0"/>
              <a:t>限的指令集</a:t>
            </a:r>
            <a:r>
              <a:rPr lang="en-US" altLang="ko-KR" dirty="0" smtClean="0"/>
              <a:t>:</a:t>
            </a:r>
            <a:endParaRPr lang="en-US" altLang="ko-KR" dirty="0"/>
          </a:p>
          <a:p>
            <a:pPr lvl="1"/>
            <a:r>
              <a:rPr lang="zh-CN" altLang="en-US" sz="2000" dirty="0" smtClean="0"/>
              <a:t>无向量长度控制</a:t>
            </a:r>
            <a:endParaRPr lang="en-US" altLang="zh-CN" sz="2000" dirty="0" smtClean="0"/>
          </a:p>
          <a:p>
            <a:pPr lvl="1"/>
            <a:r>
              <a:rPr lang="en-US" altLang="ko-KR" sz="2000" dirty="0" smtClean="0"/>
              <a:t>Load/store</a:t>
            </a:r>
            <a:r>
              <a:rPr lang="zh-CN" altLang="en-US" sz="2000" dirty="0" smtClean="0"/>
              <a:t>操作无</a:t>
            </a:r>
            <a:r>
              <a:rPr lang="en-US" altLang="ko-KR" sz="2000" dirty="0" smtClean="0"/>
              <a:t> </a:t>
            </a:r>
            <a:r>
              <a:rPr lang="zh-CN" altLang="en-US" sz="2000" dirty="0" smtClean="0"/>
              <a:t>常数步长寻址和</a:t>
            </a:r>
            <a:r>
              <a:rPr lang="en-US" altLang="ko-KR" sz="2000" dirty="0" smtClean="0"/>
              <a:t> scatter/gather</a:t>
            </a:r>
            <a:r>
              <a:rPr lang="zh-CN" altLang="en-US" sz="2000" dirty="0" smtClean="0"/>
              <a:t>操作</a:t>
            </a:r>
            <a:endParaRPr lang="en-US" altLang="zh-CN" sz="2000" dirty="0"/>
          </a:p>
          <a:p>
            <a:pPr lvl="1"/>
            <a:r>
              <a:rPr lang="en-US" altLang="ko-KR" sz="2000" dirty="0" smtClean="0"/>
              <a:t>loads </a:t>
            </a:r>
            <a:r>
              <a:rPr lang="zh-CN" altLang="en-US" sz="2000" dirty="0" smtClean="0"/>
              <a:t>操作必须</a:t>
            </a:r>
            <a:r>
              <a:rPr lang="en-US" altLang="ko-KR" sz="2000" dirty="0" smtClean="0"/>
              <a:t>64/128-bit </a:t>
            </a:r>
            <a:r>
              <a:rPr lang="zh-CN" altLang="en-US" sz="2000" dirty="0" smtClean="0"/>
              <a:t>边界对齐</a:t>
            </a:r>
            <a:endParaRPr lang="en-US" altLang="ko-KR" sz="2000" dirty="0"/>
          </a:p>
          <a:p>
            <a:r>
              <a:rPr lang="zh-CN" altLang="en-US" dirty="0" smtClean="0"/>
              <a:t>受限的向量寄存器长度</a:t>
            </a:r>
            <a:r>
              <a:rPr lang="en-US" altLang="ko-KR" dirty="0" smtClean="0"/>
              <a:t>:</a:t>
            </a:r>
            <a:endParaRPr lang="en-US" altLang="ko-KR" dirty="0"/>
          </a:p>
          <a:p>
            <a:pPr lvl="1"/>
            <a:r>
              <a:rPr lang="zh-CN" altLang="en-US" sz="2000" dirty="0" smtClean="0"/>
              <a:t>需要超标量发射以保持</a:t>
            </a:r>
            <a:r>
              <a:rPr lang="en-US" altLang="zh-CN" sz="2000" dirty="0" smtClean="0"/>
              <a:t>m</a:t>
            </a:r>
            <a:r>
              <a:rPr lang="en-US" altLang="ko-KR" sz="2000" dirty="0" smtClean="0"/>
              <a:t>ultiply/add/load </a:t>
            </a:r>
            <a:r>
              <a:rPr lang="zh-CN" altLang="en-US" sz="2000" dirty="0" smtClean="0"/>
              <a:t>部件忙</a:t>
            </a:r>
            <a:endParaRPr lang="en-US" altLang="ko-KR" sz="2000" dirty="0"/>
          </a:p>
          <a:p>
            <a:pPr lvl="1"/>
            <a:r>
              <a:rPr lang="zh-CN" altLang="en-US" sz="2000" dirty="0" smtClean="0"/>
              <a:t>通过循环展开隐藏延迟增加了寄存器读写压力</a:t>
            </a:r>
            <a:endParaRPr lang="en-US" altLang="ko-KR" sz="2000" dirty="0"/>
          </a:p>
          <a:p>
            <a:r>
              <a:rPr lang="zh-CN" altLang="en-US" dirty="0" smtClean="0"/>
              <a:t>在微处理器设计中向全向量化发展</a:t>
            </a:r>
            <a:endParaRPr lang="en-US" altLang="ko-KR" dirty="0"/>
          </a:p>
          <a:p>
            <a:pPr lvl="1"/>
            <a:r>
              <a:rPr lang="zh-CN" altLang="en-US" sz="2000" dirty="0" smtClean="0"/>
              <a:t>更好地支持非对齐存储器访问</a:t>
            </a:r>
            <a:endParaRPr lang="en-US" altLang="ko-KR" sz="2000" dirty="0"/>
          </a:p>
          <a:p>
            <a:pPr lvl="1"/>
            <a:r>
              <a:rPr lang="zh-CN" altLang="en-US" sz="2000" dirty="0" smtClean="0"/>
              <a:t>支持双精度浮点数操作</a:t>
            </a:r>
            <a:r>
              <a:rPr lang="en-US" altLang="ko-KR" sz="2000" dirty="0" smtClean="0"/>
              <a:t> </a:t>
            </a:r>
            <a:r>
              <a:rPr lang="en-US" altLang="ko-KR" sz="2000" dirty="0"/>
              <a:t>(64-bit </a:t>
            </a:r>
            <a:r>
              <a:rPr lang="en-US" altLang="ko-KR" sz="2000" dirty="0" smtClean="0"/>
              <a:t>floating-point)</a:t>
            </a:r>
          </a:p>
          <a:p>
            <a:pPr lvl="1"/>
            <a:r>
              <a:rPr lang="en-US" altLang="ko-KR" sz="2000" dirty="0" smtClean="0"/>
              <a:t>Intel </a:t>
            </a:r>
            <a:r>
              <a:rPr lang="en-US" altLang="ko-KR" sz="2000" dirty="0"/>
              <a:t>AVX spec (announced April 2008), 256b vector registers (expandable up to 1024b) </a:t>
            </a:r>
          </a:p>
        </p:txBody>
      </p:sp>
      <p:sp>
        <p:nvSpPr>
          <p:cNvPr id="5" name="Slide Number Placeholder 4"/>
          <p:cNvSpPr>
            <a:spLocks noGrp="1"/>
          </p:cNvSpPr>
          <p:nvPr>
            <p:ph type="sldNum" sz="quarter" idx="12"/>
          </p:nvPr>
        </p:nvSpPr>
        <p:spPr/>
        <p:txBody>
          <a:bodyPr/>
          <a:lstStyle/>
          <a:p>
            <a:fld id="{659543D2-23AB-7F45-BCAB-30388B96714E}" type="slidenum">
              <a:rPr lang="en-US" smtClean="0"/>
              <a:pPr/>
              <a:t>53</a:t>
            </a:fld>
            <a:endParaRPr lang="en-US"/>
          </a:p>
        </p:txBody>
      </p:sp>
    </p:spTree>
    <p:extLst>
      <p:ext uri="{BB962C8B-B14F-4D97-AF65-F5344CB8AC3E}">
        <p14:creationId xmlns:p14="http://schemas.microsoft.com/office/powerpoint/2010/main" val="13444813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p:txBody>
          <a:bodyPr/>
          <a:lstStyle/>
          <a:p>
            <a:r>
              <a:rPr lang="en-US" smtClean="0"/>
              <a:t>Acknowledgements</a:t>
            </a:r>
            <a:endParaRPr lang="en-US"/>
          </a:p>
        </p:txBody>
      </p:sp>
      <p:sp>
        <p:nvSpPr>
          <p:cNvPr id="1385475" name="Rectangle 3"/>
          <p:cNvSpPr>
            <a:spLocks noGrp="1" noChangeArrowheads="1"/>
          </p:cNvSpPr>
          <p:nvPr>
            <p:ph idx="1"/>
          </p:nvPr>
        </p:nvSpPr>
        <p:spPr>
          <a:xfrm>
            <a:off x="838200" y="1600200"/>
            <a:ext cx="10515600" cy="4576763"/>
          </a:xfrm>
        </p:spPr>
        <p:txBody>
          <a:bodyPr/>
          <a:lstStyle/>
          <a:p>
            <a:r>
              <a:rPr lang="en-US" dirty="0" smtClean="0"/>
              <a:t>These slides contain material developed and copyright by:</a:t>
            </a:r>
          </a:p>
          <a:p>
            <a:pPr lvl="1"/>
            <a:r>
              <a:rPr lang="en-US" dirty="0" smtClean="0"/>
              <a:t>John </a:t>
            </a:r>
            <a:r>
              <a:rPr lang="en-US" dirty="0" err="1" smtClean="0"/>
              <a:t>Kubiatowicz</a:t>
            </a:r>
            <a:r>
              <a:rPr lang="en-US" dirty="0" smtClean="0"/>
              <a:t> (UCB)</a:t>
            </a:r>
          </a:p>
          <a:p>
            <a:pPr lvl="1"/>
            <a:r>
              <a:rPr lang="en-US" altLang="zh-CN" dirty="0" err="1"/>
              <a:t>Krste</a:t>
            </a:r>
            <a:r>
              <a:rPr lang="en-US" altLang="zh-CN" dirty="0"/>
              <a:t> </a:t>
            </a:r>
            <a:r>
              <a:rPr lang="en-US" altLang="zh-CN" dirty="0" err="1" smtClean="0"/>
              <a:t>Asanovic</a:t>
            </a:r>
            <a:r>
              <a:rPr lang="en-US" altLang="zh-CN" dirty="0"/>
              <a:t> </a:t>
            </a:r>
            <a:r>
              <a:rPr lang="en-US" altLang="zh-CN" dirty="0" smtClean="0"/>
              <a:t>(UCB</a:t>
            </a:r>
            <a:r>
              <a:rPr lang="en-US" altLang="zh-CN" dirty="0"/>
              <a:t>)</a:t>
            </a:r>
            <a:endParaRPr lang="en-US" dirty="0" smtClean="0"/>
          </a:p>
          <a:p>
            <a:pPr lvl="1"/>
            <a:r>
              <a:rPr lang="en-US" dirty="0" smtClean="0"/>
              <a:t>David Patterson (UCB)</a:t>
            </a:r>
          </a:p>
          <a:p>
            <a:pPr lvl="1"/>
            <a:r>
              <a:rPr lang="en-US" dirty="0" err="1" smtClean="0"/>
              <a:t>Chenxi</a:t>
            </a:r>
            <a:r>
              <a:rPr lang="en-US" dirty="0" smtClean="0"/>
              <a:t> Zhang (</a:t>
            </a:r>
            <a:r>
              <a:rPr lang="en-US" dirty="0" err="1" smtClean="0"/>
              <a:t>Tongji</a:t>
            </a:r>
            <a:r>
              <a:rPr lang="en-US" dirty="0"/>
              <a:t>)</a:t>
            </a:r>
            <a:endParaRPr lang="en-US" dirty="0" smtClean="0"/>
          </a:p>
          <a:p>
            <a:r>
              <a:rPr lang="en-US" dirty="0" smtClean="0"/>
              <a:t>UCB material derived from course CS</a:t>
            </a:r>
            <a:r>
              <a:rPr lang="en-US" altLang="zh-CN" dirty="0" smtClean="0"/>
              <a:t>1</a:t>
            </a:r>
            <a:r>
              <a:rPr lang="en-US" dirty="0" smtClean="0"/>
              <a:t>52</a:t>
            </a:r>
            <a:r>
              <a:rPr lang="zh-CN" altLang="en-US" dirty="0" smtClean="0"/>
              <a:t>、</a:t>
            </a:r>
            <a:r>
              <a:rPr lang="en-US" altLang="zh-CN" dirty="0" smtClean="0"/>
              <a:t>CS252</a:t>
            </a:r>
          </a:p>
          <a:p>
            <a:endParaRPr lang="en-US" dirty="0"/>
          </a:p>
        </p:txBody>
      </p:sp>
      <p:sp>
        <p:nvSpPr>
          <p:cNvPr id="5" name="Slide Number Placeholder 4"/>
          <p:cNvSpPr>
            <a:spLocks noGrp="1"/>
          </p:cNvSpPr>
          <p:nvPr>
            <p:ph type="sldNum" sz="quarter" idx="12"/>
          </p:nvPr>
        </p:nvSpPr>
        <p:spPr/>
        <p:txBody>
          <a:bodyPr/>
          <a:lstStyle/>
          <a:p>
            <a:fld id="{4AEBDA78-2A05-D743-9457-588AA43B0989}" type="slidenum">
              <a:rPr lang="en-US" smtClean="0"/>
              <a:pPr/>
              <a:t>54</a:t>
            </a:fld>
            <a:endParaRPr lang="en-US"/>
          </a:p>
        </p:txBody>
      </p:sp>
    </p:spTree>
    <p:extLst>
      <p:ext uri="{BB962C8B-B14F-4D97-AF65-F5344CB8AC3E}">
        <p14:creationId xmlns:p14="http://schemas.microsoft.com/office/powerpoint/2010/main" val="63503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dirty="0" smtClean="0"/>
              <a:t>Copyright © 2012, Elsevier Inc. All rights reserved.</a:t>
            </a:r>
            <a:endParaRPr lang="en-AU" dirty="0"/>
          </a:p>
        </p:txBody>
      </p:sp>
      <p:sp>
        <p:nvSpPr>
          <p:cNvPr id="242690" name="Rectangle 2"/>
          <p:cNvSpPr>
            <a:spLocks noGrp="1" noChangeArrowheads="1"/>
          </p:cNvSpPr>
          <p:nvPr>
            <p:ph type="title"/>
          </p:nvPr>
        </p:nvSpPr>
        <p:spPr>
          <a:xfrm>
            <a:off x="838200" y="365125"/>
            <a:ext cx="10515600" cy="806450"/>
          </a:xfrm>
        </p:spPr>
        <p:txBody>
          <a:bodyPr/>
          <a:lstStyle/>
          <a:p>
            <a:r>
              <a:rPr lang="en-US" dirty="0" smtClean="0"/>
              <a:t>SIMD Parallelism</a:t>
            </a:r>
            <a:endParaRPr lang="en-AU" dirty="0"/>
          </a:p>
        </p:txBody>
      </p:sp>
      <p:sp>
        <p:nvSpPr>
          <p:cNvPr id="242691" name="Rectangle 3"/>
          <p:cNvSpPr>
            <a:spLocks noGrp="1" noChangeArrowheads="1"/>
          </p:cNvSpPr>
          <p:nvPr>
            <p:ph type="body" idx="1"/>
          </p:nvPr>
        </p:nvSpPr>
        <p:spPr>
          <a:xfrm>
            <a:off x="838200" y="1171576"/>
            <a:ext cx="10515600" cy="5005388"/>
          </a:xfrm>
        </p:spPr>
        <p:txBody>
          <a:bodyPr>
            <a:noAutofit/>
          </a:bodyPr>
          <a:lstStyle/>
          <a:p>
            <a:pPr>
              <a:lnSpc>
                <a:spcPct val="90000"/>
              </a:lnSpc>
            </a:pPr>
            <a:r>
              <a:rPr lang="zh-CN" altLang="en-US" sz="4000" dirty="0" smtClean="0"/>
              <a:t>向量体系结构</a:t>
            </a:r>
            <a:endParaRPr lang="en-US" altLang="zh-CN" sz="4000" dirty="0" smtClean="0"/>
          </a:p>
          <a:p>
            <a:pPr>
              <a:lnSpc>
                <a:spcPct val="90000"/>
              </a:lnSpc>
            </a:pPr>
            <a:r>
              <a:rPr lang="en-US" sz="4000" dirty="0" smtClean="0"/>
              <a:t>SIMD </a:t>
            </a:r>
            <a:r>
              <a:rPr lang="zh-CN" altLang="en-US" sz="4000" dirty="0" smtClean="0"/>
              <a:t>扩展</a:t>
            </a:r>
            <a:endParaRPr lang="en-US" altLang="zh-CN" sz="4000" dirty="0" smtClean="0"/>
          </a:p>
          <a:p>
            <a:pPr>
              <a:lnSpc>
                <a:spcPct val="90000"/>
              </a:lnSpc>
            </a:pPr>
            <a:r>
              <a:rPr lang="en-US" sz="4000" dirty="0" smtClean="0"/>
              <a:t>Graphics Processor Units (GPUs)</a:t>
            </a:r>
          </a:p>
          <a:p>
            <a:pPr>
              <a:lnSpc>
                <a:spcPct val="90000"/>
              </a:lnSpc>
            </a:pPr>
            <a:endParaRPr lang="en-US" sz="4000" dirty="0" smtClean="0"/>
          </a:p>
          <a:p>
            <a:pPr>
              <a:lnSpc>
                <a:spcPct val="90000"/>
              </a:lnSpc>
            </a:pPr>
            <a:r>
              <a:rPr lang="en-US" sz="4000" dirty="0" smtClean="0"/>
              <a:t>For x86 processors:</a:t>
            </a:r>
          </a:p>
          <a:p>
            <a:pPr lvl="1">
              <a:lnSpc>
                <a:spcPct val="90000"/>
              </a:lnSpc>
            </a:pPr>
            <a:r>
              <a:rPr lang="zh-CN" altLang="en-US" sz="3600" dirty="0" smtClean="0"/>
              <a:t>每年增加</a:t>
            </a:r>
            <a:r>
              <a:rPr lang="en-US" altLang="zh-CN" sz="3600" dirty="0" smtClean="0"/>
              <a:t>2cores/chip</a:t>
            </a:r>
            <a:endParaRPr lang="en-US" sz="3600" dirty="0" smtClean="0"/>
          </a:p>
          <a:p>
            <a:pPr lvl="1">
              <a:lnSpc>
                <a:spcPct val="90000"/>
              </a:lnSpc>
            </a:pPr>
            <a:r>
              <a:rPr lang="en-US" sz="3600" dirty="0" smtClean="0"/>
              <a:t>SIMD </a:t>
            </a:r>
            <a:r>
              <a:rPr lang="zh-CN" altLang="en-US" sz="3600" dirty="0" smtClean="0"/>
              <a:t>宽度每</a:t>
            </a:r>
            <a:r>
              <a:rPr lang="en-US" altLang="zh-CN" sz="3600" dirty="0" smtClean="0"/>
              <a:t>4</a:t>
            </a:r>
            <a:r>
              <a:rPr lang="zh-CN" altLang="en-US" sz="3600" dirty="0" smtClean="0"/>
              <a:t>年翻一番</a:t>
            </a:r>
            <a:endParaRPr lang="en-US" sz="3600" dirty="0" smtClean="0"/>
          </a:p>
          <a:p>
            <a:pPr lvl="1">
              <a:lnSpc>
                <a:spcPct val="90000"/>
              </a:lnSpc>
            </a:pPr>
            <a:r>
              <a:rPr lang="en-US" altLang="zh-CN" sz="3600" dirty="0" smtClean="0"/>
              <a:t>SIMD</a:t>
            </a:r>
            <a:r>
              <a:rPr lang="zh-CN" altLang="en-US" sz="3600" dirty="0" smtClean="0"/>
              <a:t>潜在加速比是</a:t>
            </a:r>
            <a:r>
              <a:rPr lang="en-US" altLang="zh-CN" sz="3600" dirty="0" smtClean="0"/>
              <a:t>MIMD</a:t>
            </a:r>
            <a:r>
              <a:rPr lang="zh-CN" altLang="en-US" sz="3600" dirty="0" smtClean="0"/>
              <a:t>的</a:t>
            </a:r>
            <a:r>
              <a:rPr lang="en-US" altLang="zh-CN" sz="3600" dirty="0" smtClean="0"/>
              <a:t>2</a:t>
            </a:r>
            <a:r>
              <a:rPr lang="zh-CN" altLang="en-US" sz="3600" dirty="0" smtClean="0"/>
              <a:t>倍</a:t>
            </a:r>
            <a:endParaRPr lang="en-US" sz="3600" dirty="0" smtClean="0"/>
          </a:p>
        </p:txBody>
      </p:sp>
    </p:spTree>
    <p:extLst>
      <p:ext uri="{BB962C8B-B14F-4D97-AF65-F5344CB8AC3E}">
        <p14:creationId xmlns:p14="http://schemas.microsoft.com/office/powerpoint/2010/main" val="83956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5842" name="Rectangle 2"/>
          <p:cNvSpPr>
            <a:spLocks noGrp="1" noChangeArrowheads="1"/>
          </p:cNvSpPr>
          <p:nvPr>
            <p:ph type="title"/>
          </p:nvPr>
        </p:nvSpPr>
        <p:spPr>
          <a:xfrm>
            <a:off x="838200" y="307975"/>
            <a:ext cx="10515600" cy="849313"/>
          </a:xfrm>
        </p:spPr>
        <p:txBody>
          <a:bodyPr/>
          <a:lstStyle/>
          <a:p>
            <a:r>
              <a:rPr lang="en-US" altLang="ko-KR" dirty="0" smtClean="0"/>
              <a:t>Supercomputers</a:t>
            </a:r>
            <a:endParaRPr lang="en-US" altLang="ko-KR" dirty="0"/>
          </a:p>
        </p:txBody>
      </p:sp>
      <p:sp>
        <p:nvSpPr>
          <p:cNvPr id="1315843" name="Rectangle 3"/>
          <p:cNvSpPr>
            <a:spLocks noGrp="1" noChangeArrowheads="1"/>
          </p:cNvSpPr>
          <p:nvPr>
            <p:ph idx="1"/>
          </p:nvPr>
        </p:nvSpPr>
        <p:spPr>
          <a:xfrm>
            <a:off x="838200" y="1314450"/>
            <a:ext cx="10515600" cy="4862513"/>
          </a:xfrm>
        </p:spPr>
        <p:txBody>
          <a:bodyPr>
            <a:noAutofit/>
          </a:bodyPr>
          <a:lstStyle/>
          <a:p>
            <a:r>
              <a:rPr lang="en-US" altLang="ko-KR" sz="4000" dirty="0" smtClean="0"/>
              <a:t>Definition of a supercomputer:</a:t>
            </a:r>
          </a:p>
          <a:p>
            <a:pPr lvl="1"/>
            <a:r>
              <a:rPr lang="zh-CN" altLang="en-US" sz="3600" dirty="0" smtClean="0"/>
              <a:t>对于给定任务而言世界上最快的机器</a:t>
            </a:r>
            <a:endParaRPr lang="en-US" altLang="ko-KR" sz="3600" dirty="0" smtClean="0"/>
          </a:p>
          <a:p>
            <a:pPr lvl="1"/>
            <a:r>
              <a:rPr lang="zh-CN" altLang="en-US" sz="3600" dirty="0" smtClean="0"/>
              <a:t>将计算密集型转化为</a:t>
            </a:r>
            <a:r>
              <a:rPr lang="en-US" altLang="zh-CN" sz="3600" dirty="0" smtClean="0"/>
              <a:t>I/O</a:t>
            </a:r>
            <a:r>
              <a:rPr lang="zh-CN" altLang="en-US" sz="3600" dirty="0" smtClean="0"/>
              <a:t>密集型的设备</a:t>
            </a:r>
            <a:endParaRPr lang="en-US" altLang="ko-KR" sz="3600" dirty="0" smtClean="0"/>
          </a:p>
          <a:p>
            <a:pPr lvl="1"/>
            <a:r>
              <a:rPr lang="zh-CN" altLang="en-US" sz="3600" dirty="0" smtClean="0"/>
              <a:t>任何造价超过</a:t>
            </a:r>
            <a:r>
              <a:rPr lang="en-US" altLang="zh-CN" sz="3600" dirty="0" smtClean="0"/>
              <a:t>3</a:t>
            </a:r>
            <a:r>
              <a:rPr lang="zh-CN" altLang="en-US" sz="3600" dirty="0" smtClean="0"/>
              <a:t>千万美元的机器</a:t>
            </a:r>
            <a:endParaRPr lang="en-US" altLang="ko-KR" sz="3600" dirty="0" smtClean="0"/>
          </a:p>
          <a:p>
            <a:r>
              <a:rPr lang="zh-CN" altLang="en-US" sz="4000" dirty="0" smtClean="0"/>
              <a:t>由</a:t>
            </a:r>
            <a:r>
              <a:rPr lang="en-US" altLang="ko-KR" sz="4000" dirty="0" smtClean="0"/>
              <a:t>Seymour Cray</a:t>
            </a:r>
            <a:r>
              <a:rPr lang="zh-CN" altLang="en-US" sz="4000" dirty="0" smtClean="0"/>
              <a:t>设计的机器</a:t>
            </a:r>
            <a:endParaRPr lang="en-US" altLang="ko-KR" sz="4000" dirty="0" smtClean="0"/>
          </a:p>
          <a:p>
            <a:endParaRPr lang="en-US" altLang="ko-KR" sz="4000" dirty="0" smtClean="0"/>
          </a:p>
          <a:p>
            <a:r>
              <a:rPr lang="en-US" altLang="ko-KR" sz="4000" dirty="0" smtClean="0"/>
              <a:t>CDC6600 (Cray, 1964) </a:t>
            </a:r>
            <a:r>
              <a:rPr lang="zh-CN" altLang="en-US" sz="4000" dirty="0" smtClean="0"/>
              <a:t>被认为是第一台超级计算机</a:t>
            </a:r>
            <a:endParaRPr lang="en-US" altLang="ko-KR" sz="4000" dirty="0"/>
          </a:p>
        </p:txBody>
      </p:sp>
      <p:sp>
        <p:nvSpPr>
          <p:cNvPr id="5" name="Slide Number Placeholder 4"/>
          <p:cNvSpPr>
            <a:spLocks noGrp="1"/>
          </p:cNvSpPr>
          <p:nvPr>
            <p:ph type="sldNum" sz="quarter" idx="12"/>
          </p:nvPr>
        </p:nvSpPr>
        <p:spPr/>
        <p:txBody>
          <a:bodyPr/>
          <a:lstStyle/>
          <a:p>
            <a:fld id="{6C97FE33-DC31-784D-BE0C-1C5994383A36}" type="slidenum">
              <a:rPr lang="en-US" smtClean="0"/>
              <a:pPr/>
              <a:t>7</a:t>
            </a:fld>
            <a:endParaRPr lang="en-US"/>
          </a:p>
        </p:txBody>
      </p:sp>
    </p:spTree>
    <p:extLst>
      <p:ext uri="{BB962C8B-B14F-4D97-AF65-F5344CB8AC3E}">
        <p14:creationId xmlns:p14="http://schemas.microsoft.com/office/powerpoint/2010/main" val="139405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1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15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158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158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1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584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a:xfrm>
            <a:off x="2209801" y="0"/>
            <a:ext cx="7292975" cy="736600"/>
          </a:xfrm>
        </p:spPr>
        <p:txBody>
          <a:bodyPr/>
          <a:lstStyle/>
          <a:p>
            <a:r>
              <a:rPr lang="en-US" sz="3600"/>
              <a:t>CDC 6600 </a:t>
            </a:r>
            <a:r>
              <a:rPr lang="en-US" sz="2400" i="1">
                <a:solidFill>
                  <a:schemeClr val="tx1"/>
                </a:solidFill>
              </a:rPr>
              <a:t>Seymour Cray</a:t>
            </a:r>
            <a:r>
              <a:rPr lang="en-US" sz="2400" i="1"/>
              <a:t>, 1963</a:t>
            </a:r>
          </a:p>
        </p:txBody>
      </p:sp>
      <p:sp>
        <p:nvSpPr>
          <p:cNvPr id="48134" name="Rectangle 3"/>
          <p:cNvSpPr>
            <a:spLocks noGrp="1" noChangeArrowheads="1"/>
          </p:cNvSpPr>
          <p:nvPr>
            <p:ph idx="1"/>
          </p:nvPr>
        </p:nvSpPr>
        <p:spPr>
          <a:xfrm>
            <a:off x="3929063" y="946150"/>
            <a:ext cx="7443787" cy="5410200"/>
          </a:xfrm>
        </p:spPr>
        <p:txBody>
          <a:bodyPr>
            <a:noAutofit/>
          </a:bodyPr>
          <a:lstStyle/>
          <a:p>
            <a:pPr marL="168275" indent="-168275"/>
            <a:r>
              <a:rPr lang="en-US" sz="2400" dirty="0"/>
              <a:t>A fast pipelined machine with 60-bit words</a:t>
            </a:r>
          </a:p>
          <a:p>
            <a:pPr marL="625475" lvl="1"/>
            <a:r>
              <a:rPr lang="en-US" dirty="0"/>
              <a:t>128 </a:t>
            </a:r>
            <a:r>
              <a:rPr lang="en-US" dirty="0" err="1"/>
              <a:t>Kword</a:t>
            </a:r>
            <a:r>
              <a:rPr lang="en-US" dirty="0"/>
              <a:t> main memory capacity, 32 banks</a:t>
            </a:r>
          </a:p>
          <a:p>
            <a:pPr marL="168275" indent="-168275"/>
            <a:r>
              <a:rPr lang="en-US" sz="2400" dirty="0"/>
              <a:t>Ten functional units (parallel, </a:t>
            </a:r>
            <a:r>
              <a:rPr lang="en-US" sz="2400" dirty="0" err="1"/>
              <a:t>unpipelined</a:t>
            </a:r>
            <a:r>
              <a:rPr lang="en-US" sz="2400" dirty="0"/>
              <a:t>)</a:t>
            </a:r>
          </a:p>
          <a:p>
            <a:pPr marL="625475" lvl="1"/>
            <a:r>
              <a:rPr lang="en-US" dirty="0"/>
              <a:t>Floating Point: adder, 2 multipliers, divider</a:t>
            </a:r>
          </a:p>
          <a:p>
            <a:pPr marL="625475" lvl="1"/>
            <a:r>
              <a:rPr lang="en-US" dirty="0"/>
              <a:t>Integer: adder, 2 </a:t>
            </a:r>
            <a:r>
              <a:rPr lang="en-US" dirty="0" err="1"/>
              <a:t>incrementers</a:t>
            </a:r>
            <a:r>
              <a:rPr lang="en-US" dirty="0"/>
              <a:t>, ...</a:t>
            </a:r>
          </a:p>
          <a:p>
            <a:pPr marL="168275" indent="-168275"/>
            <a:r>
              <a:rPr lang="en-US" sz="2400" dirty="0"/>
              <a:t>Hardwired control (no </a:t>
            </a:r>
            <a:r>
              <a:rPr lang="en-US" sz="2400" dirty="0" err="1"/>
              <a:t>microcoding</a:t>
            </a:r>
            <a:r>
              <a:rPr lang="en-US" sz="2400" dirty="0"/>
              <a:t>)</a:t>
            </a:r>
          </a:p>
          <a:p>
            <a:pPr marL="168275" indent="-168275"/>
            <a:r>
              <a:rPr lang="en-US" sz="2400" i="1" dirty="0"/>
              <a:t>Scoreboard</a:t>
            </a:r>
            <a:r>
              <a:rPr lang="en-US" sz="2400" dirty="0"/>
              <a:t> for dynamic scheduling of instructions </a:t>
            </a:r>
          </a:p>
          <a:p>
            <a:pPr marL="168275" indent="-168275"/>
            <a:r>
              <a:rPr lang="en-US" sz="2400" dirty="0"/>
              <a:t>Ten Peripheral Processors for </a:t>
            </a:r>
            <a:r>
              <a:rPr lang="en-US" sz="2400" dirty="0" err="1"/>
              <a:t>Input/Output</a:t>
            </a:r>
            <a:endParaRPr lang="en-US" sz="2400" dirty="0"/>
          </a:p>
          <a:p>
            <a:pPr marL="625475" lvl="1"/>
            <a:r>
              <a:rPr lang="en-US" dirty="0"/>
              <a:t>a fast multi-threaded 12-bit integer ALU</a:t>
            </a:r>
          </a:p>
          <a:p>
            <a:pPr marL="168275" indent="-168275"/>
            <a:r>
              <a:rPr lang="en-US" sz="2400" dirty="0"/>
              <a:t>Very fast clock, 10 MHz (FP add in 4 clocks)</a:t>
            </a:r>
          </a:p>
          <a:p>
            <a:pPr marL="168275" indent="-168275"/>
            <a:r>
              <a:rPr lang="en-US" sz="2400" dirty="0"/>
              <a:t>&gt;400,000 transistors,  750 sq. ft., 5 tons, 150 kW, novel </a:t>
            </a:r>
            <a:r>
              <a:rPr lang="en-US" sz="2400" dirty="0" err="1"/>
              <a:t>freon</a:t>
            </a:r>
            <a:r>
              <a:rPr lang="en-US" sz="2400" dirty="0"/>
              <a:t>-based technology for cooling</a:t>
            </a:r>
          </a:p>
          <a:p>
            <a:pPr marL="168275" indent="-168275"/>
            <a:r>
              <a:rPr lang="en-US" sz="2400" dirty="0"/>
              <a:t>Fastest machine in world for 5 years (until 7600)</a:t>
            </a:r>
          </a:p>
          <a:p>
            <a:pPr marL="625475" lvl="1"/>
            <a:r>
              <a:rPr lang="en-US" dirty="0"/>
              <a:t>over 100 sold ($7-10M each)</a:t>
            </a:r>
          </a:p>
        </p:txBody>
      </p:sp>
      <p:sp>
        <p:nvSpPr>
          <p:cNvPr id="48132" name="Slide Number Placeholder 5"/>
          <p:cNvSpPr>
            <a:spLocks noGrp="1"/>
          </p:cNvSpPr>
          <p:nvPr>
            <p:ph type="sldNum" sz="quarter" idx="12"/>
          </p:nvPr>
        </p:nvSpPr>
        <p:spPr>
          <a:xfrm>
            <a:off x="8077200" y="6565900"/>
            <a:ext cx="1905000" cy="292100"/>
          </a:xfrm>
          <a:prstGeom prst="rect">
            <a:avLst/>
          </a:prstGeom>
          <a:noFill/>
        </p:spPr>
        <p:txBody>
          <a:bodyPr/>
          <a:lstStyle/>
          <a:p>
            <a:fld id="{B45A795D-821E-544A-9C0A-1E33CD597E72}" type="slidenum">
              <a:rPr lang="en-US"/>
              <a:pPr/>
              <a:t>8</a:t>
            </a:fld>
            <a:endParaRPr lang="en-US" b="0">
              <a:solidFill>
                <a:srgbClr val="FBBA03"/>
              </a:solidFill>
            </a:endParaRPr>
          </a:p>
        </p:txBody>
      </p:sp>
      <p:sp>
        <p:nvSpPr>
          <p:cNvPr id="48130" name="Date Placeholder 3"/>
          <p:cNvSpPr>
            <a:spLocks noGrp="1"/>
          </p:cNvSpPr>
          <p:nvPr>
            <p:ph type="dt" sz="quarter" idx="4294967295"/>
          </p:nvPr>
        </p:nvSpPr>
        <p:spPr>
          <a:xfrm>
            <a:off x="1524000" y="6248400"/>
            <a:ext cx="1905000" cy="279400"/>
          </a:xfrm>
          <a:prstGeom prst="rect">
            <a:avLst/>
          </a:prstGeom>
          <a:noFill/>
        </p:spPr>
        <p:txBody>
          <a:bodyPr/>
          <a:lstStyle/>
          <a:p>
            <a:r>
              <a:rPr lang="en-US"/>
              <a:t>3/10/2009</a:t>
            </a:r>
          </a:p>
        </p:txBody>
      </p:sp>
      <p:pic>
        <p:nvPicPr>
          <p:cNvPr id="48135" name="Picture 4" descr="cdc"/>
          <p:cNvPicPr>
            <a:picLocks noChangeAspect="1" noChangeArrowheads="1"/>
          </p:cNvPicPr>
          <p:nvPr/>
        </p:nvPicPr>
        <p:blipFill>
          <a:blip r:embed="rId3"/>
          <a:srcRect/>
          <a:stretch>
            <a:fillRect/>
          </a:stretch>
        </p:blipFill>
        <p:spPr bwMode="auto">
          <a:xfrm>
            <a:off x="126372" y="609600"/>
            <a:ext cx="3445497" cy="2590800"/>
          </a:xfrm>
          <a:prstGeom prst="rect">
            <a:avLst/>
          </a:prstGeom>
          <a:noFill/>
          <a:ln w="9525">
            <a:noFill/>
            <a:miter lim="800000"/>
            <a:headEnd/>
            <a:tailEnd/>
          </a:ln>
        </p:spPr>
      </p:pic>
      <p:pic>
        <p:nvPicPr>
          <p:cNvPr id="48136" name="Picture 5" descr="cdc6600"/>
          <p:cNvPicPr>
            <a:picLocks noChangeAspect="1" noChangeArrowheads="1"/>
          </p:cNvPicPr>
          <p:nvPr/>
        </p:nvPicPr>
        <p:blipFill>
          <a:blip r:embed="rId4"/>
          <a:srcRect/>
          <a:stretch>
            <a:fillRect/>
          </a:stretch>
        </p:blipFill>
        <p:spPr bwMode="auto">
          <a:xfrm>
            <a:off x="295269" y="3251200"/>
            <a:ext cx="3268663" cy="3354808"/>
          </a:xfrm>
          <a:prstGeom prst="rect">
            <a:avLst/>
          </a:prstGeom>
          <a:noFill/>
          <a:ln w="9525">
            <a:noFill/>
            <a:miter lim="800000"/>
            <a:headEnd/>
            <a:tailEnd/>
          </a:ln>
        </p:spPr>
      </p:pic>
    </p:spTree>
    <p:extLst>
      <p:ext uri="{BB962C8B-B14F-4D97-AF65-F5344CB8AC3E}">
        <p14:creationId xmlns:p14="http://schemas.microsoft.com/office/powerpoint/2010/main" val="3680399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a:xfrm>
            <a:off x="1841500" y="1"/>
            <a:ext cx="8528050" cy="960437"/>
          </a:xfrm>
        </p:spPr>
        <p:txBody>
          <a:bodyPr/>
          <a:lstStyle/>
          <a:p>
            <a:r>
              <a:rPr lang="en-US" smtClean="0"/>
              <a:t>IBM Memo on CDC6600</a:t>
            </a:r>
            <a:endParaRPr lang="en-US"/>
          </a:p>
        </p:txBody>
      </p:sp>
      <p:sp>
        <p:nvSpPr>
          <p:cNvPr id="1764355" name="Rectangle 3"/>
          <p:cNvSpPr>
            <a:spLocks noGrp="1" noChangeArrowheads="1"/>
          </p:cNvSpPr>
          <p:nvPr>
            <p:ph idx="1"/>
          </p:nvPr>
        </p:nvSpPr>
        <p:spPr>
          <a:xfrm>
            <a:off x="500063" y="838200"/>
            <a:ext cx="10987087" cy="5281612"/>
          </a:xfrm>
          <a:noFill/>
        </p:spPr>
        <p:txBody>
          <a:bodyPr>
            <a:normAutofit/>
          </a:bodyPr>
          <a:lstStyle/>
          <a:p>
            <a:pPr marL="342900" indent="-342900">
              <a:buNone/>
            </a:pPr>
            <a:r>
              <a:rPr lang="en-US" dirty="0"/>
              <a:t>Thomas Watson Jr., IBM CEO, August 1963:</a:t>
            </a:r>
          </a:p>
          <a:p>
            <a:pPr marL="742950" lvl="1" indent="-285750">
              <a:buNone/>
            </a:pPr>
            <a:r>
              <a:rPr lang="en-US" sz="2800" i="1" dirty="0"/>
              <a:t>	“Last week, Control Data ... announced the 6600 system. I understand that in the laboratory developing the system there are only 34 people including the janitor. Of these, 14 are engineers and 4 are programmers... Contrasting this modest effort with our vast development activities, I fail to understand why we have lost our industry leadership position by letting someone else offer the world's most powerful computer.”</a:t>
            </a:r>
          </a:p>
          <a:p>
            <a:pPr marL="342900" indent="-342900">
              <a:buNone/>
            </a:pPr>
            <a:r>
              <a:rPr lang="en-US" dirty="0"/>
              <a:t> </a:t>
            </a:r>
          </a:p>
          <a:p>
            <a:pPr marL="342900" indent="-342900">
              <a:buNone/>
            </a:pPr>
            <a:r>
              <a:rPr lang="en-US" dirty="0"/>
              <a:t>To which Cray replied: </a:t>
            </a:r>
            <a:r>
              <a:rPr lang="en-US" i="1" dirty="0"/>
              <a:t>“It seems like Mr. Watson has answered his own question.”</a:t>
            </a:r>
            <a:endParaRPr lang="en-US" dirty="0"/>
          </a:p>
        </p:txBody>
      </p:sp>
      <p:sp>
        <p:nvSpPr>
          <p:cNvPr id="50180" name="Slide Number Placeholder 5"/>
          <p:cNvSpPr>
            <a:spLocks noGrp="1"/>
          </p:cNvSpPr>
          <p:nvPr>
            <p:ph type="sldNum" sz="quarter" idx="12"/>
          </p:nvPr>
        </p:nvSpPr>
        <p:spPr>
          <a:xfrm>
            <a:off x="8077200" y="6565900"/>
            <a:ext cx="1905000" cy="292100"/>
          </a:xfrm>
          <a:prstGeom prst="rect">
            <a:avLst/>
          </a:prstGeom>
          <a:noFill/>
        </p:spPr>
        <p:txBody>
          <a:bodyPr/>
          <a:lstStyle/>
          <a:p>
            <a:fld id="{B99C88DA-A10C-D64F-9FCA-733807DCB1A3}" type="slidenum">
              <a:rPr lang="en-US" smtClean="0"/>
              <a:pPr/>
              <a:t>9</a:t>
            </a:fld>
            <a:endParaRPr lang="en-US" b="0">
              <a:solidFill>
                <a:srgbClr val="FBBA03"/>
              </a:solidFill>
            </a:endParaRPr>
          </a:p>
        </p:txBody>
      </p:sp>
    </p:spTree>
    <p:extLst>
      <p:ext uri="{BB962C8B-B14F-4D97-AF65-F5344CB8AC3E}">
        <p14:creationId xmlns:p14="http://schemas.microsoft.com/office/powerpoint/2010/main" val="335540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4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55"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3341</Words>
  <Application>Microsoft Office PowerPoint</Application>
  <PresentationFormat>宽屏</PresentationFormat>
  <Paragraphs>852</Paragraphs>
  <Slides>54</Slides>
  <Notes>39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71" baseType="lpstr">
      <vt:lpstr>AppleMyungjo</vt:lpstr>
      <vt:lpstr>Gulim</vt:lpstr>
      <vt:lpstr>Malgun Gothic</vt:lpstr>
      <vt:lpstr>隶书</vt:lpstr>
      <vt:lpstr>宋体</vt:lpstr>
      <vt:lpstr>Arial</vt:lpstr>
      <vt:lpstr>Arial Narrow</vt:lpstr>
      <vt:lpstr>Calibri</vt:lpstr>
      <vt:lpstr>Calibri Light</vt:lpstr>
      <vt:lpstr>Courier New</vt:lpstr>
      <vt:lpstr>Symbol</vt:lpstr>
      <vt:lpstr>Times New Roman</vt:lpstr>
      <vt:lpstr>Times-Roman</vt:lpstr>
      <vt:lpstr>Verdana</vt:lpstr>
      <vt:lpstr>Wingdings</vt:lpstr>
      <vt:lpstr>Office 主题</vt:lpstr>
      <vt:lpstr>Microsoft 公式 3.0</vt:lpstr>
      <vt:lpstr>计算机体系结构</vt:lpstr>
      <vt:lpstr>第6章 Data-Level Parallelism in Vector, SIMD, and GPU Architectures </vt:lpstr>
      <vt:lpstr>review: Multithreading</vt:lpstr>
      <vt:lpstr>传统指令级并行技术的问题</vt:lpstr>
      <vt:lpstr>Introduction</vt:lpstr>
      <vt:lpstr>SIMD Parallelism</vt:lpstr>
      <vt:lpstr>Supercomputers</vt:lpstr>
      <vt:lpstr>CDC 6600 Seymour Cray, 1963</vt:lpstr>
      <vt:lpstr>IBM Memo on CDC6600</vt:lpstr>
      <vt:lpstr>Supercomputer Applications</vt:lpstr>
      <vt:lpstr>Alternative Model:Vector Processing</vt:lpstr>
      <vt:lpstr>向量处理机的基本特性</vt:lpstr>
      <vt:lpstr>向量处理机的基本结构</vt:lpstr>
      <vt:lpstr>向量处理机的基本组成单元</vt:lpstr>
      <vt:lpstr>PowerPoint 演示文稿</vt:lpstr>
      <vt:lpstr>Vector Supercomputers</vt:lpstr>
      <vt:lpstr>Vector Instruction Set Advantages</vt:lpstr>
      <vt:lpstr>Vector Arithmetic Execution </vt:lpstr>
      <vt:lpstr>Vector Instruction Execution</vt:lpstr>
      <vt:lpstr>Interleaved Vector Memory System</vt:lpstr>
      <vt:lpstr>Vector Unit Structure</vt:lpstr>
      <vt:lpstr>T0 Vector Microprocessor (UCB/ICSI, 1995)</vt:lpstr>
      <vt:lpstr>Vector Instruction Parallelism</vt:lpstr>
      <vt:lpstr>“DLXV” Vector Instructions</vt:lpstr>
      <vt:lpstr>Vector Execution Time</vt:lpstr>
      <vt:lpstr>Vector Startup</vt:lpstr>
      <vt:lpstr>Dead Time and Short Vectors</vt:lpstr>
      <vt:lpstr>DLXV Start-up Time</vt:lpstr>
      <vt:lpstr>Vector Length</vt:lpstr>
      <vt:lpstr>Strip Mining（分段开采）</vt:lpstr>
      <vt:lpstr>Strip Mining的向量执行时间计算</vt:lpstr>
      <vt:lpstr>PowerPoint 演示文稿</vt:lpstr>
      <vt:lpstr>PowerPoint 演示文稿</vt:lpstr>
      <vt:lpstr>PowerPoint 演示文稿</vt:lpstr>
      <vt:lpstr>Common Vector Metrics</vt:lpstr>
      <vt:lpstr>Vector Stride</vt:lpstr>
      <vt:lpstr>Memory operations</vt:lpstr>
      <vt:lpstr>DAXPY (Y = a * X + Y)</vt:lpstr>
      <vt:lpstr>Example Vector Machines</vt:lpstr>
      <vt:lpstr>Vector Linpack Performance (MFLOPS)</vt:lpstr>
      <vt:lpstr>Vector Opt#1:  Vector Chaining</vt:lpstr>
      <vt:lpstr>Vector Chaining Advantage</vt:lpstr>
      <vt:lpstr>Vector Opt #2: Conditional Execution</vt:lpstr>
      <vt:lpstr>Masked Vector Instructions</vt:lpstr>
      <vt:lpstr>PowerPoint 演示文稿</vt:lpstr>
      <vt:lpstr>Vector Opt #3: Sparse Matrices</vt:lpstr>
      <vt:lpstr>Sparse Matrix Example</vt:lpstr>
      <vt:lpstr>Automatic Code Vectorization</vt:lpstr>
      <vt:lpstr>A Modern Vector Super: NEC SX-9 (2008)</vt:lpstr>
      <vt:lpstr>Vector Memory-Memory versus Vector Register Machines</vt:lpstr>
      <vt:lpstr>Vector Memory-Memory vs. Vector Register Machines</vt:lpstr>
      <vt:lpstr>Multimedia Extensions (aka SIMD extensions)</vt:lpstr>
      <vt:lpstr>Multimedia Extensions versus Vectors</vt:lpstr>
      <vt:lpstr>Acknowledgements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存储层次结构设计</dc:title>
  <dc:creator>周学海</dc:creator>
  <cp:lastModifiedBy>周学海</cp:lastModifiedBy>
  <cp:revision>186</cp:revision>
  <dcterms:created xsi:type="dcterms:W3CDTF">2014-03-18T06:07:08Z</dcterms:created>
  <dcterms:modified xsi:type="dcterms:W3CDTF">2014-05-04T03:09:24Z</dcterms:modified>
</cp:coreProperties>
</file>