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80545-C55C-4E2B-9AB1-A6E4F694EEA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A375-427B-4033-A64A-E085CDCCA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0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91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96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75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2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90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20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39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TITLE +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 flipH="1">
            <a:off x="1551067" y="988100"/>
            <a:ext cx="6737600" cy="3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Josefin Slab SemiBold"/>
              <a:buAutoNum type="arabicPeriod"/>
              <a:defRPr sz="1467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8118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5033600" y="2243967"/>
            <a:ext cx="3098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5033600" y="4292700"/>
            <a:ext cx="3098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8061200" y="2243967"/>
            <a:ext cx="3098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4"/>
          </p:nvPr>
        </p:nvSpPr>
        <p:spPr>
          <a:xfrm>
            <a:off x="8061200" y="4292700"/>
            <a:ext cx="3098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33600" y="24834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5033600" y="4529157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8061200" y="24834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>
            <a:off x="8061200" y="4529157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8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7835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2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8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7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3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9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9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8819-A916-436E-9235-4F0DDECE3AA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853E-484D-4AAD-A12B-283A75C72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71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 descr=" 100"/>
          <p:cNvSpPr txBox="1">
            <a:spLocks noGrp="1"/>
          </p:cNvSpPr>
          <p:nvPr>
            <p:ph type="ctrTitle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</a:t>
            </a:r>
            <a:r>
              <a:rPr lang="en" dirty="0"/>
              <a:t>DUCTIO</a:t>
            </a:r>
            <a:r>
              <a:rPr lang="en" dirty="0" smtClean="0"/>
              <a:t>N</a:t>
            </a:r>
            <a:endParaRPr dirty="0"/>
          </a:p>
        </p:txBody>
      </p:sp>
      <p:sp>
        <p:nvSpPr>
          <p:cNvPr id="101" name="Google Shape;101;p23" descr=" 101"/>
          <p:cNvSpPr txBox="1">
            <a:spLocks noGrp="1"/>
          </p:cNvSpPr>
          <p:nvPr>
            <p:ph type="subTitle" idx="1"/>
          </p:nvPr>
        </p:nvSpPr>
        <p:spPr>
          <a:xfrm flipH="1">
            <a:off x="1551067" y="988100"/>
            <a:ext cx="6737600" cy="3846000"/>
          </a:xfrm>
          <a:prstGeom prst="rect">
            <a:avLst/>
          </a:prstGeom>
        </p:spPr>
        <p:txBody>
          <a:bodyPr spcFirstLastPara="1" vert="horz" wrap="square" lIns="121900" tIns="312000" rIns="121900" bIns="0" rtlCol="0" anchor="ctr" anchorCtr="0">
            <a:no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Operons </a:t>
            </a:r>
            <a:r>
              <a:rPr lang="ru-RU" sz="2667"/>
              <a:t>—</a:t>
            </a:r>
            <a:r>
              <a:rPr lang="en-US" sz="2667">
                <a:latin typeface="Abel" panose="020B0604020202020204" charset="0"/>
              </a:rPr>
              <a:t> arrays of co-expressed and coregulated genes</a:t>
            </a:r>
          </a:p>
          <a:p>
            <a:pPr marL="228594" indent="-228594">
              <a:buFont typeface="Wingdings" panose="05000000000000000000" pitchFamily="2" charset="2"/>
              <a:buChar char=" "/>
            </a:pPr>
            <a:r>
              <a:rPr lang="en-US" sz="2667"/>
              <a:t>      </a:t>
            </a:r>
            <a:r>
              <a:rPr lang="ru-RU" sz="2667"/>
              <a:t>  </a:t>
            </a:r>
            <a:r>
              <a:rPr lang="en-US" sz="2667"/>
              <a:t>                                     </a:t>
            </a:r>
            <a:br>
              <a:rPr lang="en-US" sz="2667"/>
            </a:br>
            <a:r>
              <a:rPr lang="en-US" sz="2667"/>
              <a:t>                                           </a:t>
            </a:r>
            <a:br>
              <a:rPr lang="en-US" sz="2667"/>
            </a:br>
            <a:r>
              <a:rPr lang="en-US" sz="2667"/>
              <a:t>                </a:t>
            </a:r>
            <a:endParaRPr lang="en-US" sz="2667" dirty="0"/>
          </a:p>
          <a:p>
            <a:pPr marL="228594" indent="-228594">
              <a:buFont typeface="Wingdings" panose="05000000000000000000" pitchFamily="2" charset="2"/>
              <a:buChar char=" "/>
            </a:pPr>
            <a:r>
              <a:rPr lang="en-US" sz="2667"/>
              <a:t>                                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2376632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 descr=" 100"/>
          <p:cNvSpPr txBox="1">
            <a:spLocks noGrp="1"/>
          </p:cNvSpPr>
          <p:nvPr>
            <p:ph type="ctrTitle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</a:t>
            </a:r>
            <a:r>
              <a:rPr lang="en" dirty="0"/>
              <a:t>DUCTIO</a:t>
            </a:r>
            <a:r>
              <a:rPr lang="en" dirty="0" smtClean="0"/>
              <a:t>N</a:t>
            </a:r>
            <a:endParaRPr dirty="0"/>
          </a:p>
        </p:txBody>
      </p:sp>
      <p:sp>
        <p:nvSpPr>
          <p:cNvPr id="101" name="Google Shape;101;p23" descr=" 101"/>
          <p:cNvSpPr txBox="1">
            <a:spLocks noGrp="1"/>
          </p:cNvSpPr>
          <p:nvPr>
            <p:ph type="subTitle" idx="1"/>
          </p:nvPr>
        </p:nvSpPr>
        <p:spPr>
          <a:xfrm flipH="1">
            <a:off x="1551067" y="988100"/>
            <a:ext cx="6737600" cy="3846000"/>
          </a:xfrm>
          <a:prstGeom prst="rect">
            <a:avLst/>
          </a:prstGeom>
        </p:spPr>
        <p:txBody>
          <a:bodyPr spcFirstLastPara="1" vert="horz" wrap="square" lIns="121900" tIns="312000" rIns="121900" bIns="0" rtlCol="0" anchor="ctr" anchorCtr="0">
            <a:no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Operons </a:t>
            </a:r>
            <a:r>
              <a:rPr lang="ru-RU" sz="2667"/>
              <a:t>—</a:t>
            </a:r>
            <a:r>
              <a:rPr lang="en-US" sz="2667">
                <a:latin typeface="Abel" panose="020B0604020202020204" charset="0"/>
              </a:rPr>
              <a:t> arrays of co-expressed and coregulated genes</a:t>
            </a:r>
          </a:p>
          <a:p>
            <a:pPr marL="228594" indent="-228594">
              <a:buFont typeface="Wingdings" panose="05000000000000000000" pitchFamily="2" charset="2"/>
              <a:buChar char=" "/>
            </a:pPr>
            <a:r>
              <a:rPr lang="en-US" sz="2667"/>
              <a:t>      </a:t>
            </a:r>
            <a:r>
              <a:rPr lang="ru-RU" sz="2667"/>
              <a:t>  </a:t>
            </a:r>
            <a:r>
              <a:rPr lang="en-US" sz="2667"/>
              <a:t>                                     </a:t>
            </a:r>
            <a:br>
              <a:rPr lang="en-US" sz="2667"/>
            </a:br>
            <a:r>
              <a:rPr lang="en-US" sz="2667"/>
              <a:t>                                           </a:t>
            </a:r>
            <a:br>
              <a:rPr lang="en-US" sz="2667"/>
            </a:br>
            <a:r>
              <a:rPr lang="en-US" sz="2667"/>
              <a:t>                </a:t>
            </a:r>
            <a:endParaRPr lang="en-US" sz="2667" dirty="0"/>
          </a:p>
          <a:p>
            <a:pPr marL="228594" indent="-228594">
              <a:buFont typeface="Wingdings" panose="05000000000000000000" pitchFamily="2" charset="2"/>
              <a:buChar char=" "/>
            </a:pPr>
            <a:r>
              <a:rPr lang="en-US" sz="2667"/>
              <a:t>                                </a:t>
            </a:r>
            <a:endParaRPr lang="en-US" sz="2667" dirty="0"/>
          </a:p>
        </p:txBody>
      </p:sp>
      <p:pic>
        <p:nvPicPr>
          <p:cNvPr id="4" name="Рисунок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35" y="629479"/>
            <a:ext cx="6686432" cy="50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5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 descr=" 100"/>
          <p:cNvSpPr txBox="1">
            <a:spLocks noGrp="1"/>
          </p:cNvSpPr>
          <p:nvPr>
            <p:ph type="ctrTitle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</a:t>
            </a:r>
            <a:r>
              <a:rPr lang="en" dirty="0"/>
              <a:t>DUCTIO</a:t>
            </a:r>
            <a:r>
              <a:rPr lang="en" dirty="0" smtClean="0"/>
              <a:t>N</a:t>
            </a:r>
            <a:endParaRPr dirty="0"/>
          </a:p>
        </p:txBody>
      </p:sp>
      <p:sp>
        <p:nvSpPr>
          <p:cNvPr id="101" name="Google Shape;101;p23" descr=" 101"/>
          <p:cNvSpPr txBox="1">
            <a:spLocks noGrp="1"/>
          </p:cNvSpPr>
          <p:nvPr>
            <p:ph type="subTitle" idx="1"/>
          </p:nvPr>
        </p:nvSpPr>
        <p:spPr>
          <a:xfrm flipH="1">
            <a:off x="1551067" y="988100"/>
            <a:ext cx="6737600" cy="3846000"/>
          </a:xfrm>
          <a:prstGeom prst="rect">
            <a:avLst/>
          </a:prstGeom>
        </p:spPr>
        <p:txBody>
          <a:bodyPr spcFirstLastPara="1" vert="horz" wrap="square" lIns="121900" tIns="312000" rIns="121900" bIns="0" rtlCol="0" anchor="ctr" anchorCtr="0">
            <a:no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Operons </a:t>
            </a:r>
            <a:r>
              <a:rPr lang="ru-RU" sz="2667"/>
              <a:t>—</a:t>
            </a:r>
            <a:r>
              <a:rPr lang="en-US" sz="2667">
                <a:latin typeface="Abel" panose="020B0604020202020204" charset="0"/>
              </a:rPr>
              <a:t> arrays of co-expressed and coregulated genes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ICITY </a:t>
            </a:r>
            <a:r>
              <a:rPr lang="ru-RU" sz="2667"/>
              <a:t>— </a:t>
            </a:r>
            <a:r>
              <a:rPr lang="en-US" sz="2667">
                <a:latin typeface="Abel" panose="020B0604020202020204" charset="0"/>
              </a:rPr>
              <a:t>protocol to systematic prediction of functionally linked genes in bacterial and archaeal genomes</a:t>
            </a:r>
          </a:p>
          <a:p>
            <a:pPr marL="228594" indent="-228594">
              <a:buFont typeface="Wingdings" panose="05000000000000000000" pitchFamily="2" charset="2"/>
              <a:buChar char=" "/>
            </a:pPr>
            <a:r>
              <a:rPr lang="en-US" sz="2667"/>
              <a:t>                                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663510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 descr=" 100"/>
          <p:cNvSpPr txBox="1">
            <a:spLocks noGrp="1"/>
          </p:cNvSpPr>
          <p:nvPr>
            <p:ph type="ctrTitle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</a:t>
            </a:r>
            <a:r>
              <a:rPr lang="en" dirty="0"/>
              <a:t>DUCTIO</a:t>
            </a:r>
            <a:r>
              <a:rPr lang="en" dirty="0" smtClean="0"/>
              <a:t>N</a:t>
            </a:r>
            <a:endParaRPr dirty="0"/>
          </a:p>
        </p:txBody>
      </p:sp>
      <p:sp>
        <p:nvSpPr>
          <p:cNvPr id="101" name="Google Shape;101;p23" descr=" 101"/>
          <p:cNvSpPr txBox="1">
            <a:spLocks noGrp="1"/>
          </p:cNvSpPr>
          <p:nvPr>
            <p:ph type="subTitle" idx="1"/>
          </p:nvPr>
        </p:nvSpPr>
        <p:spPr>
          <a:xfrm flipH="1">
            <a:off x="1551067" y="988100"/>
            <a:ext cx="6737600" cy="3846000"/>
          </a:xfrm>
          <a:prstGeom prst="rect">
            <a:avLst/>
          </a:prstGeom>
        </p:spPr>
        <p:txBody>
          <a:bodyPr spcFirstLastPara="1" vert="horz" wrap="square" lIns="121900" tIns="312000" rIns="121900" bIns="0" rtlCol="0" anchor="ctr" anchorCtr="0">
            <a:no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Operons </a:t>
            </a:r>
            <a:r>
              <a:rPr lang="ru-RU" sz="2667"/>
              <a:t>—</a:t>
            </a:r>
            <a:r>
              <a:rPr lang="en-US" sz="2667">
                <a:latin typeface="Abel" panose="020B0604020202020204" charset="0"/>
              </a:rPr>
              <a:t> arrays of co-expressed and coregulated genes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ICITY </a:t>
            </a:r>
            <a:r>
              <a:rPr lang="ru-RU" sz="2667"/>
              <a:t>— </a:t>
            </a:r>
            <a:r>
              <a:rPr lang="en-US" sz="2667">
                <a:latin typeface="Abel" panose="020B0604020202020204" charset="0"/>
              </a:rPr>
              <a:t>protocol to systematic prediction of functionally linked genes in bacterial and archaeal genomes</a:t>
            </a:r>
          </a:p>
          <a:p>
            <a:pPr marL="228594" indent="-228594">
              <a:buFont typeface="Wingdings" panose="05000000000000000000" pitchFamily="2" charset="2"/>
              <a:buChar char=" "/>
            </a:pPr>
            <a:r>
              <a:rPr lang="en-US" sz="2667"/>
              <a:t>                                </a:t>
            </a:r>
            <a:endParaRPr lang="en-US" sz="2667" dirty="0"/>
          </a:p>
        </p:txBody>
      </p:sp>
      <p:pic>
        <p:nvPicPr>
          <p:cNvPr id="4" name="Рисунок 3" descr="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34" y="629480"/>
            <a:ext cx="6686433" cy="520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25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 descr=" 100"/>
          <p:cNvSpPr txBox="1">
            <a:spLocks noGrp="1"/>
          </p:cNvSpPr>
          <p:nvPr>
            <p:ph type="ctrTitle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</a:t>
            </a:r>
            <a:r>
              <a:rPr lang="en" dirty="0"/>
              <a:t>DUCTIO</a:t>
            </a:r>
            <a:r>
              <a:rPr lang="en" dirty="0" smtClean="0"/>
              <a:t>N</a:t>
            </a:r>
            <a:endParaRPr dirty="0"/>
          </a:p>
        </p:txBody>
      </p:sp>
      <p:sp>
        <p:nvSpPr>
          <p:cNvPr id="101" name="Google Shape;101;p23" descr=" 101"/>
          <p:cNvSpPr txBox="1">
            <a:spLocks noGrp="1"/>
          </p:cNvSpPr>
          <p:nvPr>
            <p:ph type="subTitle" idx="1"/>
          </p:nvPr>
        </p:nvSpPr>
        <p:spPr>
          <a:xfrm flipH="1">
            <a:off x="1551067" y="988100"/>
            <a:ext cx="6737600" cy="3846000"/>
          </a:xfrm>
          <a:prstGeom prst="rect">
            <a:avLst/>
          </a:prstGeom>
        </p:spPr>
        <p:txBody>
          <a:bodyPr spcFirstLastPara="1" vert="horz" wrap="square" lIns="121900" tIns="312000" rIns="121900" bIns="0" rtlCol="0" anchor="ctr" anchorCtr="0">
            <a:no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Operons </a:t>
            </a:r>
            <a:r>
              <a:rPr lang="ru-RU" sz="2667"/>
              <a:t>—</a:t>
            </a:r>
            <a:r>
              <a:rPr lang="en-US" sz="2667">
                <a:latin typeface="Abel" panose="020B0604020202020204" charset="0"/>
              </a:rPr>
              <a:t> arrays of co-expressed and coregulated genes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ICITY </a:t>
            </a:r>
            <a:r>
              <a:rPr lang="ru-RU" sz="2667"/>
              <a:t>— </a:t>
            </a:r>
            <a:r>
              <a:rPr lang="en-US" sz="2667">
                <a:latin typeface="Abel" panose="020B0604020202020204" charset="0"/>
              </a:rPr>
              <a:t>protocol to systematic prediction of functionally linked genes in bacterial and archaeal genomes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DGR —recently discovered operons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2809721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 descr=" 100"/>
          <p:cNvSpPr txBox="1">
            <a:spLocks noGrp="1"/>
          </p:cNvSpPr>
          <p:nvPr>
            <p:ph type="ctrTitle"/>
          </p:nvPr>
        </p:nvSpPr>
        <p:spPr>
          <a:xfrm rot="-5400000">
            <a:off x="-1350067" y="3108200"/>
            <a:ext cx="41112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</a:t>
            </a:r>
            <a:r>
              <a:rPr lang="en" dirty="0"/>
              <a:t>DUCTIO</a:t>
            </a:r>
            <a:r>
              <a:rPr lang="en" dirty="0" smtClean="0"/>
              <a:t>N</a:t>
            </a:r>
            <a:endParaRPr dirty="0"/>
          </a:p>
        </p:txBody>
      </p:sp>
      <p:sp>
        <p:nvSpPr>
          <p:cNvPr id="101" name="Google Shape;101;p23" descr=" 101"/>
          <p:cNvSpPr txBox="1">
            <a:spLocks noGrp="1"/>
          </p:cNvSpPr>
          <p:nvPr>
            <p:ph type="subTitle" idx="1"/>
          </p:nvPr>
        </p:nvSpPr>
        <p:spPr>
          <a:xfrm flipH="1">
            <a:off x="1551067" y="988100"/>
            <a:ext cx="6737600" cy="3846000"/>
          </a:xfrm>
          <a:prstGeom prst="rect">
            <a:avLst/>
          </a:prstGeom>
        </p:spPr>
        <p:txBody>
          <a:bodyPr spcFirstLastPara="1" vert="horz" wrap="square" lIns="121900" tIns="312000" rIns="121900" bIns="0" rtlCol="0" anchor="ctr" anchorCtr="0">
            <a:no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Operons </a:t>
            </a:r>
            <a:r>
              <a:rPr lang="ru-RU" sz="2667"/>
              <a:t>—</a:t>
            </a:r>
            <a:r>
              <a:rPr lang="en-US" sz="2667">
                <a:latin typeface="Abel" panose="020B0604020202020204" charset="0"/>
              </a:rPr>
              <a:t> arrays of co-expressed and coregulated genes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ICITY </a:t>
            </a:r>
            <a:r>
              <a:rPr lang="ru-RU" sz="2667"/>
              <a:t>— </a:t>
            </a:r>
            <a:r>
              <a:rPr lang="en-US" sz="2667">
                <a:latin typeface="Abel" panose="020B0604020202020204" charset="0"/>
              </a:rPr>
              <a:t>protocol to systematic prediction of functionally linked genes in bacterial and archaeal genomes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2667">
                <a:latin typeface="Abel" panose="020B0604020202020204" charset="0"/>
              </a:rPr>
              <a:t>DGR —recently discovered operons</a:t>
            </a:r>
            <a:endParaRPr lang="en-US" sz="2667" dirty="0"/>
          </a:p>
        </p:txBody>
      </p:sp>
      <p:pic>
        <p:nvPicPr>
          <p:cNvPr id="4" name="Рисунок 3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32" y="629477"/>
            <a:ext cx="6686435" cy="51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869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 descr=" 14"/>
          <p:cNvGrpSpPr/>
          <p:nvPr/>
        </p:nvGrpSpPr>
        <p:grpSpPr>
          <a:xfrm>
            <a:off x="4323092" y="1555877"/>
            <a:ext cx="5768681" cy="4710932"/>
            <a:chOff x="3242318" y="1166907"/>
            <a:chExt cx="4326511" cy="353319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2318" y="1166907"/>
              <a:ext cx="4326511" cy="177074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318" y="3004400"/>
              <a:ext cx="4326511" cy="1695706"/>
            </a:xfrm>
            <a:prstGeom prst="rect">
              <a:avLst/>
            </a:prstGeom>
          </p:spPr>
        </p:pic>
      </p:grpSp>
      <p:sp>
        <p:nvSpPr>
          <p:cNvPr id="22" name="Google Shape;132;p27" descr=" 22"/>
          <p:cNvSpPr txBox="1">
            <a:spLocks noGrp="1"/>
          </p:cNvSpPr>
          <p:nvPr>
            <p:ph type="ctrTitle"/>
          </p:nvPr>
        </p:nvSpPr>
        <p:spPr>
          <a:xfrm>
            <a:off x="4323091" y="649647"/>
            <a:ext cx="3545819" cy="9062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5333" dirty="0"/>
              <a:t>Our results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773913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32;p27" descr=" 22"/>
          <p:cNvSpPr txBox="1">
            <a:spLocks noGrp="1"/>
          </p:cNvSpPr>
          <p:nvPr>
            <p:ph type="ctrTitle"/>
          </p:nvPr>
        </p:nvSpPr>
        <p:spPr>
          <a:xfrm>
            <a:off x="4323091" y="649647"/>
            <a:ext cx="3545819" cy="9062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5333" dirty="0"/>
              <a:t>Our results</a:t>
            </a:r>
            <a:endParaRPr sz="5333" dirty="0"/>
          </a:p>
        </p:txBody>
      </p:sp>
      <p:pic>
        <p:nvPicPr>
          <p:cNvPr id="6" name="Рисунок 5" descr=" 13"/>
          <p:cNvPicPr>
            <a:picLocks noChangeAspect="1"/>
          </p:cNvPicPr>
          <p:nvPr/>
        </p:nvPicPr>
        <p:blipFill rotWithShape="1">
          <a:blip r:embed="rId3"/>
          <a:srcRect b="7772"/>
          <a:stretch/>
        </p:blipFill>
        <p:spPr>
          <a:xfrm>
            <a:off x="3591198" y="1550280"/>
            <a:ext cx="7232465" cy="473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49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Широкоэкранный</PresentationFormat>
  <Paragraphs>26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Abel</vt:lpstr>
      <vt:lpstr>Arial</vt:lpstr>
      <vt:lpstr>Calibri</vt:lpstr>
      <vt:lpstr>Calibri Light</vt:lpstr>
      <vt:lpstr>Josefin Slab</vt:lpstr>
      <vt:lpstr>Josefin Slab SemiBold</vt:lpstr>
      <vt:lpstr>Unica One</vt:lpstr>
      <vt:lpstr>Wingdings</vt:lpstr>
      <vt:lpstr>Тема Office</vt:lpstr>
      <vt:lpstr>INTRODUCTION</vt:lpstr>
      <vt:lpstr>INTRODUCTION</vt:lpstr>
      <vt:lpstr>INTRODUCTION</vt:lpstr>
      <vt:lpstr>INTRODUCTION</vt:lpstr>
      <vt:lpstr>INTRODUCTION</vt:lpstr>
      <vt:lpstr>INTRODUCTION</vt:lpstr>
      <vt:lpstr>Our results</vt:lpstr>
      <vt:lpstr>Our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Пользователь Windows</dc:creator>
  <cp:lastModifiedBy>Пользователь Windows</cp:lastModifiedBy>
  <cp:revision>2</cp:revision>
  <dcterms:created xsi:type="dcterms:W3CDTF">2020-04-14T13:44:08Z</dcterms:created>
  <dcterms:modified xsi:type="dcterms:W3CDTF">2020-04-14T13:48:25Z</dcterms:modified>
</cp:coreProperties>
</file>