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2"/>
  </p:sldMasterIdLst>
  <p:sldIdLst>
    <p:sldId id="257" r:id="rId3"/>
    <p:sldId id="28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78" r:id="rId15"/>
    <p:sldId id="277" r:id="rId16"/>
    <p:sldId id="271" r:id="rId17"/>
    <p:sldId id="279" r:id="rId18"/>
    <p:sldId id="268" r:id="rId19"/>
    <p:sldId id="269" r:id="rId20"/>
    <p:sldId id="270" r:id="rId21"/>
    <p:sldId id="281" r:id="rId22"/>
    <p:sldId id="282" r:id="rId23"/>
    <p:sldId id="283" r:id="rId24"/>
    <p:sldId id="272" r:id="rId25"/>
    <p:sldId id="273" r:id="rId26"/>
    <p:sldId id="274" r:id="rId27"/>
    <p:sldId id="275" r:id="rId28"/>
    <p:sldId id="280" r:id="rId29"/>
    <p:sldId id="276" r:id="rId30"/>
    <p:sldId id="284" r:id="rId31"/>
    <p:sldId id="288" r:id="rId32"/>
    <p:sldId id="287" r:id="rId33"/>
    <p:sldId id="285" r:id="rId34"/>
    <p:sldId id="286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5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223"/>
    <a:srgbClr val="B16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Talks\SLDODN\Gender%20Inequality%20in%20STEM\Research\STEM%20Degrees%201966-20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Talks\SLDODN\Gender%20Inequality%20in%20STEM\Research\STEM%20Degrees%201966-20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/>
              <a:t>STEM Degrees</a:t>
            </a:r>
            <a:r>
              <a:rPr lang="en-US" sz="2400" b="1" baseline="0" dirty="0" smtClean="0"/>
              <a:t> Awarded (1966 – 2012)</a:t>
            </a:r>
            <a:endParaRPr lang="en-US" sz="2400" b="1" dirty="0"/>
          </a:p>
        </c:rich>
      </c:tx>
      <c:layout>
        <c:manualLayout>
          <c:xMode val="edge"/>
          <c:yMode val="edge"/>
          <c:x val="0.25625860709923104"/>
          <c:y val="1.2366102856764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47230346692274E-2"/>
          <c:y val="9.3085920396701965E-2"/>
          <c:w val="0.93545405796649661"/>
          <c:h val="0.77576474284510599"/>
        </c:manualLayout>
      </c:layout>
      <c:lineChart>
        <c:grouping val="standard"/>
        <c:varyColors val="0"/>
        <c:ser>
          <c:idx val="0"/>
          <c:order val="0"/>
          <c:tx>
            <c:strRef>
              <c:f>Sheet1!$AF$2:$AF$3</c:f>
              <c:strCache>
                <c:ptCount val="2"/>
                <c:pt idx="0">
                  <c:v>Bachelor's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Sheet1!$AF$4:$AF$50</c:f>
              <c:numCache>
                <c:formatCode>#,##0</c:formatCode>
                <c:ptCount val="47"/>
                <c:pt idx="0">
                  <c:v>86337</c:v>
                </c:pt>
                <c:pt idx="1">
                  <c:v>90131</c:v>
                </c:pt>
                <c:pt idx="2">
                  <c:v>96589</c:v>
                </c:pt>
                <c:pt idx="3">
                  <c:v>108970</c:v>
                </c:pt>
                <c:pt idx="4">
                  <c:v>115328</c:v>
                </c:pt>
                <c:pt idx="5">
                  <c:v>115583</c:v>
                </c:pt>
                <c:pt idx="6">
                  <c:v>116920</c:v>
                </c:pt>
                <c:pt idx="7">
                  <c:v>122322</c:v>
                </c:pt>
                <c:pt idx="8">
                  <c:v>122316</c:v>
                </c:pt>
                <c:pt idx="9">
                  <c:v>117685</c:v>
                </c:pt>
                <c:pt idx="10">
                  <c:v>117116</c:v>
                </c:pt>
                <c:pt idx="11">
                  <c:v>117932</c:v>
                </c:pt>
                <c:pt idx="12">
                  <c:v>119598</c:v>
                </c:pt>
                <c:pt idx="13">
                  <c:v>121884</c:v>
                </c:pt>
                <c:pt idx="14">
                  <c:v>124206</c:v>
                </c:pt>
                <c:pt idx="15">
                  <c:v>126756</c:v>
                </c:pt>
                <c:pt idx="16">
                  <c:v>130364</c:v>
                </c:pt>
                <c:pt idx="17">
                  <c:v>133988</c:v>
                </c:pt>
                <c:pt idx="18">
                  <c:v>139591</c:v>
                </c:pt>
                <c:pt idx="19">
                  <c:v>144632</c:v>
                </c:pt>
                <c:pt idx="20">
                  <c:v>144900</c:v>
                </c:pt>
                <c:pt idx="21">
                  <c:v>138481</c:v>
                </c:pt>
                <c:pt idx="22">
                  <c:v>128417</c:v>
                </c:pt>
                <c:pt idx="23">
                  <c:v>122450</c:v>
                </c:pt>
                <c:pt idx="24">
                  <c:v>117073</c:v>
                </c:pt>
                <c:pt idx="25">
                  <c:v>114428</c:v>
                </c:pt>
                <c:pt idx="26">
                  <c:v>116937</c:v>
                </c:pt>
                <c:pt idx="27">
                  <c:v>120523</c:v>
                </c:pt>
                <c:pt idx="28">
                  <c:v>123606</c:v>
                </c:pt>
                <c:pt idx="29">
                  <c:v>125961</c:v>
                </c:pt>
                <c:pt idx="30">
                  <c:v>128421</c:v>
                </c:pt>
                <c:pt idx="31">
                  <c:v>128479</c:v>
                </c:pt>
                <c:pt idx="32">
                  <c:v>128481</c:v>
                </c:pt>
                <c:pt idx="34">
                  <c:v>128113</c:v>
                </c:pt>
                <c:pt idx="35">
                  <c:v>129332</c:v>
                </c:pt>
                <c:pt idx="36">
                  <c:v>133501</c:v>
                </c:pt>
                <c:pt idx="37">
                  <c:v>143352</c:v>
                </c:pt>
                <c:pt idx="38">
                  <c:v>146879</c:v>
                </c:pt>
                <c:pt idx="39">
                  <c:v>148555</c:v>
                </c:pt>
                <c:pt idx="40">
                  <c:v>149478</c:v>
                </c:pt>
                <c:pt idx="41">
                  <c:v>151545</c:v>
                </c:pt>
                <c:pt idx="42">
                  <c:v>152989</c:v>
                </c:pt>
                <c:pt idx="43">
                  <c:v>155765</c:v>
                </c:pt>
                <c:pt idx="44">
                  <c:v>163236</c:v>
                </c:pt>
                <c:pt idx="45">
                  <c:v>172990</c:v>
                </c:pt>
                <c:pt idx="46">
                  <c:v>185801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Sheet1!$AG$2:$AG$3</c:f>
              <c:strCache>
                <c:ptCount val="2"/>
                <c:pt idx="0">
                  <c:v>Bachelor's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Sheet1!$AG$4:$AG$50</c:f>
              <c:numCache>
                <c:formatCode>#,##0</c:formatCode>
                <c:ptCount val="47"/>
                <c:pt idx="0">
                  <c:v>16646</c:v>
                </c:pt>
                <c:pt idx="1">
                  <c:v>17868</c:v>
                </c:pt>
                <c:pt idx="2">
                  <c:v>20692</c:v>
                </c:pt>
                <c:pt idx="3">
                  <c:v>23702</c:v>
                </c:pt>
                <c:pt idx="4">
                  <c:v>24522</c:v>
                </c:pt>
                <c:pt idx="5">
                  <c:v>24209</c:v>
                </c:pt>
                <c:pt idx="6">
                  <c:v>25201</c:v>
                </c:pt>
                <c:pt idx="7">
                  <c:v>27461</c:v>
                </c:pt>
                <c:pt idx="8">
                  <c:v>30684</c:v>
                </c:pt>
                <c:pt idx="9">
                  <c:v>32723</c:v>
                </c:pt>
                <c:pt idx="10">
                  <c:v>34970</c:v>
                </c:pt>
                <c:pt idx="11">
                  <c:v>37333</c:v>
                </c:pt>
                <c:pt idx="12">
                  <c:v>39939</c:v>
                </c:pt>
                <c:pt idx="13">
                  <c:v>42375</c:v>
                </c:pt>
                <c:pt idx="14">
                  <c:v>44857</c:v>
                </c:pt>
                <c:pt idx="15">
                  <c:v>47429</c:v>
                </c:pt>
                <c:pt idx="16">
                  <c:v>51094</c:v>
                </c:pt>
                <c:pt idx="17">
                  <c:v>54932</c:v>
                </c:pt>
                <c:pt idx="18">
                  <c:v>58615</c:v>
                </c:pt>
                <c:pt idx="19">
                  <c:v>62608</c:v>
                </c:pt>
                <c:pt idx="20">
                  <c:v>62947</c:v>
                </c:pt>
                <c:pt idx="21">
                  <c:v>61110</c:v>
                </c:pt>
                <c:pt idx="22">
                  <c:v>57348</c:v>
                </c:pt>
                <c:pt idx="23">
                  <c:v>53634</c:v>
                </c:pt>
                <c:pt idx="24">
                  <c:v>52653</c:v>
                </c:pt>
                <c:pt idx="25">
                  <c:v>53142</c:v>
                </c:pt>
                <c:pt idx="26">
                  <c:v>56162</c:v>
                </c:pt>
                <c:pt idx="27">
                  <c:v>58927</c:v>
                </c:pt>
                <c:pt idx="28">
                  <c:v>62382</c:v>
                </c:pt>
                <c:pt idx="29">
                  <c:v>66875</c:v>
                </c:pt>
                <c:pt idx="30">
                  <c:v>70636</c:v>
                </c:pt>
                <c:pt idx="31">
                  <c:v>74219</c:v>
                </c:pt>
                <c:pt idx="32">
                  <c:v>76874</c:v>
                </c:pt>
                <c:pt idx="34">
                  <c:v>82336</c:v>
                </c:pt>
                <c:pt idx="35">
                  <c:v>82505</c:v>
                </c:pt>
                <c:pt idx="36">
                  <c:v>86079</c:v>
                </c:pt>
                <c:pt idx="37">
                  <c:v>90505</c:v>
                </c:pt>
                <c:pt idx="38">
                  <c:v>91434</c:v>
                </c:pt>
                <c:pt idx="39">
                  <c:v>91057</c:v>
                </c:pt>
                <c:pt idx="40">
                  <c:v>92715</c:v>
                </c:pt>
                <c:pt idx="41">
                  <c:v>93004</c:v>
                </c:pt>
                <c:pt idx="42">
                  <c:v>94520</c:v>
                </c:pt>
                <c:pt idx="43">
                  <c:v>96749</c:v>
                </c:pt>
                <c:pt idx="44">
                  <c:v>101321</c:v>
                </c:pt>
                <c:pt idx="45">
                  <c:v>107626</c:v>
                </c:pt>
                <c:pt idx="46">
                  <c:v>116487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Sheet1!$AH$2:$AH$3</c:f>
              <c:strCache>
                <c:ptCount val="2"/>
                <c:pt idx="0">
                  <c:v>Master's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Sheet1!$AH$4:$AH$50</c:f>
              <c:numCache>
                <c:formatCode>#,##0</c:formatCode>
                <c:ptCount val="47"/>
                <c:pt idx="0">
                  <c:v>26704</c:v>
                </c:pt>
                <c:pt idx="1">
                  <c:v>28448</c:v>
                </c:pt>
                <c:pt idx="2">
                  <c:v>30360</c:v>
                </c:pt>
                <c:pt idx="3">
                  <c:v>31548</c:v>
                </c:pt>
                <c:pt idx="4">
                  <c:v>31454</c:v>
                </c:pt>
                <c:pt idx="5">
                  <c:v>32318</c:v>
                </c:pt>
                <c:pt idx="6">
                  <c:v>33300</c:v>
                </c:pt>
                <c:pt idx="7">
                  <c:v>33483</c:v>
                </c:pt>
                <c:pt idx="8">
                  <c:v>31985</c:v>
                </c:pt>
                <c:pt idx="9">
                  <c:v>31375</c:v>
                </c:pt>
                <c:pt idx="10">
                  <c:v>31641</c:v>
                </c:pt>
                <c:pt idx="11">
                  <c:v>31677</c:v>
                </c:pt>
                <c:pt idx="12">
                  <c:v>31524</c:v>
                </c:pt>
                <c:pt idx="13">
                  <c:v>30034</c:v>
                </c:pt>
                <c:pt idx="14">
                  <c:v>30264</c:v>
                </c:pt>
                <c:pt idx="15">
                  <c:v>30283</c:v>
                </c:pt>
                <c:pt idx="16">
                  <c:v>31628</c:v>
                </c:pt>
                <c:pt idx="17">
                  <c:v>32633</c:v>
                </c:pt>
                <c:pt idx="18">
                  <c:v>33748</c:v>
                </c:pt>
                <c:pt idx="19">
                  <c:v>34974</c:v>
                </c:pt>
                <c:pt idx="20">
                  <c:v>35552</c:v>
                </c:pt>
                <c:pt idx="21">
                  <c:v>35963</c:v>
                </c:pt>
                <c:pt idx="22">
                  <c:v>37239</c:v>
                </c:pt>
                <c:pt idx="23">
                  <c:v>37877</c:v>
                </c:pt>
                <c:pt idx="24">
                  <c:v>37954</c:v>
                </c:pt>
                <c:pt idx="25">
                  <c:v>37159</c:v>
                </c:pt>
                <c:pt idx="26">
                  <c:v>38666</c:v>
                </c:pt>
                <c:pt idx="27">
                  <c:v>41524</c:v>
                </c:pt>
                <c:pt idx="28">
                  <c:v>42961</c:v>
                </c:pt>
                <c:pt idx="29">
                  <c:v>42858</c:v>
                </c:pt>
                <c:pt idx="30">
                  <c:v>42232</c:v>
                </c:pt>
                <c:pt idx="31">
                  <c:v>39863</c:v>
                </c:pt>
                <c:pt idx="32">
                  <c:v>39996</c:v>
                </c:pt>
                <c:pt idx="34">
                  <c:v>40161</c:v>
                </c:pt>
                <c:pt idx="35">
                  <c:v>41753</c:v>
                </c:pt>
                <c:pt idx="36">
                  <c:v>41714</c:v>
                </c:pt>
                <c:pt idx="37">
                  <c:v>46657</c:v>
                </c:pt>
                <c:pt idx="38">
                  <c:v>51542</c:v>
                </c:pt>
                <c:pt idx="39">
                  <c:v>50704</c:v>
                </c:pt>
                <c:pt idx="40">
                  <c:v>49241</c:v>
                </c:pt>
                <c:pt idx="41">
                  <c:v>47903</c:v>
                </c:pt>
                <c:pt idx="42">
                  <c:v>50522</c:v>
                </c:pt>
                <c:pt idx="43">
                  <c:v>54215</c:v>
                </c:pt>
                <c:pt idx="44">
                  <c:v>56164</c:v>
                </c:pt>
                <c:pt idx="45">
                  <c:v>60631</c:v>
                </c:pt>
                <c:pt idx="46">
                  <c:v>64497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Sheet1!$AI$2:$AI$3</c:f>
              <c:strCache>
                <c:ptCount val="2"/>
                <c:pt idx="0">
                  <c:v>Master's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Sheet1!$AI$4:$AI$50</c:f>
              <c:numCache>
                <c:formatCode>#,##0</c:formatCode>
                <c:ptCount val="47"/>
                <c:pt idx="0">
                  <c:v>2841</c:v>
                </c:pt>
                <c:pt idx="1">
                  <c:v>3294</c:v>
                </c:pt>
                <c:pt idx="2">
                  <c:v>3726</c:v>
                </c:pt>
                <c:pt idx="3">
                  <c:v>4113</c:v>
                </c:pt>
                <c:pt idx="4">
                  <c:v>4789</c:v>
                </c:pt>
                <c:pt idx="5">
                  <c:v>4784</c:v>
                </c:pt>
                <c:pt idx="6">
                  <c:v>5122</c:v>
                </c:pt>
                <c:pt idx="7">
                  <c:v>4961</c:v>
                </c:pt>
                <c:pt idx="8">
                  <c:v>5260</c:v>
                </c:pt>
                <c:pt idx="9">
                  <c:v>5260</c:v>
                </c:pt>
                <c:pt idx="10">
                  <c:v>5554</c:v>
                </c:pt>
                <c:pt idx="11">
                  <c:v>6191</c:v>
                </c:pt>
                <c:pt idx="12">
                  <c:v>6523</c:v>
                </c:pt>
                <c:pt idx="13">
                  <c:v>6789</c:v>
                </c:pt>
                <c:pt idx="14">
                  <c:v>7026</c:v>
                </c:pt>
                <c:pt idx="15">
                  <c:v>7304</c:v>
                </c:pt>
                <c:pt idx="16">
                  <c:v>8297</c:v>
                </c:pt>
                <c:pt idx="17">
                  <c:v>8810</c:v>
                </c:pt>
                <c:pt idx="18">
                  <c:v>9585</c:v>
                </c:pt>
                <c:pt idx="19">
                  <c:v>9975</c:v>
                </c:pt>
                <c:pt idx="20">
                  <c:v>10704</c:v>
                </c:pt>
                <c:pt idx="21">
                  <c:v>11315</c:v>
                </c:pt>
                <c:pt idx="22">
                  <c:v>11271</c:v>
                </c:pt>
                <c:pt idx="23">
                  <c:v>11913</c:v>
                </c:pt>
                <c:pt idx="24">
                  <c:v>12296</c:v>
                </c:pt>
                <c:pt idx="25">
                  <c:v>12492</c:v>
                </c:pt>
                <c:pt idx="26">
                  <c:v>12904</c:v>
                </c:pt>
                <c:pt idx="27">
                  <c:v>13714</c:v>
                </c:pt>
                <c:pt idx="28">
                  <c:v>14473</c:v>
                </c:pt>
                <c:pt idx="29">
                  <c:v>15060</c:v>
                </c:pt>
                <c:pt idx="30">
                  <c:v>16042</c:v>
                </c:pt>
                <c:pt idx="31">
                  <c:v>16196</c:v>
                </c:pt>
                <c:pt idx="32">
                  <c:v>17044</c:v>
                </c:pt>
                <c:pt idx="34">
                  <c:v>18903</c:v>
                </c:pt>
                <c:pt idx="35">
                  <c:v>20154</c:v>
                </c:pt>
                <c:pt idx="36">
                  <c:v>20246</c:v>
                </c:pt>
                <c:pt idx="37">
                  <c:v>22115</c:v>
                </c:pt>
                <c:pt idx="38">
                  <c:v>24350</c:v>
                </c:pt>
                <c:pt idx="39">
                  <c:v>24273</c:v>
                </c:pt>
                <c:pt idx="40">
                  <c:v>23830</c:v>
                </c:pt>
                <c:pt idx="41">
                  <c:v>23177</c:v>
                </c:pt>
                <c:pt idx="42">
                  <c:v>24569</c:v>
                </c:pt>
                <c:pt idx="43">
                  <c:v>25692</c:v>
                </c:pt>
                <c:pt idx="44">
                  <c:v>26781</c:v>
                </c:pt>
                <c:pt idx="45">
                  <c:v>28997</c:v>
                </c:pt>
                <c:pt idx="46">
                  <c:v>31236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Sheet1!$AJ$2:$AJ$3</c:f>
              <c:strCache>
                <c:ptCount val="2"/>
                <c:pt idx="0">
                  <c:v>Doctorate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Sheet1!$AJ$4:$AJ$50</c:f>
              <c:numCache>
                <c:formatCode>#,##0</c:formatCode>
                <c:ptCount val="47"/>
                <c:pt idx="0">
                  <c:v>8328</c:v>
                </c:pt>
                <c:pt idx="1">
                  <c:v>9284</c:v>
                </c:pt>
                <c:pt idx="2">
                  <c:v>10291</c:v>
                </c:pt>
                <c:pt idx="3">
                  <c:v>11275</c:v>
                </c:pt>
                <c:pt idx="4">
                  <c:v>12354</c:v>
                </c:pt>
                <c:pt idx="5">
                  <c:v>12778</c:v>
                </c:pt>
                <c:pt idx="6">
                  <c:v>12433</c:v>
                </c:pt>
                <c:pt idx="7">
                  <c:v>11961</c:v>
                </c:pt>
                <c:pt idx="8">
                  <c:v>11230</c:v>
                </c:pt>
                <c:pt idx="9">
                  <c:v>10957</c:v>
                </c:pt>
                <c:pt idx="10">
                  <c:v>10377</c:v>
                </c:pt>
                <c:pt idx="11">
                  <c:v>9941</c:v>
                </c:pt>
                <c:pt idx="12">
                  <c:v>9535</c:v>
                </c:pt>
                <c:pt idx="13">
                  <c:v>9701</c:v>
                </c:pt>
                <c:pt idx="14">
                  <c:v>9563</c:v>
                </c:pt>
                <c:pt idx="15">
                  <c:v>9660</c:v>
                </c:pt>
                <c:pt idx="16">
                  <c:v>9789</c:v>
                </c:pt>
                <c:pt idx="17">
                  <c:v>9855</c:v>
                </c:pt>
                <c:pt idx="18">
                  <c:v>10085</c:v>
                </c:pt>
                <c:pt idx="19">
                  <c:v>10279</c:v>
                </c:pt>
                <c:pt idx="20">
                  <c:v>10534</c:v>
                </c:pt>
                <c:pt idx="21">
                  <c:v>10953</c:v>
                </c:pt>
                <c:pt idx="22">
                  <c:v>11764</c:v>
                </c:pt>
                <c:pt idx="23">
                  <c:v>12026</c:v>
                </c:pt>
                <c:pt idx="24">
                  <c:v>12909</c:v>
                </c:pt>
                <c:pt idx="25">
                  <c:v>13504</c:v>
                </c:pt>
                <c:pt idx="26">
                  <c:v>13811</c:v>
                </c:pt>
                <c:pt idx="27">
                  <c:v>13934</c:v>
                </c:pt>
                <c:pt idx="28">
                  <c:v>14459</c:v>
                </c:pt>
                <c:pt idx="29">
                  <c:v>14486</c:v>
                </c:pt>
                <c:pt idx="30">
                  <c:v>14775</c:v>
                </c:pt>
                <c:pt idx="31">
                  <c:v>14444</c:v>
                </c:pt>
                <c:pt idx="32">
                  <c:v>14253</c:v>
                </c:pt>
                <c:pt idx="33">
                  <c:v>13176</c:v>
                </c:pt>
                <c:pt idx="34">
                  <c:v>12950</c:v>
                </c:pt>
                <c:pt idx="35">
                  <c:v>12737</c:v>
                </c:pt>
                <c:pt idx="36">
                  <c:v>12110</c:v>
                </c:pt>
                <c:pt idx="37">
                  <c:v>12432</c:v>
                </c:pt>
                <c:pt idx="38">
                  <c:v>13023</c:v>
                </c:pt>
                <c:pt idx="39">
                  <c:v>14062</c:v>
                </c:pt>
                <c:pt idx="40">
                  <c:v>15122</c:v>
                </c:pt>
                <c:pt idx="41">
                  <c:v>16284</c:v>
                </c:pt>
                <c:pt idx="42">
                  <c:v>16515</c:v>
                </c:pt>
                <c:pt idx="43">
                  <c:v>16362</c:v>
                </c:pt>
                <c:pt idx="44">
                  <c:v>16014</c:v>
                </c:pt>
                <c:pt idx="45">
                  <c:v>16850</c:v>
                </c:pt>
                <c:pt idx="46">
                  <c:v>17498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Sheet1!$AK$2:$AK$3</c:f>
              <c:strCache>
                <c:ptCount val="2"/>
                <c:pt idx="0">
                  <c:v>Doctorate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Sheet1!$AK$4:$AK$50</c:f>
              <c:numCache>
                <c:formatCode>#,##0</c:formatCode>
                <c:ptCount val="47"/>
                <c:pt idx="0">
                  <c:v>512</c:v>
                </c:pt>
                <c:pt idx="1">
                  <c:v>619</c:v>
                </c:pt>
                <c:pt idx="2">
                  <c:v>728</c:v>
                </c:pt>
                <c:pt idx="3">
                  <c:v>810</c:v>
                </c:pt>
                <c:pt idx="4">
                  <c:v>873</c:v>
                </c:pt>
                <c:pt idx="5">
                  <c:v>1016</c:v>
                </c:pt>
                <c:pt idx="6">
                  <c:v>1062</c:v>
                </c:pt>
                <c:pt idx="7">
                  <c:v>1218</c:v>
                </c:pt>
                <c:pt idx="8">
                  <c:v>1197</c:v>
                </c:pt>
                <c:pt idx="9">
                  <c:v>1304</c:v>
                </c:pt>
                <c:pt idx="10">
                  <c:v>1327</c:v>
                </c:pt>
                <c:pt idx="11">
                  <c:v>1347</c:v>
                </c:pt>
                <c:pt idx="12">
                  <c:v>1450</c:v>
                </c:pt>
                <c:pt idx="13">
                  <c:v>1589</c:v>
                </c:pt>
                <c:pt idx="14">
                  <c:v>1742</c:v>
                </c:pt>
                <c:pt idx="15">
                  <c:v>1823</c:v>
                </c:pt>
                <c:pt idx="16">
                  <c:v>1992</c:v>
                </c:pt>
                <c:pt idx="17">
                  <c:v>2107</c:v>
                </c:pt>
                <c:pt idx="18">
                  <c:v>2156</c:v>
                </c:pt>
                <c:pt idx="19">
                  <c:v>2321</c:v>
                </c:pt>
                <c:pt idx="20">
                  <c:v>2451</c:v>
                </c:pt>
                <c:pt idx="21">
                  <c:v>2603</c:v>
                </c:pt>
                <c:pt idx="22">
                  <c:v>2856</c:v>
                </c:pt>
                <c:pt idx="23">
                  <c:v>3174</c:v>
                </c:pt>
                <c:pt idx="24">
                  <c:v>3346</c:v>
                </c:pt>
                <c:pt idx="25">
                  <c:v>3623</c:v>
                </c:pt>
                <c:pt idx="26">
                  <c:v>3854</c:v>
                </c:pt>
                <c:pt idx="27">
                  <c:v>4143</c:v>
                </c:pt>
                <c:pt idx="28">
                  <c:v>4378</c:v>
                </c:pt>
                <c:pt idx="29">
                  <c:v>4640</c:v>
                </c:pt>
                <c:pt idx="30">
                  <c:v>4857</c:v>
                </c:pt>
                <c:pt idx="31">
                  <c:v>4979</c:v>
                </c:pt>
                <c:pt idx="32">
                  <c:v>5209</c:v>
                </c:pt>
                <c:pt idx="33">
                  <c:v>4937</c:v>
                </c:pt>
                <c:pt idx="34">
                  <c:v>5201</c:v>
                </c:pt>
                <c:pt idx="35">
                  <c:v>5277</c:v>
                </c:pt>
                <c:pt idx="36">
                  <c:v>5252</c:v>
                </c:pt>
                <c:pt idx="37">
                  <c:v>5435</c:v>
                </c:pt>
                <c:pt idx="38">
                  <c:v>5785</c:v>
                </c:pt>
                <c:pt idx="39">
                  <c:v>6426</c:v>
                </c:pt>
                <c:pt idx="40">
                  <c:v>7199</c:v>
                </c:pt>
                <c:pt idx="41">
                  <c:v>7832</c:v>
                </c:pt>
                <c:pt idx="42">
                  <c:v>8359</c:v>
                </c:pt>
                <c:pt idx="43">
                  <c:v>8771</c:v>
                </c:pt>
                <c:pt idx="44">
                  <c:v>8863</c:v>
                </c:pt>
                <c:pt idx="45">
                  <c:v>9025</c:v>
                </c:pt>
                <c:pt idx="46">
                  <c:v>9451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3218048"/>
        <c:axId val="1333215872"/>
      </c:lineChart>
      <c:catAx>
        <c:axId val="133321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15872"/>
        <c:crosses val="autoZero"/>
        <c:auto val="1"/>
        <c:lblAlgn val="ctr"/>
        <c:lblOffset val="100"/>
        <c:noMultiLvlLbl val="0"/>
      </c:catAx>
      <c:valAx>
        <c:axId val="1333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1804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Math</a:t>
            </a:r>
            <a:r>
              <a:rPr lang="en-US" sz="2000" b="1" baseline="0" dirty="0"/>
              <a:t> and Computer Science Degrees Awarded (1966 - 2012)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Bachelor's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Sheet1!$B$4:$B$50</c:f>
              <c:numCache>
                <c:formatCode>#,##0</c:formatCode>
                <c:ptCount val="47"/>
                <c:pt idx="0">
                  <c:v>13477</c:v>
                </c:pt>
                <c:pt idx="1">
                  <c:v>14196</c:v>
                </c:pt>
                <c:pt idx="2">
                  <c:v>15243</c:v>
                </c:pt>
                <c:pt idx="3">
                  <c:v>17915</c:v>
                </c:pt>
                <c:pt idx="4">
                  <c:v>18593</c:v>
                </c:pt>
                <c:pt idx="5">
                  <c:v>17488</c:v>
                </c:pt>
                <c:pt idx="6">
                  <c:v>17466</c:v>
                </c:pt>
                <c:pt idx="7">
                  <c:v>17543</c:v>
                </c:pt>
                <c:pt idx="8">
                  <c:v>16851</c:v>
                </c:pt>
                <c:pt idx="9">
                  <c:v>14729</c:v>
                </c:pt>
                <c:pt idx="10">
                  <c:v>14071</c:v>
                </c:pt>
                <c:pt idx="11">
                  <c:v>13241</c:v>
                </c:pt>
                <c:pt idx="12">
                  <c:v>12815</c:v>
                </c:pt>
                <c:pt idx="13">
                  <c:v>13249</c:v>
                </c:pt>
                <c:pt idx="14">
                  <c:v>14439</c:v>
                </c:pt>
                <c:pt idx="15">
                  <c:v>16672</c:v>
                </c:pt>
                <c:pt idx="16">
                  <c:v>19966</c:v>
                </c:pt>
                <c:pt idx="17">
                  <c:v>22802</c:v>
                </c:pt>
                <c:pt idx="18">
                  <c:v>27893</c:v>
                </c:pt>
                <c:pt idx="19">
                  <c:v>32985</c:v>
                </c:pt>
                <c:pt idx="20">
                  <c:v>35920</c:v>
                </c:pt>
                <c:pt idx="21">
                  <c:v>34871</c:v>
                </c:pt>
                <c:pt idx="22">
                  <c:v>32112</c:v>
                </c:pt>
                <c:pt idx="23">
                  <c:v>29682</c:v>
                </c:pt>
                <c:pt idx="24">
                  <c:v>27184</c:v>
                </c:pt>
                <c:pt idx="25">
                  <c:v>25700</c:v>
                </c:pt>
                <c:pt idx="26">
                  <c:v>25693</c:v>
                </c:pt>
                <c:pt idx="27">
                  <c:v>25483</c:v>
                </c:pt>
                <c:pt idx="28">
                  <c:v>25397</c:v>
                </c:pt>
                <c:pt idx="29">
                  <c:v>25066</c:v>
                </c:pt>
                <c:pt idx="30">
                  <c:v>24857</c:v>
                </c:pt>
                <c:pt idx="31">
                  <c:v>25324</c:v>
                </c:pt>
                <c:pt idx="32">
                  <c:v>26670</c:v>
                </c:pt>
                <c:pt idx="34">
                  <c:v>33113</c:v>
                </c:pt>
                <c:pt idx="35">
                  <c:v>37500</c:v>
                </c:pt>
                <c:pt idx="36">
                  <c:v>42518</c:v>
                </c:pt>
                <c:pt idx="37">
                  <c:v>49251</c:v>
                </c:pt>
                <c:pt idx="38">
                  <c:v>52330</c:v>
                </c:pt>
                <c:pt idx="39">
                  <c:v>50636</c:v>
                </c:pt>
                <c:pt idx="40">
                  <c:v>46496</c:v>
                </c:pt>
                <c:pt idx="41">
                  <c:v>43376</c:v>
                </c:pt>
                <c:pt idx="42">
                  <c:v>40922</c:v>
                </c:pt>
                <c:pt idx="43">
                  <c:v>40839</c:v>
                </c:pt>
                <c:pt idx="44">
                  <c:v>42385</c:v>
                </c:pt>
                <c:pt idx="45">
                  <c:v>46162</c:v>
                </c:pt>
                <c:pt idx="46">
                  <c:v>50513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Bachelor's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Sheet1!$C$4:$C$50</c:f>
              <c:numCache>
                <c:formatCode>#,##0</c:formatCode>
                <c:ptCount val="47"/>
                <c:pt idx="0">
                  <c:v>6702</c:v>
                </c:pt>
                <c:pt idx="1">
                  <c:v>7334</c:v>
                </c:pt>
                <c:pt idx="2">
                  <c:v>8841</c:v>
                </c:pt>
                <c:pt idx="3">
                  <c:v>10348</c:v>
                </c:pt>
                <c:pt idx="4">
                  <c:v>10516</c:v>
                </c:pt>
                <c:pt idx="5">
                  <c:v>9818</c:v>
                </c:pt>
                <c:pt idx="6">
                  <c:v>9784</c:v>
                </c:pt>
                <c:pt idx="7">
                  <c:v>9985</c:v>
                </c:pt>
                <c:pt idx="8">
                  <c:v>9719</c:v>
                </c:pt>
                <c:pt idx="9">
                  <c:v>8656</c:v>
                </c:pt>
                <c:pt idx="10">
                  <c:v>7678</c:v>
                </c:pt>
                <c:pt idx="11">
                  <c:v>7488</c:v>
                </c:pt>
                <c:pt idx="12">
                  <c:v>7110</c:v>
                </c:pt>
                <c:pt idx="13">
                  <c:v>7421</c:v>
                </c:pt>
                <c:pt idx="14">
                  <c:v>8247</c:v>
                </c:pt>
                <c:pt idx="15">
                  <c:v>9734</c:v>
                </c:pt>
                <c:pt idx="16">
                  <c:v>12173</c:v>
                </c:pt>
                <c:pt idx="17">
                  <c:v>14542</c:v>
                </c:pt>
                <c:pt idx="18">
                  <c:v>18053</c:v>
                </c:pt>
                <c:pt idx="19">
                  <c:v>21525</c:v>
                </c:pt>
                <c:pt idx="20">
                  <c:v>22806</c:v>
                </c:pt>
                <c:pt idx="21">
                  <c:v>21571</c:v>
                </c:pt>
                <c:pt idx="22">
                  <c:v>18765</c:v>
                </c:pt>
                <c:pt idx="23">
                  <c:v>16595</c:v>
                </c:pt>
                <c:pt idx="24">
                  <c:v>15185</c:v>
                </c:pt>
                <c:pt idx="25">
                  <c:v>14494</c:v>
                </c:pt>
                <c:pt idx="26">
                  <c:v>14196</c:v>
                </c:pt>
                <c:pt idx="27">
                  <c:v>13950</c:v>
                </c:pt>
                <c:pt idx="28">
                  <c:v>13788</c:v>
                </c:pt>
                <c:pt idx="29">
                  <c:v>13554</c:v>
                </c:pt>
                <c:pt idx="30">
                  <c:v>12764</c:v>
                </c:pt>
                <c:pt idx="31">
                  <c:v>12792</c:v>
                </c:pt>
                <c:pt idx="32">
                  <c:v>13098</c:v>
                </c:pt>
                <c:pt idx="34">
                  <c:v>16120</c:v>
                </c:pt>
                <c:pt idx="35">
                  <c:v>17534</c:v>
                </c:pt>
                <c:pt idx="36">
                  <c:v>19442</c:v>
                </c:pt>
                <c:pt idx="37">
                  <c:v>21538</c:v>
                </c:pt>
                <c:pt idx="38">
                  <c:v>21373</c:v>
                </c:pt>
                <c:pt idx="39">
                  <c:v>18768</c:v>
                </c:pt>
                <c:pt idx="40">
                  <c:v>16814</c:v>
                </c:pt>
                <c:pt idx="41">
                  <c:v>14771</c:v>
                </c:pt>
                <c:pt idx="42">
                  <c:v>13841</c:v>
                </c:pt>
                <c:pt idx="43">
                  <c:v>13865</c:v>
                </c:pt>
                <c:pt idx="44">
                  <c:v>14554</c:v>
                </c:pt>
                <c:pt idx="45">
                  <c:v>15445</c:v>
                </c:pt>
                <c:pt idx="46">
                  <c:v>17266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Master's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Sheet1!$D$4:$D$50</c:f>
              <c:numCache>
                <c:formatCode>#,##0</c:formatCode>
                <c:ptCount val="47"/>
                <c:pt idx="0">
                  <c:v>3992</c:v>
                </c:pt>
                <c:pt idx="1">
                  <c:v>4423</c:v>
                </c:pt>
                <c:pt idx="2">
                  <c:v>4720</c:v>
                </c:pt>
                <c:pt idx="3">
                  <c:v>5169</c:v>
                </c:pt>
                <c:pt idx="4">
                  <c:v>5298</c:v>
                </c:pt>
                <c:pt idx="5">
                  <c:v>5101</c:v>
                </c:pt>
                <c:pt idx="6">
                  <c:v>5409</c:v>
                </c:pt>
                <c:pt idx="7">
                  <c:v>5416</c:v>
                </c:pt>
                <c:pt idx="8">
                  <c:v>5323</c:v>
                </c:pt>
                <c:pt idx="9">
                  <c:v>4871</c:v>
                </c:pt>
                <c:pt idx="10">
                  <c:v>4776</c:v>
                </c:pt>
                <c:pt idx="11">
                  <c:v>4730</c:v>
                </c:pt>
                <c:pt idx="12">
                  <c:v>4704</c:v>
                </c:pt>
                <c:pt idx="13">
                  <c:v>4469</c:v>
                </c:pt>
                <c:pt idx="14">
                  <c:v>4715</c:v>
                </c:pt>
                <c:pt idx="15">
                  <c:v>4939</c:v>
                </c:pt>
                <c:pt idx="16">
                  <c:v>5446</c:v>
                </c:pt>
                <c:pt idx="17">
                  <c:v>5684</c:v>
                </c:pt>
                <c:pt idx="18">
                  <c:v>6185</c:v>
                </c:pt>
                <c:pt idx="19">
                  <c:v>6951</c:v>
                </c:pt>
                <c:pt idx="20">
                  <c:v>7724</c:v>
                </c:pt>
                <c:pt idx="21">
                  <c:v>8011</c:v>
                </c:pt>
                <c:pt idx="22">
                  <c:v>8759</c:v>
                </c:pt>
                <c:pt idx="23">
                  <c:v>8833</c:v>
                </c:pt>
                <c:pt idx="24">
                  <c:v>9176</c:v>
                </c:pt>
                <c:pt idx="25">
                  <c:v>8709</c:v>
                </c:pt>
                <c:pt idx="26">
                  <c:v>9199</c:v>
                </c:pt>
                <c:pt idx="27">
                  <c:v>9773</c:v>
                </c:pt>
                <c:pt idx="28">
                  <c:v>10128</c:v>
                </c:pt>
                <c:pt idx="29">
                  <c:v>10130</c:v>
                </c:pt>
                <c:pt idx="30">
                  <c:v>9999</c:v>
                </c:pt>
                <c:pt idx="31">
                  <c:v>9620</c:v>
                </c:pt>
                <c:pt idx="32">
                  <c:v>10393</c:v>
                </c:pt>
                <c:pt idx="34">
                  <c:v>11780</c:v>
                </c:pt>
                <c:pt idx="35">
                  <c:v>13052</c:v>
                </c:pt>
                <c:pt idx="36">
                  <c:v>13274</c:v>
                </c:pt>
                <c:pt idx="37">
                  <c:v>15375</c:v>
                </c:pt>
                <c:pt idx="38">
                  <c:v>16257</c:v>
                </c:pt>
                <c:pt idx="39">
                  <c:v>15766</c:v>
                </c:pt>
                <c:pt idx="40">
                  <c:v>15323</c:v>
                </c:pt>
                <c:pt idx="41">
                  <c:v>14975</c:v>
                </c:pt>
                <c:pt idx="42">
                  <c:v>15500</c:v>
                </c:pt>
                <c:pt idx="43">
                  <c:v>16332</c:v>
                </c:pt>
                <c:pt idx="44">
                  <c:v>16640</c:v>
                </c:pt>
                <c:pt idx="45">
                  <c:v>17697</c:v>
                </c:pt>
                <c:pt idx="46">
                  <c:v>19128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Master's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Sheet1!$E$4:$E$50</c:f>
              <c:numCache>
                <c:formatCode>#,##0</c:formatCode>
                <c:ptCount val="47"/>
                <c:pt idx="0">
                  <c:v>1018</c:v>
                </c:pt>
                <c:pt idx="1">
                  <c:v>1310</c:v>
                </c:pt>
                <c:pt idx="2">
                  <c:v>1361</c:v>
                </c:pt>
                <c:pt idx="3">
                  <c:v>1566</c:v>
                </c:pt>
                <c:pt idx="4">
                  <c:v>1809</c:v>
                </c:pt>
                <c:pt idx="5">
                  <c:v>1688</c:v>
                </c:pt>
                <c:pt idx="6">
                  <c:v>1777</c:v>
                </c:pt>
                <c:pt idx="7">
                  <c:v>1730</c:v>
                </c:pt>
                <c:pt idx="8">
                  <c:v>1793</c:v>
                </c:pt>
                <c:pt idx="9">
                  <c:v>1766</c:v>
                </c:pt>
                <c:pt idx="10">
                  <c:v>1690</c:v>
                </c:pt>
                <c:pt idx="11">
                  <c:v>1766</c:v>
                </c:pt>
                <c:pt idx="12">
                  <c:v>1717</c:v>
                </c:pt>
                <c:pt idx="13">
                  <c:v>1632</c:v>
                </c:pt>
                <c:pt idx="14">
                  <c:v>1800</c:v>
                </c:pt>
                <c:pt idx="15">
                  <c:v>1848</c:v>
                </c:pt>
                <c:pt idx="16">
                  <c:v>2220</c:v>
                </c:pt>
                <c:pt idx="17">
                  <c:v>2493</c:v>
                </c:pt>
                <c:pt idx="18">
                  <c:v>2775</c:v>
                </c:pt>
                <c:pt idx="19">
                  <c:v>3053</c:v>
                </c:pt>
                <c:pt idx="20">
                  <c:v>3530</c:v>
                </c:pt>
                <c:pt idx="21">
                  <c:v>3797</c:v>
                </c:pt>
                <c:pt idx="22">
                  <c:v>3841</c:v>
                </c:pt>
                <c:pt idx="23">
                  <c:v>3996</c:v>
                </c:pt>
                <c:pt idx="24">
                  <c:v>4151</c:v>
                </c:pt>
                <c:pt idx="25">
                  <c:v>4247</c:v>
                </c:pt>
                <c:pt idx="26">
                  <c:v>4121</c:v>
                </c:pt>
                <c:pt idx="27">
                  <c:v>4327</c:v>
                </c:pt>
                <c:pt idx="28">
                  <c:v>4222</c:v>
                </c:pt>
                <c:pt idx="29">
                  <c:v>4365</c:v>
                </c:pt>
                <c:pt idx="30">
                  <c:v>4356</c:v>
                </c:pt>
                <c:pt idx="31">
                  <c:v>4468</c:v>
                </c:pt>
                <c:pt idx="32">
                  <c:v>4884</c:v>
                </c:pt>
                <c:pt idx="34">
                  <c:v>6501</c:v>
                </c:pt>
                <c:pt idx="35">
                  <c:v>7080</c:v>
                </c:pt>
                <c:pt idx="36">
                  <c:v>7115</c:v>
                </c:pt>
                <c:pt idx="37">
                  <c:v>7936</c:v>
                </c:pt>
                <c:pt idx="38">
                  <c:v>8248</c:v>
                </c:pt>
                <c:pt idx="39">
                  <c:v>7320</c:v>
                </c:pt>
                <c:pt idx="40">
                  <c:v>6705</c:v>
                </c:pt>
                <c:pt idx="41">
                  <c:v>6374</c:v>
                </c:pt>
                <c:pt idx="42">
                  <c:v>6803</c:v>
                </c:pt>
                <c:pt idx="43">
                  <c:v>7115</c:v>
                </c:pt>
                <c:pt idx="44">
                  <c:v>7339</c:v>
                </c:pt>
                <c:pt idx="45">
                  <c:v>8025</c:v>
                </c:pt>
                <c:pt idx="46">
                  <c:v>8547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Doctorate</c:v>
                </c:pt>
                <c:pt idx="1">
                  <c:v>Male</c:v>
                </c:pt>
              </c:strCache>
            </c:strRef>
          </c:tx>
          <c:spPr>
            <a:ln w="28575" cap="rnd">
              <a:solidFill>
                <a:srgbClr val="DB722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Sheet1!$F$4:$F$50</c:f>
              <c:numCache>
                <c:formatCode>#,##0</c:formatCode>
                <c:ptCount val="47"/>
                <c:pt idx="0">
                  <c:v>722</c:v>
                </c:pt>
                <c:pt idx="1">
                  <c:v>782</c:v>
                </c:pt>
                <c:pt idx="2">
                  <c:v>924</c:v>
                </c:pt>
                <c:pt idx="3">
                  <c:v>1013</c:v>
                </c:pt>
                <c:pt idx="4">
                  <c:v>1148</c:v>
                </c:pt>
                <c:pt idx="5">
                  <c:v>1142</c:v>
                </c:pt>
                <c:pt idx="6">
                  <c:v>1185</c:v>
                </c:pt>
                <c:pt idx="7">
                  <c:v>1113</c:v>
                </c:pt>
                <c:pt idx="8">
                  <c:v>1096</c:v>
                </c:pt>
                <c:pt idx="9">
                  <c:v>1038</c:v>
                </c:pt>
                <c:pt idx="10">
                  <c:v>890</c:v>
                </c:pt>
                <c:pt idx="11">
                  <c:v>837</c:v>
                </c:pt>
                <c:pt idx="12">
                  <c:v>828</c:v>
                </c:pt>
                <c:pt idx="13">
                  <c:v>833</c:v>
                </c:pt>
                <c:pt idx="14">
                  <c:v>846</c:v>
                </c:pt>
                <c:pt idx="15">
                  <c:v>822</c:v>
                </c:pt>
                <c:pt idx="16">
                  <c:v>824</c:v>
                </c:pt>
                <c:pt idx="17">
                  <c:v>838</c:v>
                </c:pt>
                <c:pt idx="18">
                  <c:v>841</c:v>
                </c:pt>
                <c:pt idx="19">
                  <c:v>859</c:v>
                </c:pt>
                <c:pt idx="20">
                  <c:v>959</c:v>
                </c:pt>
                <c:pt idx="21">
                  <c:v>999</c:v>
                </c:pt>
                <c:pt idx="22">
                  <c:v>1087</c:v>
                </c:pt>
                <c:pt idx="23">
                  <c:v>1209</c:v>
                </c:pt>
                <c:pt idx="24">
                  <c:v>1329</c:v>
                </c:pt>
                <c:pt idx="25">
                  <c:v>1514</c:v>
                </c:pt>
                <c:pt idx="26">
                  <c:v>1588</c:v>
                </c:pt>
                <c:pt idx="27">
                  <c:v>1602</c:v>
                </c:pt>
                <c:pt idx="28">
                  <c:v>1641</c:v>
                </c:pt>
                <c:pt idx="29">
                  <c:v>1727</c:v>
                </c:pt>
                <c:pt idx="30">
                  <c:v>1656</c:v>
                </c:pt>
                <c:pt idx="31">
                  <c:v>1594</c:v>
                </c:pt>
                <c:pt idx="32">
                  <c:v>1638</c:v>
                </c:pt>
                <c:pt idx="33">
                  <c:v>1495</c:v>
                </c:pt>
                <c:pt idx="34">
                  <c:v>1507</c:v>
                </c:pt>
                <c:pt idx="35">
                  <c:v>1407</c:v>
                </c:pt>
                <c:pt idx="36">
                  <c:v>1291</c:v>
                </c:pt>
                <c:pt idx="37">
                  <c:v>1419</c:v>
                </c:pt>
                <c:pt idx="38">
                  <c:v>1520</c:v>
                </c:pt>
                <c:pt idx="39">
                  <c:v>1782</c:v>
                </c:pt>
                <c:pt idx="40">
                  <c:v>2074</c:v>
                </c:pt>
                <c:pt idx="41">
                  <c:v>2308</c:v>
                </c:pt>
                <c:pt idx="42">
                  <c:v>2353</c:v>
                </c:pt>
                <c:pt idx="43">
                  <c:v>2327</c:v>
                </c:pt>
                <c:pt idx="44">
                  <c:v>2435</c:v>
                </c:pt>
                <c:pt idx="45">
                  <c:v>2494</c:v>
                </c:pt>
                <c:pt idx="46">
                  <c:v>2683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Sheet1!$G$2:$G$3</c:f>
              <c:strCache>
                <c:ptCount val="2"/>
                <c:pt idx="0">
                  <c:v>Doctorate</c:v>
                </c:pt>
                <c:pt idx="1">
                  <c:v>Female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Sheet1!$A$4:$A$50</c:f>
              <c:numCache>
                <c:formatCode>General</c:formatCode>
                <c:ptCount val="47"/>
                <c:pt idx="0">
                  <c:v>1966</c:v>
                </c:pt>
                <c:pt idx="1">
                  <c:v>1967</c:v>
                </c:pt>
                <c:pt idx="2">
                  <c:v>1968</c:v>
                </c:pt>
                <c:pt idx="3">
                  <c:v>1969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</c:numCache>
            </c:numRef>
          </c:cat>
          <c:val>
            <c:numRef>
              <c:f>Sheet1!$G$4:$G$50</c:f>
              <c:numCache>
                <c:formatCode>#,##0</c:formatCode>
                <c:ptCount val="47"/>
                <c:pt idx="0">
                  <c:v>47</c:v>
                </c:pt>
                <c:pt idx="1">
                  <c:v>48</c:v>
                </c:pt>
                <c:pt idx="2">
                  <c:v>47</c:v>
                </c:pt>
                <c:pt idx="3">
                  <c:v>56</c:v>
                </c:pt>
                <c:pt idx="4">
                  <c:v>77</c:v>
                </c:pt>
                <c:pt idx="5">
                  <c:v>96</c:v>
                </c:pt>
                <c:pt idx="6">
                  <c:v>96</c:v>
                </c:pt>
                <c:pt idx="7">
                  <c:v>120</c:v>
                </c:pt>
                <c:pt idx="8">
                  <c:v>115</c:v>
                </c:pt>
                <c:pt idx="9">
                  <c:v>109</c:v>
                </c:pt>
                <c:pt idx="10">
                  <c:v>113</c:v>
                </c:pt>
                <c:pt idx="11">
                  <c:v>127</c:v>
                </c:pt>
                <c:pt idx="12">
                  <c:v>131</c:v>
                </c:pt>
                <c:pt idx="13">
                  <c:v>146</c:v>
                </c:pt>
                <c:pt idx="14">
                  <c:v>116</c:v>
                </c:pt>
                <c:pt idx="15">
                  <c:v>138</c:v>
                </c:pt>
                <c:pt idx="16">
                  <c:v>116</c:v>
                </c:pt>
                <c:pt idx="17">
                  <c:v>149</c:v>
                </c:pt>
                <c:pt idx="18">
                  <c:v>152</c:v>
                </c:pt>
                <c:pt idx="19">
                  <c:v>139</c:v>
                </c:pt>
                <c:pt idx="20">
                  <c:v>169</c:v>
                </c:pt>
                <c:pt idx="21">
                  <c:v>190</c:v>
                </c:pt>
                <c:pt idx="22">
                  <c:v>177</c:v>
                </c:pt>
                <c:pt idx="23">
                  <c:v>263</c:v>
                </c:pt>
                <c:pt idx="24">
                  <c:v>268</c:v>
                </c:pt>
                <c:pt idx="25">
                  <c:v>316</c:v>
                </c:pt>
                <c:pt idx="26">
                  <c:v>325</c:v>
                </c:pt>
                <c:pt idx="27">
                  <c:v>402</c:v>
                </c:pt>
                <c:pt idx="28">
                  <c:v>373</c:v>
                </c:pt>
                <c:pt idx="29">
                  <c:v>451</c:v>
                </c:pt>
                <c:pt idx="30">
                  <c:v>370</c:v>
                </c:pt>
                <c:pt idx="31">
                  <c:v>413</c:v>
                </c:pt>
                <c:pt idx="32">
                  <c:v>456</c:v>
                </c:pt>
                <c:pt idx="33">
                  <c:v>434</c:v>
                </c:pt>
                <c:pt idx="34">
                  <c:v>401</c:v>
                </c:pt>
                <c:pt idx="35">
                  <c:v>431</c:v>
                </c:pt>
                <c:pt idx="36">
                  <c:v>432</c:v>
                </c:pt>
                <c:pt idx="37">
                  <c:v>441</c:v>
                </c:pt>
                <c:pt idx="38">
                  <c:v>504</c:v>
                </c:pt>
                <c:pt idx="39">
                  <c:v>547</c:v>
                </c:pt>
                <c:pt idx="40">
                  <c:v>704</c:v>
                </c:pt>
                <c:pt idx="41">
                  <c:v>734</c:v>
                </c:pt>
                <c:pt idx="42">
                  <c:v>833</c:v>
                </c:pt>
                <c:pt idx="43">
                  <c:v>832</c:v>
                </c:pt>
                <c:pt idx="44">
                  <c:v>819</c:v>
                </c:pt>
                <c:pt idx="45">
                  <c:v>821</c:v>
                </c:pt>
                <c:pt idx="46">
                  <c:v>861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3222944"/>
        <c:axId val="1333224576"/>
      </c:lineChart>
      <c:catAx>
        <c:axId val="133322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24576"/>
        <c:crosses val="autoZero"/>
        <c:auto val="1"/>
        <c:lblAlgn val="ctr"/>
        <c:lblOffset val="100"/>
        <c:noMultiLvlLbl val="0"/>
      </c:catAx>
      <c:valAx>
        <c:axId val="13332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2229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0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65E195-C89C-4871-8AE9-903FDB8B6D9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921" y="979712"/>
            <a:ext cx="9896669" cy="2137134"/>
          </a:xfrm>
        </p:spPr>
        <p:txBody>
          <a:bodyPr>
            <a:normAutofit/>
          </a:bodyPr>
          <a:lstStyle/>
          <a:p>
            <a:r>
              <a:rPr lang="en-US" dirty="0" smtClean="0"/>
              <a:t>Gender Inequality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STEM </a:t>
            </a:r>
            <a:r>
              <a:rPr lang="en-US" dirty="0" smtClean="0"/>
              <a:t>and LEADERSHIP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921" y="3648691"/>
            <a:ext cx="9144000" cy="1655762"/>
          </a:xfrm>
        </p:spPr>
        <p:txBody>
          <a:bodyPr/>
          <a:lstStyle/>
          <a:p>
            <a:r>
              <a:rPr lang="en-US" dirty="0" smtClean="0"/>
              <a:t>Haz </a:t>
            </a:r>
            <a:r>
              <a:rPr lang="en-US" dirty="0" err="1" smtClean="0"/>
              <a:t>Parakrama</a:t>
            </a:r>
            <a:endParaRPr lang="en-US" dirty="0" smtClean="0"/>
          </a:p>
          <a:p>
            <a:r>
              <a:rPr lang="en-US" dirty="0" smtClean="0"/>
              <a:t>haz@jayasun.com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41709"/>
              </p:ext>
            </p:extLst>
          </p:nvPr>
        </p:nvGraphicFramePr>
        <p:xfrm>
          <a:off x="694764" y="336176"/>
          <a:ext cx="10802471" cy="618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604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Boys/Men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Antisocial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Socially ostracizing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582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STEREOTYPES</a:t>
            </a:r>
            <a:endParaRPr lang="en-US" dirty="0"/>
          </a:p>
        </p:txBody>
      </p:sp>
      <p:pic>
        <p:nvPicPr>
          <p:cNvPr id="1026" name="Picture 2" descr="51p0SPIpWJL.jpg (500×49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4" y="2084832"/>
            <a:ext cx="3530009" cy="35088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c514bd2-9de1-4af6-840e-5dc07bd07b54.jpeg (1920×10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81" y="2080554"/>
            <a:ext cx="6253131" cy="35173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9478" y="556710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1984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42968" y="5628662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590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That Leaves Us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STEM is still a boy’s club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Gender imbalance leads to enforcement of gender stereotypes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838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7956" y="3088481"/>
            <a:ext cx="4256088" cy="681038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600" dirty="0" smtClean="0"/>
              <a:t>Sexism can be subtle.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1791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UNCONSCIOUS GENDER BIAS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067556"/>
              </p:ext>
            </p:extLst>
          </p:nvPr>
        </p:nvGraphicFramePr>
        <p:xfrm>
          <a:off x="1023938" y="1962538"/>
          <a:ext cx="972026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Warm, caring, nurturing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Competent, dominant, powerful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4319" y="3025652"/>
            <a:ext cx="3638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Subservient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1" y="3025652"/>
            <a:ext cx="3638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Confident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Intellectual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Discovery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1152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Gender Bias Hurdles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123639"/>
              </p:ext>
            </p:extLst>
          </p:nvPr>
        </p:nvGraphicFramePr>
        <p:xfrm>
          <a:off x="1024128" y="4572001"/>
          <a:ext cx="470778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789"/>
              </a:tblGrid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Youth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884164" y="45720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7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at a Young Age</a:t>
            </a:r>
            <a:endParaRPr lang="en-US" dirty="0"/>
          </a:p>
        </p:txBody>
      </p:sp>
      <p:pic>
        <p:nvPicPr>
          <p:cNvPr id="2050" name="Picture 2" descr="https://s.yimg.com/ea/img/-/141125/tesco_toy_girl_1a77kuf-1a77kuj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1768" r="1132" b="23394"/>
          <a:stretch/>
        </p:blipFill>
        <p:spPr bwMode="auto">
          <a:xfrm>
            <a:off x="7190850" y="2084832"/>
            <a:ext cx="4222552" cy="34896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gtailpalsblog.com/wp-content/uploads/2010/11/ToysRUs-2-550x4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77" y="1801997"/>
            <a:ext cx="5955975" cy="4483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193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at a Young Age</a:t>
            </a:r>
            <a:endParaRPr lang="en-US" dirty="0"/>
          </a:p>
        </p:txBody>
      </p:sp>
      <p:pic>
        <p:nvPicPr>
          <p:cNvPr id="3076" name="Picture 4" descr="http://big.assets.huffingtonpost.com/shirtcollag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14" y="1776923"/>
            <a:ext cx="8572500" cy="3829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8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48468" cy="1499616"/>
          </a:xfrm>
        </p:spPr>
        <p:txBody>
          <a:bodyPr/>
          <a:lstStyle/>
          <a:p>
            <a:r>
              <a:rPr lang="en-US" dirty="0" smtClean="0"/>
              <a:t>Impact at a Young Age: LACK OF Encouragement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60" y="186612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Girls told by parents and teachers that STEM is for boys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Encouraged to participate in non-STEM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Adhering to gender roles</a:t>
            </a:r>
          </a:p>
        </p:txBody>
      </p:sp>
    </p:spTree>
    <p:extLst>
      <p:ext uri="{BB962C8B-B14F-4D97-AF65-F5344CB8AC3E}">
        <p14:creationId xmlns:p14="http://schemas.microsoft.com/office/powerpoint/2010/main" val="1111574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879" y="585216"/>
            <a:ext cx="9720072" cy="1499616"/>
          </a:xfrm>
        </p:spPr>
        <p:txBody>
          <a:bodyPr/>
          <a:lstStyle/>
          <a:p>
            <a:r>
              <a:rPr lang="en-US" dirty="0" smtClean="0"/>
              <a:t>Trail Blazers</a:t>
            </a:r>
            <a:endParaRPr lang="en-US" dirty="0"/>
          </a:p>
        </p:txBody>
      </p:sp>
      <p:pic>
        <p:nvPicPr>
          <p:cNvPr id="5122" name="Picture 2" descr="https://media.licdn.com/media/p/2/000/195/336/38ff59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6" y="2084832"/>
            <a:ext cx="2171701" cy="2171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4452" y="2084832"/>
            <a:ext cx="2152685" cy="2188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56971" y="4273798"/>
            <a:ext cx="20693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Jennifer Whelan</a:t>
            </a:r>
          </a:p>
          <a:p>
            <a:r>
              <a:rPr lang="en-US" sz="1400" dirty="0" err="1" smtClean="0"/>
              <a:t>Psynapse</a:t>
            </a:r>
            <a:r>
              <a:rPr lang="en-US" sz="1400" dirty="0" smtClean="0"/>
              <a:t> Psychometrics</a:t>
            </a:r>
          </a:p>
          <a:p>
            <a:r>
              <a:rPr lang="en-US" sz="1400" dirty="0" smtClean="0"/>
              <a:t>  Founder/Director</a:t>
            </a:r>
            <a:br>
              <a:rPr lang="en-US" sz="1400" dirty="0" smtClean="0"/>
            </a:br>
            <a:r>
              <a:rPr lang="en-US" sz="1400" dirty="0" smtClean="0"/>
              <a:t>Melbourne Business School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1004" y="4278835"/>
            <a:ext cx="17395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Sheryl Sandberg</a:t>
            </a:r>
          </a:p>
          <a:p>
            <a:r>
              <a:rPr lang="en-US" sz="1400" dirty="0" smtClean="0"/>
              <a:t>Facebook</a:t>
            </a:r>
          </a:p>
          <a:p>
            <a:r>
              <a:rPr lang="en-US" sz="1400" dirty="0" smtClean="0"/>
              <a:t>COO</a:t>
            </a:r>
            <a:endParaRPr lang="en-US" sz="1400" dirty="0"/>
          </a:p>
        </p:txBody>
      </p:sp>
      <p:pic>
        <p:nvPicPr>
          <p:cNvPr id="5124" name="Picture 4" descr="Shelley Correll image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94" y="2084832"/>
            <a:ext cx="2095500" cy="2171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22054" y="4278835"/>
            <a:ext cx="17842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Shelley J. </a:t>
            </a:r>
            <a:r>
              <a:rPr lang="en-US" dirty="0" err="1" smtClean="0"/>
              <a:t>Correll</a:t>
            </a:r>
            <a:endParaRPr lang="en-US" dirty="0" smtClean="0"/>
          </a:p>
          <a:p>
            <a:r>
              <a:rPr lang="en-US" sz="1400" dirty="0" smtClean="0"/>
              <a:t>Professor of Sociology</a:t>
            </a:r>
          </a:p>
          <a:p>
            <a:r>
              <a:rPr lang="en-US" sz="1400" dirty="0" smtClean="0"/>
              <a:t>Stanford University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0938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Gender Bias Hurdles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907547"/>
              </p:ext>
            </p:extLst>
          </p:nvPr>
        </p:nvGraphicFramePr>
        <p:xfrm>
          <a:off x="1024128" y="4053841"/>
          <a:ext cx="470778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789"/>
              </a:tblGrid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Higher Education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Youth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884164" y="40590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7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48468" cy="1499616"/>
          </a:xfrm>
        </p:spPr>
        <p:txBody>
          <a:bodyPr/>
          <a:lstStyle/>
          <a:p>
            <a:r>
              <a:rPr lang="en-US" dirty="0" smtClean="0"/>
              <a:t>Impact at a Young Age: LACK OF Encouragement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160" y="186612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Girls told by parents and teachers that STEM is for boys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Encouraged to participate in non-STEM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Adhering to gender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By the time girls get to college, boys have a head-start in 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6764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Gender Bias Hurdles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58039"/>
              </p:ext>
            </p:extLst>
          </p:nvPr>
        </p:nvGraphicFramePr>
        <p:xfrm>
          <a:off x="1024128" y="3540885"/>
          <a:ext cx="470778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789"/>
              </a:tblGrid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Getting Hired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Higher Education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Youth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884164" y="35460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UNCONSCIOUS GENDER BIAS: </a:t>
            </a:r>
            <a:r>
              <a:rPr lang="en-US" u="sng" dirty="0" smtClean="0"/>
              <a:t>Assistant Prof.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36476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1999 Study: </a:t>
            </a:r>
            <a:r>
              <a:rPr lang="en-US" sz="2800" dirty="0" err="1" smtClean="0"/>
              <a:t>Steinpress</a:t>
            </a:r>
            <a:r>
              <a:rPr lang="en-US" sz="2800" dirty="0"/>
              <a:t>, Anders &amp; </a:t>
            </a:r>
            <a:r>
              <a:rPr lang="en-US" sz="2800" dirty="0" err="1" smtClean="0"/>
              <a:t>Ritzke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Two identical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One with a man’s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One with a woman’s name</a:t>
            </a:r>
          </a:p>
        </p:txBody>
      </p:sp>
    </p:spTree>
    <p:extLst>
      <p:ext uri="{BB962C8B-B14F-4D97-AF65-F5344CB8AC3E}">
        <p14:creationId xmlns:p14="http://schemas.microsoft.com/office/powerpoint/2010/main" val="414487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UNCONSCIOUS GENDER BIAS: </a:t>
            </a:r>
            <a:r>
              <a:rPr lang="en-US" u="sng" dirty="0" smtClean="0"/>
              <a:t>Lab Manager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522"/>
            <a:ext cx="9720073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2012 Study: PNAS – Science Faculty’s Subtle Gender Biases Favor Male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Two identical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One with a man’s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One with a woman’s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Both male and female faculty members rated female candidate worse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Less competent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Less hirable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Less favorable to receive mentoring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Lower salary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846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UNCONSCIOUS GENDER BIAS: </a:t>
            </a:r>
            <a:r>
              <a:rPr lang="en-US" u="sng" dirty="0" smtClean="0"/>
              <a:t>Police Chiefs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0343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2005 Study: </a:t>
            </a:r>
            <a:r>
              <a:rPr lang="en-US" sz="2800" dirty="0" err="1" smtClean="0"/>
              <a:t>Uhlmann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smtClean="0"/>
              <a:t>Cohen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Two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One highly educated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One highly experienced</a:t>
            </a:r>
          </a:p>
        </p:txBody>
      </p:sp>
    </p:spTree>
    <p:extLst>
      <p:ext uri="{BB962C8B-B14F-4D97-AF65-F5344CB8AC3E}">
        <p14:creationId xmlns:p14="http://schemas.microsoft.com/office/powerpoint/2010/main" val="1396539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Unconscious Gender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Everyone does it</a:t>
            </a:r>
          </a:p>
        </p:txBody>
      </p:sp>
    </p:spTree>
    <p:extLst>
      <p:ext uri="{BB962C8B-B14F-4D97-AF65-F5344CB8AC3E}">
        <p14:creationId xmlns:p14="http://schemas.microsoft.com/office/powerpoint/2010/main" val="3247482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Gender Bias Hurdles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604510"/>
              </p:ext>
            </p:extLst>
          </p:nvPr>
        </p:nvGraphicFramePr>
        <p:xfrm>
          <a:off x="1024128" y="3401120"/>
          <a:ext cx="470778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789"/>
              </a:tblGrid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 The Workplace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Getting Hired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Higher Education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Youth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884164" y="34122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in the Workplace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465" y="1827973"/>
            <a:ext cx="9720073" cy="4023360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 Less Influential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Women </a:t>
            </a:r>
            <a:r>
              <a:rPr lang="en-US" sz="2400" dirty="0"/>
              <a:t>have less influence in group settings at work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 Less Recognized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Women’s </a:t>
            </a:r>
            <a:r>
              <a:rPr lang="en-US" sz="2400" dirty="0"/>
              <a:t>contributions are judged less positively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 Less Rewarded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Women </a:t>
            </a:r>
            <a:r>
              <a:rPr lang="en-US" sz="2400" dirty="0"/>
              <a:t>are less likely to get credit for their </a:t>
            </a:r>
            <a:r>
              <a:rPr lang="en-US" sz="2400" dirty="0" smtClean="0"/>
              <a:t>ideas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Wage gap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593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Women In The Workplace: </a:t>
            </a:r>
            <a:r>
              <a:rPr lang="en-US" u="sng" dirty="0" smtClean="0"/>
              <a:t>Meritocracy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28" y="2084832"/>
            <a:ext cx="1116787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Women have to </a:t>
            </a:r>
            <a:r>
              <a:rPr lang="en-US" sz="2800" b="1" dirty="0" smtClean="0"/>
              <a:t>over-perform</a:t>
            </a:r>
            <a:r>
              <a:rPr lang="en-US" sz="2800" dirty="0" smtClean="0"/>
              <a:t> men to get the same performance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Organizations that pride themselves as meritocratic often show the most bias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192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048669"/>
              </p:ext>
            </p:extLst>
          </p:nvPr>
        </p:nvGraphicFramePr>
        <p:xfrm>
          <a:off x="334809" y="256479"/>
          <a:ext cx="11452029" cy="6162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6874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Gender Bias Hurdles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466740"/>
              </p:ext>
            </p:extLst>
          </p:nvPr>
        </p:nvGraphicFramePr>
        <p:xfrm>
          <a:off x="1024128" y="2860585"/>
          <a:ext cx="470778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789"/>
              </a:tblGrid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Career Advancement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 The Workplace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Getting Hired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Higher Education</a:t>
                      </a:r>
                      <a:endParaRPr lang="en-US" sz="2800" dirty="0"/>
                    </a:p>
                  </a:txBody>
                  <a:tcPr/>
                </a:tc>
              </a:tr>
              <a:tr h="4348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Youth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884164" y="28547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8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28174" cy="1499616"/>
          </a:xfrm>
        </p:spPr>
        <p:txBody>
          <a:bodyPr/>
          <a:lstStyle/>
          <a:p>
            <a:r>
              <a:rPr lang="en-US" dirty="0" smtClean="0"/>
              <a:t>Women in the Workplace: </a:t>
            </a:r>
            <a:r>
              <a:rPr lang="en-US" u="sng" dirty="0" smtClean="0"/>
              <a:t>CAREER ADVANCEMENT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Women as leaders contradict our stereotypes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Girls called “bossy” when leading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1670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585216"/>
            <a:ext cx="10478353" cy="1499616"/>
          </a:xfrm>
        </p:spPr>
        <p:txBody>
          <a:bodyPr/>
          <a:lstStyle/>
          <a:p>
            <a:r>
              <a:rPr lang="en-US" dirty="0" smtClean="0"/>
              <a:t>Women in the Workplace: </a:t>
            </a:r>
            <a:r>
              <a:rPr lang="en-US" u="sng" dirty="0" smtClean="0"/>
              <a:t>CAREER ADVANCEMENT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Lacking self-confidence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Lacking confidence in organization to support career growth</a:t>
            </a:r>
          </a:p>
        </p:txBody>
      </p:sp>
    </p:spTree>
    <p:extLst>
      <p:ext uri="{BB962C8B-B14F-4D97-AF65-F5344CB8AC3E}">
        <p14:creationId xmlns:p14="http://schemas.microsoft.com/office/powerpoint/2010/main" val="1152853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585216"/>
            <a:ext cx="10478353" cy="1499616"/>
          </a:xfrm>
        </p:spPr>
        <p:txBody>
          <a:bodyPr/>
          <a:lstStyle/>
          <a:p>
            <a:r>
              <a:rPr lang="en-US" dirty="0" smtClean="0"/>
              <a:t>Women in the Workplace: </a:t>
            </a:r>
            <a:r>
              <a:rPr lang="en-US" u="sng" dirty="0" smtClean="0"/>
              <a:t>CAREER ADVANCEMENT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Having a family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Men are never asked if capable of juggling family and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Women told they “can’t have it all”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Companies unwilling to support part-time or work-from-home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Lack of family paid leave (maternity/paternity)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Extremely detrimental to poor mothers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Staying at home to care for a sick child could cost you your job</a:t>
            </a:r>
          </a:p>
        </p:txBody>
      </p:sp>
    </p:spTree>
    <p:extLst>
      <p:ext uri="{BB962C8B-B14F-4D97-AF65-F5344CB8AC3E}">
        <p14:creationId xmlns:p14="http://schemas.microsoft.com/office/powerpoint/2010/main" val="3789988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49033" cy="1499616"/>
          </a:xfrm>
        </p:spPr>
        <p:txBody>
          <a:bodyPr/>
          <a:lstStyle/>
          <a:p>
            <a:r>
              <a:rPr lang="en-US" dirty="0" smtClean="0"/>
              <a:t>Women in the Workplace: </a:t>
            </a:r>
            <a:r>
              <a:rPr lang="en-US" u="sng" dirty="0" smtClean="0"/>
              <a:t>Support from Men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Degradation of relationships with peers and superiors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Fear career-stifling consequences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698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0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Women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195" y="1836477"/>
            <a:ext cx="4394539" cy="45417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Self-promote with positivity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Lean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Raise awareness of gender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Aim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Fake it ‘til you make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confidence will 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Be role models to younger girls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0151" y="1836477"/>
            <a:ext cx="4671116" cy="45417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Join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Girls Who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CoderDojo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She++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Lean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If you want a partner, make sure he/she will share the housework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5850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Men Can Do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61195" y="1836477"/>
            <a:ext cx="4394539" cy="45417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Raise awareness of gender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Support female peers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Mentorship,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Challenge male superiors on their criticism of female employees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“Aggressive”, “Bossy”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Offer to take notes in meetings, let women speak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Share the housework with your </a:t>
            </a:r>
            <a:r>
              <a:rPr lang="en-US" sz="2400" dirty="0" smtClean="0"/>
              <a:t>partner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0150" y="1836477"/>
            <a:ext cx="5193227" cy="454174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Join organizations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Girls Who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CoderDojo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She++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Lean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HeForShe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Be aware of your own gender biases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Project Implicit: </a:t>
            </a:r>
            <a:r>
              <a:rPr lang="en-US" sz="2000" u="sng" dirty="0" smtClean="0">
                <a:solidFill>
                  <a:srgbClr val="FF0000"/>
                </a:solidFill>
              </a:rPr>
              <a:t>https</a:t>
            </a:r>
            <a:r>
              <a:rPr lang="en-US" sz="2000" u="sng" dirty="0">
                <a:solidFill>
                  <a:srgbClr val="FF0000"/>
                </a:solidFill>
              </a:rPr>
              <a:t>://implicit.harvard.edu/implicit/index.jsp</a:t>
            </a:r>
            <a:endParaRPr lang="en-US" sz="2000" u="sng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 descr="https://pbs.twimg.com/profile_images/511966970795655168/81PHpg4i_40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43" y="3486093"/>
            <a:ext cx="558799" cy="5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50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Organizations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92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Express to female employees their decision to have a family will not impact their careers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Establish support to transition them in and out of maternity leave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Support part-time opportunities, paid family leave and work-from-home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Encourage blind hiring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 names from resumes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Educate employees on gender biases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Project </a:t>
            </a:r>
            <a:r>
              <a:rPr lang="en-US" sz="2000" dirty="0">
                <a:solidFill>
                  <a:srgbClr val="FF0000"/>
                </a:solidFill>
              </a:rPr>
              <a:t>Implicit: </a:t>
            </a:r>
            <a:r>
              <a:rPr lang="en-US" sz="2000" u="sng" dirty="0">
                <a:solidFill>
                  <a:srgbClr val="FF0000"/>
                </a:solidFill>
              </a:rPr>
              <a:t>https://</a:t>
            </a:r>
            <a:r>
              <a:rPr lang="en-US" sz="2000" u="sng" dirty="0" smtClean="0">
                <a:solidFill>
                  <a:srgbClr val="FF0000"/>
                </a:solidFill>
              </a:rPr>
              <a:t>implicit.harvard.edu/implicit/index.jsp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Join or support organizations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57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95689"/>
            <a:ext cx="9720073" cy="2523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Target going gender neutral in the toy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New Barbie advertisement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HeForShe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Rise </a:t>
            </a:r>
            <a:r>
              <a:rPr lang="en-US" sz="2800" dirty="0" smtClean="0"/>
              <a:t>of</a:t>
            </a:r>
          </a:p>
        </p:txBody>
      </p:sp>
      <p:pic>
        <p:nvPicPr>
          <p:cNvPr id="7172" name="Picture 4" descr="https://pbs.twimg.com/profile_images/511966970795655168/81PHpg4i_40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43" y="3239911"/>
            <a:ext cx="558799" cy="5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wonderoftech.com/wp-content/uploads/2013/11/Goldie_Block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84" y="3798710"/>
            <a:ext cx="2282825" cy="5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65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WhY</a:t>
            </a:r>
            <a:r>
              <a:rPr lang="en-US" dirty="0" smtClean="0"/>
              <a:t> 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1866"/>
            <a:ext cx="9720073" cy="45437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2012 PCAST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Forecasts one million more STEM graduates </a:t>
            </a:r>
            <a:r>
              <a:rPr lang="en-US" sz="2400" b="1" dirty="0" smtClean="0"/>
              <a:t>needed </a:t>
            </a:r>
            <a:r>
              <a:rPr lang="en-US" sz="2400" dirty="0" smtClean="0"/>
              <a:t>than currently expected by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Increasing STEM retention by 10% would generate 75% of the needed graduates by 2022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About 25% women leave STEM for non-STEM degrees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More diverse organizations make better decisions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Less diverse organizations make worse decisions, but believe they’re </a:t>
            </a:r>
            <a:r>
              <a:rPr lang="en-US" sz="2400" dirty="0" smtClean="0"/>
              <a:t>good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United States becomes less competitive in </a:t>
            </a:r>
            <a:r>
              <a:rPr lang="en-US" sz="2800" dirty="0" smtClean="0"/>
              <a:t>STEM</a:t>
            </a:r>
            <a:endParaRPr lang="en-US" sz="2800" dirty="0" smtClean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Less technological advancements for humanity</a:t>
            </a:r>
          </a:p>
        </p:txBody>
      </p:sp>
    </p:spTree>
    <p:extLst>
      <p:ext uri="{BB962C8B-B14F-4D97-AF65-F5344CB8AC3E}">
        <p14:creationId xmlns:p14="http://schemas.microsoft.com/office/powerpoint/2010/main" val="2525552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2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5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79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6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73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45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09" y="2820629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20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67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78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289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43" y="2820629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32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70" y="2824693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5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89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80" y="2824693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88" y="2828757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073" y="2817468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49" y="2828757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72" y="2832821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0" y="2820629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01" y="2820629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653" y="2824693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2820629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simpleicon.com/wp-content/uploads/business-woman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488" y="2832821"/>
            <a:ext cx="969264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imotbh.com.br/wp-content/uploads/perso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395" y="2832821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23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458" y="4565374"/>
            <a:ext cx="2752742" cy="8282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Haz </a:t>
            </a:r>
            <a:r>
              <a:rPr lang="en-US" dirty="0" err="1" smtClean="0"/>
              <a:t>Parakrama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haz@jayasun.com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901" y="2845837"/>
            <a:ext cx="346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 available on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https://github.com/hazparakrama/</a:t>
            </a:r>
          </a:p>
        </p:txBody>
      </p:sp>
    </p:spTree>
    <p:extLst>
      <p:ext uri="{BB962C8B-B14F-4D97-AF65-F5344CB8AC3E}">
        <p14:creationId xmlns:p14="http://schemas.microsoft.com/office/powerpoint/2010/main" val="21984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2014…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Women made up 57% of the US labor force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Women were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39% of chemists and material scientists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25% of math and computer scientists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15% of chemical engineers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8% of electrical engineers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64572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Few?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STEM has become a boys club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Girls/Women feel unwelcome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Lack of encouragement from parents/teachers/peers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Lack of female role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Gender stereotypes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Unconscious gender bias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802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39" y="1890889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Historical gender roles kept women from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WW2 required more “scientific manpower”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Shortage of men prompted training of women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1940s: ENIAC had six female computer programmers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31" y="163513"/>
            <a:ext cx="3894505" cy="25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7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63" y="1870343"/>
            <a:ext cx="7633904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1960s saw explosion of female computer programmers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Computer programming was a natural career choice for women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Deemed by industry as “clerical”, easy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Once people realized it was difficult, employers turned to training 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Men formed professional organizations, discouraging hiring of women.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Industry ads linked female programmers to inefficiency.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69" y="199579"/>
            <a:ext cx="3290202" cy="47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79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110342"/>
            <a:ext cx="5458409" cy="4366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41" y="2185416"/>
            <a:ext cx="6720050" cy="31910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1980s saw the rise of the personal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Targeted to boys and men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84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3928</TotalTime>
  <Words>1086</Words>
  <Application>Microsoft Office PowerPoint</Application>
  <PresentationFormat>Widescreen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Tw Cen MT</vt:lpstr>
      <vt:lpstr>Tw Cen MT Condensed</vt:lpstr>
      <vt:lpstr>Wingdings</vt:lpstr>
      <vt:lpstr>Wingdings 3</vt:lpstr>
      <vt:lpstr>Integral</vt:lpstr>
      <vt:lpstr>Gender Inequality in STEM and LEADERSHIP</vt:lpstr>
      <vt:lpstr>Trail Blazers</vt:lpstr>
      <vt:lpstr>PowerPoint Presentation</vt:lpstr>
      <vt:lpstr>WhY is this a Problem?</vt:lpstr>
      <vt:lpstr>In 2014…</vt:lpstr>
      <vt:lpstr>Why So Few?</vt:lpstr>
      <vt:lpstr>How Did We Get Here?</vt:lpstr>
      <vt:lpstr>How Did We Get Here?</vt:lpstr>
      <vt:lpstr>How Did We Get Here?</vt:lpstr>
      <vt:lpstr>PowerPoint Presentation</vt:lpstr>
      <vt:lpstr>Geek Stereotypes</vt:lpstr>
      <vt:lpstr>GEEK STEREOTYPES</vt:lpstr>
      <vt:lpstr>Where That Leaves Us Today</vt:lpstr>
      <vt:lpstr>PowerPoint Presentation</vt:lpstr>
      <vt:lpstr>UNCONSCIOUS GENDER BIAS</vt:lpstr>
      <vt:lpstr>Overcoming Gender Bias Hurdles</vt:lpstr>
      <vt:lpstr>Impact at a Young Age</vt:lpstr>
      <vt:lpstr>Impact at a Young Age</vt:lpstr>
      <vt:lpstr>Impact at a Young Age: LACK OF Encouragement</vt:lpstr>
      <vt:lpstr>Overcoming Gender Bias Hurdles</vt:lpstr>
      <vt:lpstr>Impact at a Young Age: LACK OF Encouragement</vt:lpstr>
      <vt:lpstr>Overcoming Gender Bias Hurdles</vt:lpstr>
      <vt:lpstr>UNCONSCIOUS GENDER BIAS: Assistant Prof.</vt:lpstr>
      <vt:lpstr>UNCONSCIOUS GENDER BIAS: Lab Manager</vt:lpstr>
      <vt:lpstr>UNCONSCIOUS GENDER BIAS: Police Chiefs</vt:lpstr>
      <vt:lpstr>Unconscious Gender Bias</vt:lpstr>
      <vt:lpstr>Overcoming Gender Bias Hurdles</vt:lpstr>
      <vt:lpstr>Women in the Workplace</vt:lpstr>
      <vt:lpstr>Women In The Workplace: Meritocracy</vt:lpstr>
      <vt:lpstr>Overcoming Gender Bias Hurdles</vt:lpstr>
      <vt:lpstr>Women in the Workplace: CAREER ADVANCEMENT</vt:lpstr>
      <vt:lpstr>Women in the Workplace: CAREER ADVANCEMENT</vt:lpstr>
      <vt:lpstr>Women in the Workplace: CAREER ADVANCEMENT</vt:lpstr>
      <vt:lpstr>Women in the Workplace: Support from Men</vt:lpstr>
      <vt:lpstr>What Can We Do?</vt:lpstr>
      <vt:lpstr>What Women Can Do</vt:lpstr>
      <vt:lpstr>What Men Can Do</vt:lpstr>
      <vt:lpstr>What Organizations Can Do</vt:lpstr>
      <vt:lpstr>Progress</vt:lpstr>
      <vt:lpstr>Conclusion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Inequality in Science and Technology</dc:title>
  <dc:creator>Haz</dc:creator>
  <cp:keywords/>
  <cp:lastModifiedBy>Haz</cp:lastModifiedBy>
  <cp:revision>144</cp:revision>
  <dcterms:created xsi:type="dcterms:W3CDTF">2015-10-23T19:18:26Z</dcterms:created>
  <dcterms:modified xsi:type="dcterms:W3CDTF">2015-11-11T00:48:22Z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