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Georgia" panose="02040502050405020303" pitchFamily="18"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Cr3tJ8S/g7hI28lFU5VG7eJxa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BD1C25-5122-443B-97DE-D256E2D4CD50}">
  <a:tblStyle styleId="{6BBD1C25-5122-443B-97DE-D256E2D4CD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883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5183188" y="987425"/>
            <a:ext cx="6172200" cy="4873625"/>
          </a:xfrm>
          <a:prstGeom prst="rect">
            <a:avLst/>
          </a:prstGeom>
          <a:noFill/>
          <a:ln>
            <a:noFill/>
          </a:ln>
        </p:spPr>
      </p:sp>
      <p:sp>
        <p:nvSpPr>
          <p:cNvPr id="68" name="Google Shape;68;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1"/>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6092326" y="802955"/>
            <a:ext cx="5290594" cy="145405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b="1">
                <a:solidFill>
                  <a:schemeClr val="dk2"/>
                </a:solidFill>
                <a:latin typeface="Calibri"/>
                <a:ea typeface="Calibri"/>
                <a:cs typeface="Calibri"/>
                <a:sym typeface="Calibri"/>
              </a:rPr>
              <a:t>Credit Card Fraud Detection</a:t>
            </a:r>
            <a:endParaRPr/>
          </a:p>
        </p:txBody>
      </p:sp>
      <p:pic>
        <p:nvPicPr>
          <p:cNvPr id="90" name="Google Shape;90;p1"/>
          <p:cNvPicPr preferRelativeResize="0"/>
          <p:nvPr/>
        </p:nvPicPr>
        <p:blipFill rotWithShape="1">
          <a:blip r:embed="rId3">
            <a:alphaModFix/>
          </a:blip>
          <a:srcRect l="29538" r="14408" b="2"/>
          <a:stretch/>
        </p:blipFill>
        <p:spPr>
          <a:xfrm>
            <a:off x="-3" y="2345922"/>
            <a:ext cx="5375372" cy="4507038"/>
          </a:xfrm>
          <a:custGeom>
            <a:avLst/>
            <a:gdLst/>
            <a:ahLst/>
            <a:cxnLst/>
            <a:rect l="l" t="t" r="r" b="b"/>
            <a:pathLst>
              <a:path w="5485419" h="4610469" extrusionOk="0">
                <a:moveTo>
                  <a:pt x="2345076" y="0"/>
                </a:moveTo>
                <a:cubicBezTo>
                  <a:pt x="4079439" y="0"/>
                  <a:pt x="5485419" y="1405980"/>
                  <a:pt x="5485419" y="3140344"/>
                </a:cubicBezTo>
                <a:cubicBezTo>
                  <a:pt x="5485419" y="3573935"/>
                  <a:pt x="5397545" y="3987002"/>
                  <a:pt x="5238635" y="4362707"/>
                </a:cubicBezTo>
                <a:lnTo>
                  <a:pt x="5119282" y="4610469"/>
                </a:lnTo>
                <a:lnTo>
                  <a:pt x="0" y="4610469"/>
                </a:lnTo>
                <a:lnTo>
                  <a:pt x="0" y="1056789"/>
                </a:lnTo>
                <a:lnTo>
                  <a:pt x="124518" y="919786"/>
                </a:lnTo>
                <a:cubicBezTo>
                  <a:pt x="692808" y="351495"/>
                  <a:pt x="1477894" y="0"/>
                  <a:pt x="2345076" y="0"/>
                </a:cubicBezTo>
                <a:close/>
              </a:path>
            </a:pathLst>
          </a:custGeom>
          <a:noFill/>
          <a:ln>
            <a:noFill/>
          </a:ln>
        </p:spPr>
      </p:pic>
      <p:pic>
        <p:nvPicPr>
          <p:cNvPr id="91" name="Google Shape;91;p1"/>
          <p:cNvPicPr preferRelativeResize="0"/>
          <p:nvPr/>
        </p:nvPicPr>
        <p:blipFill rotWithShape="1">
          <a:blip r:embed="rId4">
            <a:alphaModFix/>
          </a:blip>
          <a:srcRect r="257" b="2"/>
          <a:stretch/>
        </p:blipFill>
        <p:spPr>
          <a:xfrm>
            <a:off x="1473075" y="2"/>
            <a:ext cx="4431339" cy="2499013"/>
          </a:xfrm>
          <a:custGeom>
            <a:avLst/>
            <a:gdLst/>
            <a:ahLst/>
            <a:cxnLst/>
            <a:rect l="l" t="t" r="r" b="b"/>
            <a:pathLst>
              <a:path w="4548867" h="2614366" extrusionOk="0">
                <a:moveTo>
                  <a:pt x="28132" y="0"/>
                </a:moveTo>
                <a:lnTo>
                  <a:pt x="4520736" y="0"/>
                </a:lnTo>
                <a:lnTo>
                  <a:pt x="4537124" y="107385"/>
                </a:lnTo>
                <a:cubicBezTo>
                  <a:pt x="4544889" y="183845"/>
                  <a:pt x="4548867" y="261424"/>
                  <a:pt x="4548867" y="339933"/>
                </a:cubicBezTo>
                <a:cubicBezTo>
                  <a:pt x="4548867" y="1596068"/>
                  <a:pt x="3530568" y="2614366"/>
                  <a:pt x="2274434" y="2614366"/>
                </a:cubicBezTo>
                <a:cubicBezTo>
                  <a:pt x="1018299" y="2614366"/>
                  <a:pt x="0" y="1596068"/>
                  <a:pt x="0" y="339933"/>
                </a:cubicBezTo>
                <a:cubicBezTo>
                  <a:pt x="0" y="261424"/>
                  <a:pt x="3978" y="183845"/>
                  <a:pt x="11743" y="107385"/>
                </a:cubicBezTo>
                <a:close/>
              </a:path>
            </a:pathLst>
          </a:custGeom>
          <a:noFill/>
          <a:ln>
            <a:noFill/>
          </a:ln>
        </p:spPr>
      </p:pic>
      <p:grpSp>
        <p:nvGrpSpPr>
          <p:cNvPr id="92" name="Google Shape;92;p1"/>
          <p:cNvGrpSpPr/>
          <p:nvPr/>
        </p:nvGrpSpPr>
        <p:grpSpPr>
          <a:xfrm>
            <a:off x="1432560" y="1"/>
            <a:ext cx="4532812" cy="2513100"/>
            <a:chOff x="1346372" y="-12150"/>
            <a:chExt cx="4619000" cy="2609160"/>
          </a:xfrm>
        </p:grpSpPr>
        <p:sp>
          <p:nvSpPr>
            <p:cNvPr id="93" name="Google Shape;93;p1"/>
            <p:cNvSpPr/>
            <p:nvPr/>
          </p:nvSpPr>
          <p:spPr>
            <a:xfrm>
              <a:off x="1462815" y="-12150"/>
              <a:ext cx="4387261" cy="2594536"/>
            </a:xfrm>
            <a:custGeom>
              <a:avLst/>
              <a:gdLst/>
              <a:ahLst/>
              <a:cxnLst/>
              <a:rect l="l" t="t" r="r" b="b"/>
              <a:pathLst>
                <a:path w="4387261" h="2594536" extrusionOk="0">
                  <a:moveTo>
                    <a:pt x="2393" y="0"/>
                  </a:moveTo>
                  <a:lnTo>
                    <a:pt x="212977" y="0"/>
                  </a:lnTo>
                  <a:lnTo>
                    <a:pt x="211747" y="154553"/>
                  </a:lnTo>
                  <a:cubicBezTo>
                    <a:pt x="214071" y="220619"/>
                    <a:pt x="219281" y="286565"/>
                    <a:pt x="227489" y="352309"/>
                  </a:cubicBezTo>
                  <a:cubicBezTo>
                    <a:pt x="243986" y="483717"/>
                    <a:pt x="271587" y="613918"/>
                    <a:pt x="309247" y="741223"/>
                  </a:cubicBezTo>
                  <a:cubicBezTo>
                    <a:pt x="346746" y="868607"/>
                    <a:pt x="395270" y="992853"/>
                    <a:pt x="451519" y="1113237"/>
                  </a:cubicBezTo>
                  <a:cubicBezTo>
                    <a:pt x="562809" y="1354729"/>
                    <a:pt x="710392" y="1580207"/>
                    <a:pt x="888634" y="1778003"/>
                  </a:cubicBezTo>
                  <a:cubicBezTo>
                    <a:pt x="978036" y="1876579"/>
                    <a:pt x="1075567" y="1967913"/>
                    <a:pt x="1180339" y="2049751"/>
                  </a:cubicBezTo>
                  <a:cubicBezTo>
                    <a:pt x="1284950" y="2131751"/>
                    <a:pt x="1397126" y="2204094"/>
                    <a:pt x="1515337" y="2264607"/>
                  </a:cubicBezTo>
                  <a:cubicBezTo>
                    <a:pt x="1633468" y="2325121"/>
                    <a:pt x="1757151" y="2375496"/>
                    <a:pt x="1885662" y="2410420"/>
                  </a:cubicBezTo>
                  <a:cubicBezTo>
                    <a:pt x="2013851" y="2445344"/>
                    <a:pt x="2147110" y="2463530"/>
                    <a:pt x="2280450" y="2463450"/>
                  </a:cubicBezTo>
                  <a:cubicBezTo>
                    <a:pt x="2345953" y="2462726"/>
                    <a:pt x="2410972" y="2456288"/>
                    <a:pt x="2473740" y="2441079"/>
                  </a:cubicBezTo>
                  <a:cubicBezTo>
                    <a:pt x="2536587" y="2426111"/>
                    <a:pt x="2596698" y="2402856"/>
                    <a:pt x="2654556" y="2375013"/>
                  </a:cubicBezTo>
                  <a:cubicBezTo>
                    <a:pt x="2683445" y="2360930"/>
                    <a:pt x="2711771" y="2345319"/>
                    <a:pt x="2739694" y="2328903"/>
                  </a:cubicBezTo>
                  <a:cubicBezTo>
                    <a:pt x="2767537" y="2312246"/>
                    <a:pt x="2794977" y="2294462"/>
                    <a:pt x="2822096" y="2275954"/>
                  </a:cubicBezTo>
                  <a:cubicBezTo>
                    <a:pt x="2876172" y="2238455"/>
                    <a:pt x="2928639" y="2196771"/>
                    <a:pt x="2981347" y="2153639"/>
                  </a:cubicBezTo>
                  <a:cubicBezTo>
                    <a:pt x="3034135" y="2110507"/>
                    <a:pt x="3086924" y="2065443"/>
                    <a:pt x="3141805" y="2021265"/>
                  </a:cubicBezTo>
                  <a:cubicBezTo>
                    <a:pt x="3169164" y="1999136"/>
                    <a:pt x="3197168" y="1977248"/>
                    <a:pt x="3225574" y="1955440"/>
                  </a:cubicBezTo>
                  <a:lnTo>
                    <a:pt x="3266695" y="1923815"/>
                  </a:lnTo>
                  <a:cubicBezTo>
                    <a:pt x="3279811" y="1913435"/>
                    <a:pt x="3293250" y="1903537"/>
                    <a:pt x="3306045" y="1892834"/>
                  </a:cubicBezTo>
                  <a:cubicBezTo>
                    <a:pt x="3410173" y="1809306"/>
                    <a:pt x="3506014" y="1718696"/>
                    <a:pt x="3596865" y="1626638"/>
                  </a:cubicBezTo>
                  <a:cubicBezTo>
                    <a:pt x="3642089" y="1580368"/>
                    <a:pt x="3685784" y="1533292"/>
                    <a:pt x="3727709" y="1485091"/>
                  </a:cubicBezTo>
                  <a:cubicBezTo>
                    <a:pt x="3769635" y="1436889"/>
                    <a:pt x="3810192" y="1387802"/>
                    <a:pt x="3848335" y="1336864"/>
                  </a:cubicBezTo>
                  <a:cubicBezTo>
                    <a:pt x="3924782" y="1235391"/>
                    <a:pt x="3993101" y="1125951"/>
                    <a:pt x="4039130" y="1005729"/>
                  </a:cubicBezTo>
                  <a:cubicBezTo>
                    <a:pt x="4062145" y="945778"/>
                    <a:pt x="4079768" y="883655"/>
                    <a:pt x="4093045" y="820486"/>
                  </a:cubicBezTo>
                  <a:cubicBezTo>
                    <a:pt x="4096183" y="804633"/>
                    <a:pt x="4099805" y="788941"/>
                    <a:pt x="4102540" y="773008"/>
                  </a:cubicBezTo>
                  <a:lnTo>
                    <a:pt x="4110507" y="725128"/>
                  </a:lnTo>
                  <a:cubicBezTo>
                    <a:pt x="4114772" y="693021"/>
                    <a:pt x="4119278" y="660913"/>
                    <a:pt x="4121934" y="628483"/>
                  </a:cubicBezTo>
                  <a:cubicBezTo>
                    <a:pt x="4123463" y="612309"/>
                    <a:pt x="4124911" y="596134"/>
                    <a:pt x="4125635" y="579879"/>
                  </a:cubicBezTo>
                  <a:cubicBezTo>
                    <a:pt x="4126440" y="563624"/>
                    <a:pt x="4127728" y="547450"/>
                    <a:pt x="4128210" y="531114"/>
                  </a:cubicBezTo>
                  <a:lnTo>
                    <a:pt x="4129337" y="482188"/>
                  </a:lnTo>
                  <a:cubicBezTo>
                    <a:pt x="4129739" y="465933"/>
                    <a:pt x="4129176" y="449517"/>
                    <a:pt x="4129096" y="433182"/>
                  </a:cubicBezTo>
                  <a:lnTo>
                    <a:pt x="4128854" y="408638"/>
                  </a:lnTo>
                  <a:cubicBezTo>
                    <a:pt x="4128613" y="400672"/>
                    <a:pt x="4128130" y="392866"/>
                    <a:pt x="4127808" y="384980"/>
                  </a:cubicBezTo>
                  <a:cubicBezTo>
                    <a:pt x="4127406" y="377094"/>
                    <a:pt x="4127164" y="369208"/>
                    <a:pt x="4126601" y="361402"/>
                  </a:cubicBezTo>
                  <a:lnTo>
                    <a:pt x="4124670" y="337905"/>
                  </a:lnTo>
                  <a:cubicBezTo>
                    <a:pt x="4122175" y="306602"/>
                    <a:pt x="4117991" y="275540"/>
                    <a:pt x="4113162" y="244720"/>
                  </a:cubicBezTo>
                  <a:cubicBezTo>
                    <a:pt x="4102943" y="183040"/>
                    <a:pt x="4087834" y="122546"/>
                    <a:pt x="4068270" y="63350"/>
                  </a:cubicBezTo>
                  <a:lnTo>
                    <a:pt x="4042130" y="0"/>
                  </a:lnTo>
                  <a:lnTo>
                    <a:pt x="4342981" y="0"/>
                  </a:lnTo>
                  <a:lnTo>
                    <a:pt x="4363778" y="96966"/>
                  </a:lnTo>
                  <a:cubicBezTo>
                    <a:pt x="4370412" y="134527"/>
                    <a:pt x="4375657" y="172318"/>
                    <a:pt x="4379439" y="210199"/>
                  </a:cubicBezTo>
                  <a:cubicBezTo>
                    <a:pt x="4383061" y="248100"/>
                    <a:pt x="4385796" y="286001"/>
                    <a:pt x="4386601" y="323823"/>
                  </a:cubicBezTo>
                  <a:lnTo>
                    <a:pt x="4387245" y="352229"/>
                  </a:lnTo>
                  <a:cubicBezTo>
                    <a:pt x="4387325" y="361644"/>
                    <a:pt x="4387084" y="371139"/>
                    <a:pt x="4387084" y="380554"/>
                  </a:cubicBezTo>
                  <a:lnTo>
                    <a:pt x="4386762" y="408799"/>
                  </a:lnTo>
                  <a:lnTo>
                    <a:pt x="4385716" y="436240"/>
                  </a:lnTo>
                  <a:cubicBezTo>
                    <a:pt x="4383382" y="509307"/>
                    <a:pt x="4377588" y="582535"/>
                    <a:pt x="4368254" y="655441"/>
                  </a:cubicBezTo>
                  <a:cubicBezTo>
                    <a:pt x="4359402" y="728428"/>
                    <a:pt x="4346688" y="801253"/>
                    <a:pt x="4329789" y="873274"/>
                  </a:cubicBezTo>
                  <a:cubicBezTo>
                    <a:pt x="4312729" y="945215"/>
                    <a:pt x="4292531" y="1016592"/>
                    <a:pt x="4269517" y="1087245"/>
                  </a:cubicBezTo>
                  <a:cubicBezTo>
                    <a:pt x="4223085" y="1228310"/>
                    <a:pt x="4165308" y="1367765"/>
                    <a:pt x="4088297" y="1496839"/>
                  </a:cubicBezTo>
                  <a:cubicBezTo>
                    <a:pt x="4011448" y="1625994"/>
                    <a:pt x="3913998" y="1741309"/>
                    <a:pt x="3806168" y="1842057"/>
                  </a:cubicBezTo>
                  <a:cubicBezTo>
                    <a:pt x="3752333" y="1892673"/>
                    <a:pt x="3695038" y="1938702"/>
                    <a:pt x="3636375" y="1981995"/>
                  </a:cubicBezTo>
                  <a:cubicBezTo>
                    <a:pt x="3577471" y="2025047"/>
                    <a:pt x="3517682" y="2066006"/>
                    <a:pt x="3456605" y="2104230"/>
                  </a:cubicBezTo>
                  <a:cubicBezTo>
                    <a:pt x="3441476" y="2114047"/>
                    <a:pt x="3426107" y="2123301"/>
                    <a:pt x="3410817" y="2132797"/>
                  </a:cubicBezTo>
                  <a:lnTo>
                    <a:pt x="3366397" y="2160076"/>
                  </a:lnTo>
                  <a:cubicBezTo>
                    <a:pt x="3337669" y="2177538"/>
                    <a:pt x="3309183" y="2195644"/>
                    <a:pt x="3280294" y="2213911"/>
                  </a:cubicBezTo>
                  <a:lnTo>
                    <a:pt x="3104386" y="2325443"/>
                  </a:lnTo>
                  <a:cubicBezTo>
                    <a:pt x="3044435" y="2362862"/>
                    <a:pt x="2982715" y="2399798"/>
                    <a:pt x="2918419" y="2434319"/>
                  </a:cubicBezTo>
                  <a:cubicBezTo>
                    <a:pt x="2886231" y="2451540"/>
                    <a:pt x="2853479" y="2468197"/>
                    <a:pt x="2819843" y="2483406"/>
                  </a:cubicBezTo>
                  <a:cubicBezTo>
                    <a:pt x="2786126" y="2498535"/>
                    <a:pt x="2751765" y="2512617"/>
                    <a:pt x="2716680" y="2525090"/>
                  </a:cubicBezTo>
                  <a:cubicBezTo>
                    <a:pt x="2681514" y="2537322"/>
                    <a:pt x="2645866" y="2548185"/>
                    <a:pt x="2609654" y="2557037"/>
                  </a:cubicBezTo>
                  <a:cubicBezTo>
                    <a:pt x="2591548" y="2561221"/>
                    <a:pt x="2573362" y="2565486"/>
                    <a:pt x="2555095" y="2568946"/>
                  </a:cubicBezTo>
                  <a:lnTo>
                    <a:pt x="2527735" y="2574177"/>
                  </a:lnTo>
                  <a:lnTo>
                    <a:pt x="2500295" y="2578522"/>
                  </a:lnTo>
                  <a:cubicBezTo>
                    <a:pt x="2427067" y="2589788"/>
                    <a:pt x="2353436" y="2594536"/>
                    <a:pt x="2280450" y="2594536"/>
                  </a:cubicBezTo>
                  <a:cubicBezTo>
                    <a:pt x="2136810" y="2594134"/>
                    <a:pt x="1993170" y="2579166"/>
                    <a:pt x="1852106" y="2549875"/>
                  </a:cubicBezTo>
                  <a:cubicBezTo>
                    <a:pt x="1711122" y="2520664"/>
                    <a:pt x="1572873" y="2475923"/>
                    <a:pt x="1441707" y="2415650"/>
                  </a:cubicBezTo>
                  <a:cubicBezTo>
                    <a:pt x="1179373" y="2294542"/>
                    <a:pt x="944641" y="2119036"/>
                    <a:pt x="744753" y="1912389"/>
                  </a:cubicBezTo>
                  <a:cubicBezTo>
                    <a:pt x="644809" y="1808823"/>
                    <a:pt x="553636" y="1696889"/>
                    <a:pt x="471717" y="1578678"/>
                  </a:cubicBezTo>
                  <a:cubicBezTo>
                    <a:pt x="389878" y="1460306"/>
                    <a:pt x="316972" y="1335738"/>
                    <a:pt x="254930" y="1205698"/>
                  </a:cubicBezTo>
                  <a:cubicBezTo>
                    <a:pt x="131729" y="945295"/>
                    <a:pt x="50293" y="664937"/>
                    <a:pt x="15852" y="377738"/>
                  </a:cubicBezTo>
                  <a:cubicBezTo>
                    <a:pt x="7363" y="305959"/>
                    <a:pt x="2092" y="233656"/>
                    <a:pt x="0" y="16128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1491623" y="-12150"/>
              <a:ext cx="4328502" cy="2582465"/>
            </a:xfrm>
            <a:custGeom>
              <a:avLst/>
              <a:gdLst/>
              <a:ahLst/>
              <a:cxnLst/>
              <a:rect l="l" t="t" r="r" b="b"/>
              <a:pathLst>
                <a:path w="4328502" h="2582465" extrusionOk="0">
                  <a:moveTo>
                    <a:pt x="1734" y="0"/>
                  </a:moveTo>
                  <a:lnTo>
                    <a:pt x="484478" y="0"/>
                  </a:lnTo>
                  <a:lnTo>
                    <a:pt x="482822" y="34048"/>
                  </a:lnTo>
                  <a:cubicBezTo>
                    <a:pt x="482822" y="282058"/>
                    <a:pt x="533277" y="544392"/>
                    <a:pt x="628796" y="792561"/>
                  </a:cubicBezTo>
                  <a:cubicBezTo>
                    <a:pt x="723268" y="1038077"/>
                    <a:pt x="862321" y="1271844"/>
                    <a:pt x="1030826" y="1468513"/>
                  </a:cubicBezTo>
                  <a:cubicBezTo>
                    <a:pt x="1199089" y="1664942"/>
                    <a:pt x="1398173" y="1825561"/>
                    <a:pt x="1606511" y="1933149"/>
                  </a:cubicBezTo>
                  <a:cubicBezTo>
                    <a:pt x="1820482" y="2043635"/>
                    <a:pt x="2042982" y="2099643"/>
                    <a:pt x="2267816" y="2099643"/>
                  </a:cubicBezTo>
                  <a:cubicBezTo>
                    <a:pt x="2482672" y="2099643"/>
                    <a:pt x="2607321" y="2015390"/>
                    <a:pt x="2868689" y="1824756"/>
                  </a:cubicBezTo>
                  <a:cubicBezTo>
                    <a:pt x="2934111" y="1777037"/>
                    <a:pt x="3001787" y="1727709"/>
                    <a:pt x="3076705" y="1676851"/>
                  </a:cubicBezTo>
                  <a:cubicBezTo>
                    <a:pt x="3341774" y="1497000"/>
                    <a:pt x="3530236" y="1312481"/>
                    <a:pt x="3652712" y="1112593"/>
                  </a:cubicBezTo>
                  <a:cubicBezTo>
                    <a:pt x="3782591" y="900714"/>
                    <a:pt x="3845680" y="658016"/>
                    <a:pt x="3845680" y="370736"/>
                  </a:cubicBezTo>
                  <a:cubicBezTo>
                    <a:pt x="3845680" y="248462"/>
                    <a:pt x="3823726" y="132614"/>
                    <a:pt x="3777375" y="13757"/>
                  </a:cubicBezTo>
                  <a:lnTo>
                    <a:pt x="3771130" y="0"/>
                  </a:lnTo>
                  <a:lnTo>
                    <a:pt x="4280386" y="0"/>
                  </a:lnTo>
                  <a:lnTo>
                    <a:pt x="4315979" y="179000"/>
                  </a:lnTo>
                  <a:cubicBezTo>
                    <a:pt x="4324163" y="240678"/>
                    <a:pt x="4328502" y="304478"/>
                    <a:pt x="4328502" y="370736"/>
                  </a:cubicBezTo>
                  <a:cubicBezTo>
                    <a:pt x="4328502" y="1156771"/>
                    <a:pt x="3951016" y="1667114"/>
                    <a:pt x="3347729" y="2076387"/>
                  </a:cubicBezTo>
                  <a:cubicBezTo>
                    <a:pt x="2985773" y="2321982"/>
                    <a:pt x="2737522" y="2582465"/>
                    <a:pt x="2267816" y="2582465"/>
                  </a:cubicBezTo>
                  <a:cubicBezTo>
                    <a:pt x="1015295" y="2582465"/>
                    <a:pt x="0" y="1299204"/>
                    <a:pt x="0" y="34048"/>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a:off x="1491623" y="-12150"/>
              <a:ext cx="4328502" cy="2582465"/>
            </a:xfrm>
            <a:custGeom>
              <a:avLst/>
              <a:gdLst/>
              <a:ahLst/>
              <a:cxnLst/>
              <a:rect l="l" t="t" r="r" b="b"/>
              <a:pathLst>
                <a:path w="4328502" h="2582465" extrusionOk="0">
                  <a:moveTo>
                    <a:pt x="1734" y="0"/>
                  </a:moveTo>
                  <a:lnTo>
                    <a:pt x="404018" y="0"/>
                  </a:lnTo>
                  <a:lnTo>
                    <a:pt x="402352" y="34048"/>
                  </a:lnTo>
                  <a:cubicBezTo>
                    <a:pt x="402352" y="295496"/>
                    <a:pt x="453209" y="560486"/>
                    <a:pt x="553717" y="821451"/>
                  </a:cubicBezTo>
                  <a:cubicBezTo>
                    <a:pt x="651408" y="1075496"/>
                    <a:pt x="795289" y="1317310"/>
                    <a:pt x="969749" y="1520900"/>
                  </a:cubicBezTo>
                  <a:cubicBezTo>
                    <a:pt x="1147186" y="1728030"/>
                    <a:pt x="1349086" y="1890822"/>
                    <a:pt x="1569655" y="2004688"/>
                  </a:cubicBezTo>
                  <a:cubicBezTo>
                    <a:pt x="1795133" y="2121048"/>
                    <a:pt x="2030026" y="2180113"/>
                    <a:pt x="2267816" y="2180113"/>
                  </a:cubicBezTo>
                  <a:cubicBezTo>
                    <a:pt x="2507377" y="2180113"/>
                    <a:pt x="2647234" y="2085882"/>
                    <a:pt x="2916086" y="1889776"/>
                  </a:cubicBezTo>
                  <a:cubicBezTo>
                    <a:pt x="2980945" y="1842459"/>
                    <a:pt x="3048057" y="1793533"/>
                    <a:pt x="3121849" y="1743481"/>
                  </a:cubicBezTo>
                  <a:cubicBezTo>
                    <a:pt x="3685624" y="1361005"/>
                    <a:pt x="3926150" y="950445"/>
                    <a:pt x="3926150" y="370736"/>
                  </a:cubicBezTo>
                  <a:cubicBezTo>
                    <a:pt x="3926150" y="275620"/>
                    <a:pt x="3913903" y="186836"/>
                    <a:pt x="3890864" y="101186"/>
                  </a:cubicBezTo>
                  <a:lnTo>
                    <a:pt x="3856896" y="0"/>
                  </a:lnTo>
                  <a:lnTo>
                    <a:pt x="4280386" y="0"/>
                  </a:lnTo>
                  <a:lnTo>
                    <a:pt x="4315979" y="179000"/>
                  </a:lnTo>
                  <a:cubicBezTo>
                    <a:pt x="4324163" y="240678"/>
                    <a:pt x="4328502" y="304478"/>
                    <a:pt x="4328502" y="370736"/>
                  </a:cubicBezTo>
                  <a:cubicBezTo>
                    <a:pt x="4328502" y="1156771"/>
                    <a:pt x="3951016" y="1667114"/>
                    <a:pt x="3347729" y="2076387"/>
                  </a:cubicBezTo>
                  <a:cubicBezTo>
                    <a:pt x="2985773" y="2321982"/>
                    <a:pt x="2737522" y="2582465"/>
                    <a:pt x="2267816" y="2582465"/>
                  </a:cubicBezTo>
                  <a:cubicBezTo>
                    <a:pt x="1015295" y="2582465"/>
                    <a:pt x="0" y="1299204"/>
                    <a:pt x="0" y="34048"/>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1346372" y="-12149"/>
              <a:ext cx="4619000" cy="2609159"/>
            </a:xfrm>
            <a:custGeom>
              <a:avLst/>
              <a:gdLst/>
              <a:ahLst/>
              <a:cxnLst/>
              <a:rect l="l" t="t" r="r" b="b"/>
              <a:pathLst>
                <a:path w="4619000" h="2614653" extrusionOk="0">
                  <a:moveTo>
                    <a:pt x="22456" y="0"/>
                  </a:moveTo>
                  <a:lnTo>
                    <a:pt x="147678" y="0"/>
                  </a:lnTo>
                  <a:lnTo>
                    <a:pt x="145973" y="79675"/>
                  </a:lnTo>
                  <a:cubicBezTo>
                    <a:pt x="145973" y="186942"/>
                    <a:pt x="154101" y="296623"/>
                    <a:pt x="170195" y="405339"/>
                  </a:cubicBezTo>
                  <a:cubicBezTo>
                    <a:pt x="181058" y="476072"/>
                    <a:pt x="194497" y="544874"/>
                    <a:pt x="210108" y="609814"/>
                  </a:cubicBezTo>
                  <a:cubicBezTo>
                    <a:pt x="227168" y="679662"/>
                    <a:pt x="246400" y="747257"/>
                    <a:pt x="267242" y="810587"/>
                  </a:cubicBezTo>
                  <a:cubicBezTo>
                    <a:pt x="288969" y="876814"/>
                    <a:pt x="313513" y="942720"/>
                    <a:pt x="340148" y="1006533"/>
                  </a:cubicBezTo>
                  <a:cubicBezTo>
                    <a:pt x="367025" y="1070587"/>
                    <a:pt x="396719" y="1134561"/>
                    <a:pt x="428344" y="1196765"/>
                  </a:cubicBezTo>
                  <a:cubicBezTo>
                    <a:pt x="491996" y="1321816"/>
                    <a:pt x="564822" y="1443246"/>
                    <a:pt x="644970" y="1557594"/>
                  </a:cubicBezTo>
                  <a:cubicBezTo>
                    <a:pt x="661628" y="1581172"/>
                    <a:pt x="683757" y="1612153"/>
                    <a:pt x="707335" y="1642893"/>
                  </a:cubicBezTo>
                  <a:lnTo>
                    <a:pt x="707496" y="1643054"/>
                  </a:lnTo>
                  <a:lnTo>
                    <a:pt x="707657" y="1643214"/>
                  </a:lnTo>
                  <a:cubicBezTo>
                    <a:pt x="716347" y="1654963"/>
                    <a:pt x="725521" y="1666792"/>
                    <a:pt x="734453" y="1678219"/>
                  </a:cubicBezTo>
                  <a:lnTo>
                    <a:pt x="740006" y="1685301"/>
                  </a:lnTo>
                  <a:cubicBezTo>
                    <a:pt x="751352" y="1700188"/>
                    <a:pt x="762940" y="1714350"/>
                    <a:pt x="772757" y="1726340"/>
                  </a:cubicBezTo>
                  <a:cubicBezTo>
                    <a:pt x="821522" y="1785889"/>
                    <a:pt x="867390" y="1838114"/>
                    <a:pt x="912937" y="1886074"/>
                  </a:cubicBezTo>
                  <a:cubicBezTo>
                    <a:pt x="1011432" y="1990525"/>
                    <a:pt x="1118217" y="2086204"/>
                    <a:pt x="1230392" y="2170617"/>
                  </a:cubicBezTo>
                  <a:cubicBezTo>
                    <a:pt x="1288492" y="2214313"/>
                    <a:pt x="1347959" y="2255111"/>
                    <a:pt x="1407025" y="2291725"/>
                  </a:cubicBezTo>
                  <a:cubicBezTo>
                    <a:pt x="1474700" y="2332765"/>
                    <a:pt x="1536341" y="2366482"/>
                    <a:pt x="1595567" y="2394808"/>
                  </a:cubicBezTo>
                  <a:lnTo>
                    <a:pt x="1595808" y="2394888"/>
                  </a:lnTo>
                  <a:lnTo>
                    <a:pt x="1596050" y="2394969"/>
                  </a:lnTo>
                  <a:cubicBezTo>
                    <a:pt x="1612868" y="2403338"/>
                    <a:pt x="1629928" y="2411063"/>
                    <a:pt x="1644493" y="2417581"/>
                  </a:cubicBezTo>
                  <a:lnTo>
                    <a:pt x="1669036" y="2428686"/>
                  </a:lnTo>
                  <a:lnTo>
                    <a:pt x="1693660" y="2439147"/>
                  </a:lnTo>
                  <a:lnTo>
                    <a:pt x="1697523" y="2440756"/>
                  </a:lnTo>
                  <a:cubicBezTo>
                    <a:pt x="1713214" y="2447275"/>
                    <a:pt x="1728102" y="2453471"/>
                    <a:pt x="1743310" y="2459104"/>
                  </a:cubicBezTo>
                  <a:cubicBezTo>
                    <a:pt x="1749507" y="2461437"/>
                    <a:pt x="1755703" y="2463771"/>
                    <a:pt x="1761899" y="2466185"/>
                  </a:cubicBezTo>
                  <a:cubicBezTo>
                    <a:pt x="1772843" y="2470450"/>
                    <a:pt x="1783224" y="2474393"/>
                    <a:pt x="1793685" y="2477934"/>
                  </a:cubicBezTo>
                  <a:lnTo>
                    <a:pt x="1794007" y="2478014"/>
                  </a:lnTo>
                  <a:lnTo>
                    <a:pt x="1794329" y="2478175"/>
                  </a:lnTo>
                  <a:cubicBezTo>
                    <a:pt x="1863131" y="2503041"/>
                    <a:pt x="1932657" y="2523641"/>
                    <a:pt x="2000977" y="2539413"/>
                  </a:cubicBezTo>
                  <a:cubicBezTo>
                    <a:pt x="2141639" y="2572326"/>
                    <a:pt x="2285761" y="2589063"/>
                    <a:pt x="2429240" y="2588983"/>
                  </a:cubicBezTo>
                  <a:cubicBezTo>
                    <a:pt x="2501824" y="2588500"/>
                    <a:pt x="2573041" y="2581580"/>
                    <a:pt x="2640394" y="2568383"/>
                  </a:cubicBezTo>
                  <a:cubicBezTo>
                    <a:pt x="2711691" y="2553656"/>
                    <a:pt x="2779608" y="2532573"/>
                    <a:pt x="2842214" y="2505535"/>
                  </a:cubicBezTo>
                  <a:lnTo>
                    <a:pt x="2842536" y="2505374"/>
                  </a:lnTo>
                  <a:lnTo>
                    <a:pt x="2842858" y="2505213"/>
                  </a:lnTo>
                  <a:cubicBezTo>
                    <a:pt x="2854124" y="2500626"/>
                    <a:pt x="2865229" y="2495476"/>
                    <a:pt x="2876977" y="2490004"/>
                  </a:cubicBezTo>
                  <a:cubicBezTo>
                    <a:pt x="2881564" y="2487912"/>
                    <a:pt x="2886151" y="2485739"/>
                    <a:pt x="2890818" y="2483647"/>
                  </a:cubicBezTo>
                  <a:cubicBezTo>
                    <a:pt x="2894761" y="2481716"/>
                    <a:pt x="2898624" y="2479785"/>
                    <a:pt x="2902486" y="2477853"/>
                  </a:cubicBezTo>
                  <a:cubicBezTo>
                    <a:pt x="2914718" y="2471738"/>
                    <a:pt x="2926306" y="2465944"/>
                    <a:pt x="2937732" y="2459667"/>
                  </a:cubicBezTo>
                  <a:lnTo>
                    <a:pt x="2938054" y="2459506"/>
                  </a:lnTo>
                  <a:lnTo>
                    <a:pt x="2938376" y="2459345"/>
                  </a:lnTo>
                  <a:cubicBezTo>
                    <a:pt x="2965817" y="2444941"/>
                    <a:pt x="2994223" y="2428364"/>
                    <a:pt x="3030515" y="2405430"/>
                  </a:cubicBezTo>
                  <a:cubicBezTo>
                    <a:pt x="3059082" y="2387566"/>
                    <a:pt x="3087005" y="2368494"/>
                    <a:pt x="3119917" y="2345640"/>
                  </a:cubicBezTo>
                  <a:cubicBezTo>
                    <a:pt x="3150174" y="2324155"/>
                    <a:pt x="3179787" y="2301945"/>
                    <a:pt x="3207630" y="2281023"/>
                  </a:cubicBezTo>
                  <a:cubicBezTo>
                    <a:pt x="3242957" y="2254387"/>
                    <a:pt x="3278605" y="2226464"/>
                    <a:pt x="3313046" y="2199506"/>
                  </a:cubicBezTo>
                  <a:cubicBezTo>
                    <a:pt x="3335658" y="2181803"/>
                    <a:pt x="3358995" y="2163456"/>
                    <a:pt x="3382170" y="2145591"/>
                  </a:cubicBezTo>
                  <a:cubicBezTo>
                    <a:pt x="3406392" y="2126842"/>
                    <a:pt x="3438339" y="2102137"/>
                    <a:pt x="3471251" y="2077433"/>
                  </a:cubicBezTo>
                  <a:cubicBezTo>
                    <a:pt x="3486782" y="2065684"/>
                    <a:pt x="3502956" y="2053935"/>
                    <a:pt x="3518568" y="2042589"/>
                  </a:cubicBezTo>
                  <a:cubicBezTo>
                    <a:pt x="3533374" y="2031806"/>
                    <a:pt x="3547456" y="2021586"/>
                    <a:pt x="3561056" y="2011366"/>
                  </a:cubicBezTo>
                  <a:lnTo>
                    <a:pt x="3561217" y="2011206"/>
                  </a:lnTo>
                  <a:lnTo>
                    <a:pt x="3561378" y="2011045"/>
                  </a:lnTo>
                  <a:cubicBezTo>
                    <a:pt x="3585599" y="1993422"/>
                    <a:pt x="3609902" y="1974592"/>
                    <a:pt x="3633399" y="1956405"/>
                  </a:cubicBezTo>
                  <a:lnTo>
                    <a:pt x="3646998" y="1945864"/>
                  </a:lnTo>
                  <a:lnTo>
                    <a:pt x="3653597" y="1940553"/>
                  </a:lnTo>
                  <a:cubicBezTo>
                    <a:pt x="3678865" y="1920113"/>
                    <a:pt x="3705018" y="1899110"/>
                    <a:pt x="3729883" y="1877625"/>
                  </a:cubicBezTo>
                  <a:cubicBezTo>
                    <a:pt x="3785247" y="1830389"/>
                    <a:pt x="3837713" y="1781785"/>
                    <a:pt x="3885835" y="1733261"/>
                  </a:cubicBezTo>
                  <a:cubicBezTo>
                    <a:pt x="3987790" y="1629937"/>
                    <a:pt x="4075101" y="1521221"/>
                    <a:pt x="4145190" y="1410333"/>
                  </a:cubicBezTo>
                  <a:cubicBezTo>
                    <a:pt x="4184541" y="1347566"/>
                    <a:pt x="4216327" y="1289467"/>
                    <a:pt x="4242318" y="1232494"/>
                  </a:cubicBezTo>
                  <a:lnTo>
                    <a:pt x="4242399" y="1232333"/>
                  </a:lnTo>
                  <a:lnTo>
                    <a:pt x="4242480" y="1232172"/>
                  </a:lnTo>
                  <a:cubicBezTo>
                    <a:pt x="4269759" y="1174233"/>
                    <a:pt x="4294463" y="1111064"/>
                    <a:pt x="4315868" y="1044434"/>
                  </a:cubicBezTo>
                  <a:cubicBezTo>
                    <a:pt x="4335584" y="983116"/>
                    <a:pt x="4352724" y="917130"/>
                    <a:pt x="4366645" y="848408"/>
                  </a:cubicBezTo>
                  <a:cubicBezTo>
                    <a:pt x="4372922" y="816784"/>
                    <a:pt x="4378555" y="783228"/>
                    <a:pt x="4383383" y="748947"/>
                  </a:cubicBezTo>
                  <a:cubicBezTo>
                    <a:pt x="4387890" y="716759"/>
                    <a:pt x="4391671" y="683122"/>
                    <a:pt x="4394729" y="649083"/>
                  </a:cubicBezTo>
                  <a:cubicBezTo>
                    <a:pt x="4400684" y="583983"/>
                    <a:pt x="4403581" y="516388"/>
                    <a:pt x="4403742" y="442355"/>
                  </a:cubicBezTo>
                  <a:lnTo>
                    <a:pt x="4403742" y="431974"/>
                  </a:lnTo>
                  <a:cubicBezTo>
                    <a:pt x="4403823" y="427387"/>
                    <a:pt x="4403823" y="422881"/>
                    <a:pt x="4403823" y="418294"/>
                  </a:cubicBezTo>
                  <a:cubicBezTo>
                    <a:pt x="4403823" y="407270"/>
                    <a:pt x="4403742" y="399062"/>
                    <a:pt x="4403420" y="391659"/>
                  </a:cubicBezTo>
                  <a:lnTo>
                    <a:pt x="4403420" y="391417"/>
                  </a:lnTo>
                  <a:lnTo>
                    <a:pt x="4403420" y="391176"/>
                  </a:lnTo>
                  <a:lnTo>
                    <a:pt x="4402776" y="366149"/>
                  </a:lnTo>
                  <a:lnTo>
                    <a:pt x="4401489" y="340962"/>
                  </a:lnTo>
                  <a:cubicBezTo>
                    <a:pt x="4400201" y="312315"/>
                    <a:pt x="4397546" y="281817"/>
                    <a:pt x="4392879" y="242306"/>
                  </a:cubicBezTo>
                  <a:cubicBezTo>
                    <a:pt x="4385033" y="178131"/>
                    <a:pt x="4372439" y="113955"/>
                    <a:pt x="4355219" y="50233"/>
                  </a:cubicBezTo>
                  <a:lnTo>
                    <a:pt x="4337863" y="0"/>
                  </a:lnTo>
                  <a:lnTo>
                    <a:pt x="4596545" y="0"/>
                  </a:lnTo>
                  <a:lnTo>
                    <a:pt x="4607077" y="69014"/>
                  </a:lnTo>
                  <a:cubicBezTo>
                    <a:pt x="4614961" y="146655"/>
                    <a:pt x="4619000" y="225432"/>
                    <a:pt x="4619000" y="305153"/>
                  </a:cubicBezTo>
                  <a:cubicBezTo>
                    <a:pt x="4619000" y="1580689"/>
                    <a:pt x="3585036" y="2614653"/>
                    <a:pt x="2309500" y="2614653"/>
                  </a:cubicBezTo>
                  <a:cubicBezTo>
                    <a:pt x="1033964" y="2614653"/>
                    <a:pt x="0" y="1580689"/>
                    <a:pt x="0" y="305153"/>
                  </a:cubicBezTo>
                  <a:cubicBezTo>
                    <a:pt x="0" y="225432"/>
                    <a:pt x="4039" y="146655"/>
                    <a:pt x="11923" y="6901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97" name="Google Shape;97;p1"/>
          <p:cNvGrpSpPr/>
          <p:nvPr/>
        </p:nvGrpSpPr>
        <p:grpSpPr>
          <a:xfrm>
            <a:off x="-1" y="2257008"/>
            <a:ext cx="5409237" cy="4597224"/>
            <a:chOff x="0" y="2317967"/>
            <a:chExt cx="5635126" cy="4536263"/>
          </a:xfrm>
        </p:grpSpPr>
        <p:sp>
          <p:nvSpPr>
            <p:cNvPr id="98" name="Google Shape;98;p1"/>
            <p:cNvSpPr/>
            <p:nvPr/>
          </p:nvSpPr>
          <p:spPr>
            <a:xfrm>
              <a:off x="0" y="2336191"/>
              <a:ext cx="5485018" cy="4518038"/>
            </a:xfrm>
            <a:custGeom>
              <a:avLst/>
              <a:gdLst/>
              <a:ahLst/>
              <a:cxnLst/>
              <a:rect l="l" t="t" r="r" b="b"/>
              <a:pathLst>
                <a:path w="5485018" h="4518038" extrusionOk="0">
                  <a:moveTo>
                    <a:pt x="1989265" y="0"/>
                  </a:moveTo>
                  <a:cubicBezTo>
                    <a:pt x="2030052" y="0"/>
                    <a:pt x="2070466" y="606"/>
                    <a:pt x="2112245" y="1937"/>
                  </a:cubicBezTo>
                  <a:cubicBezTo>
                    <a:pt x="2114725" y="1937"/>
                    <a:pt x="2117453" y="1937"/>
                    <a:pt x="2119933" y="1937"/>
                  </a:cubicBezTo>
                  <a:cubicBezTo>
                    <a:pt x="4808915" y="1937"/>
                    <a:pt x="5916843" y="2490455"/>
                    <a:pt x="5333582" y="4434610"/>
                  </a:cubicBezTo>
                  <a:lnTo>
                    <a:pt x="5305435" y="4518038"/>
                  </a:lnTo>
                  <a:lnTo>
                    <a:pt x="4512666" y="4518038"/>
                  </a:lnTo>
                  <a:lnTo>
                    <a:pt x="4574099" y="4368919"/>
                  </a:lnTo>
                  <a:cubicBezTo>
                    <a:pt x="4684932" y="4060345"/>
                    <a:pt x="4741091" y="3730957"/>
                    <a:pt x="4741091" y="3389833"/>
                  </a:cubicBezTo>
                  <a:cubicBezTo>
                    <a:pt x="4741091" y="3043625"/>
                    <a:pt x="4683319" y="2706493"/>
                    <a:pt x="4569388" y="2387755"/>
                  </a:cubicBezTo>
                  <a:cubicBezTo>
                    <a:pt x="4454218" y="2065386"/>
                    <a:pt x="4287225" y="1779441"/>
                    <a:pt x="4073248" y="1537907"/>
                  </a:cubicBezTo>
                  <a:cubicBezTo>
                    <a:pt x="3850965" y="1287054"/>
                    <a:pt x="3582688" y="1091019"/>
                    <a:pt x="3276102" y="955249"/>
                  </a:cubicBezTo>
                  <a:cubicBezTo>
                    <a:pt x="2935427" y="804470"/>
                    <a:pt x="2546399" y="727992"/>
                    <a:pt x="2119808" y="727992"/>
                  </a:cubicBezTo>
                  <a:lnTo>
                    <a:pt x="2112990" y="727992"/>
                  </a:lnTo>
                  <a:lnTo>
                    <a:pt x="2100468" y="727992"/>
                  </a:lnTo>
                  <a:lnTo>
                    <a:pt x="2087947" y="727629"/>
                  </a:lnTo>
                  <a:cubicBezTo>
                    <a:pt x="2054599" y="726541"/>
                    <a:pt x="2022241" y="726055"/>
                    <a:pt x="1989265" y="726055"/>
                  </a:cubicBezTo>
                  <a:cubicBezTo>
                    <a:pt x="1603957" y="726055"/>
                    <a:pt x="1253114" y="799872"/>
                    <a:pt x="946901" y="945810"/>
                  </a:cubicBezTo>
                  <a:cubicBezTo>
                    <a:pt x="667837" y="1078435"/>
                    <a:pt x="422869" y="1271444"/>
                    <a:pt x="218808" y="1519271"/>
                  </a:cubicBezTo>
                  <a:cubicBezTo>
                    <a:pt x="168847" y="1579957"/>
                    <a:pt x="121614" y="1643495"/>
                    <a:pt x="77177" y="1709761"/>
                  </a:cubicBezTo>
                  <a:lnTo>
                    <a:pt x="0" y="1837634"/>
                  </a:lnTo>
                  <a:lnTo>
                    <a:pt x="0" y="701173"/>
                  </a:lnTo>
                  <a:lnTo>
                    <a:pt x="94238" y="618817"/>
                  </a:lnTo>
                  <a:cubicBezTo>
                    <a:pt x="583605" y="235740"/>
                    <a:pt x="1215977" y="0"/>
                    <a:pt x="1989265" y="0"/>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p:nvPr/>
          </p:nvSpPr>
          <p:spPr>
            <a:xfrm>
              <a:off x="0" y="2336191"/>
              <a:ext cx="5485018" cy="4518038"/>
            </a:xfrm>
            <a:custGeom>
              <a:avLst/>
              <a:gdLst/>
              <a:ahLst/>
              <a:cxnLst/>
              <a:rect l="l" t="t" r="r" b="b"/>
              <a:pathLst>
                <a:path w="5485018" h="4518038" extrusionOk="0">
                  <a:moveTo>
                    <a:pt x="1989265" y="0"/>
                  </a:moveTo>
                  <a:cubicBezTo>
                    <a:pt x="2030052" y="0"/>
                    <a:pt x="2070466" y="606"/>
                    <a:pt x="2112245" y="1937"/>
                  </a:cubicBezTo>
                  <a:cubicBezTo>
                    <a:pt x="2114725" y="1937"/>
                    <a:pt x="2117453" y="1937"/>
                    <a:pt x="2119933" y="1937"/>
                  </a:cubicBezTo>
                  <a:cubicBezTo>
                    <a:pt x="4808915" y="1937"/>
                    <a:pt x="5916843" y="2490455"/>
                    <a:pt x="5333582" y="4434610"/>
                  </a:cubicBezTo>
                  <a:lnTo>
                    <a:pt x="5305435" y="4518038"/>
                  </a:lnTo>
                  <a:lnTo>
                    <a:pt x="4646095" y="4518038"/>
                  </a:lnTo>
                  <a:lnTo>
                    <a:pt x="4691006" y="4409093"/>
                  </a:lnTo>
                  <a:cubicBezTo>
                    <a:pt x="4806425" y="4087572"/>
                    <a:pt x="4864938" y="3744753"/>
                    <a:pt x="4864938" y="3389953"/>
                  </a:cubicBezTo>
                  <a:cubicBezTo>
                    <a:pt x="4864938" y="3030072"/>
                    <a:pt x="4804812" y="2679509"/>
                    <a:pt x="4686293" y="2347943"/>
                  </a:cubicBezTo>
                  <a:cubicBezTo>
                    <a:pt x="4565916" y="2011174"/>
                    <a:pt x="4391115" y="1712040"/>
                    <a:pt x="4166848" y="1458888"/>
                  </a:cubicBezTo>
                  <a:cubicBezTo>
                    <a:pt x="3932787" y="1194604"/>
                    <a:pt x="3650253" y="988162"/>
                    <a:pt x="3327179" y="845129"/>
                  </a:cubicBezTo>
                  <a:cubicBezTo>
                    <a:pt x="2970387" y="687212"/>
                    <a:pt x="2564126" y="607104"/>
                    <a:pt x="2119684" y="607104"/>
                  </a:cubicBezTo>
                  <a:lnTo>
                    <a:pt x="2113362" y="607104"/>
                  </a:lnTo>
                  <a:lnTo>
                    <a:pt x="2102700" y="607104"/>
                  </a:lnTo>
                  <a:lnTo>
                    <a:pt x="2092038" y="606740"/>
                  </a:lnTo>
                  <a:cubicBezTo>
                    <a:pt x="2057202" y="605532"/>
                    <a:pt x="2023605" y="605046"/>
                    <a:pt x="1989265" y="605046"/>
                  </a:cubicBezTo>
                  <a:cubicBezTo>
                    <a:pt x="1584989" y="605046"/>
                    <a:pt x="1215923" y="682977"/>
                    <a:pt x="892105" y="837143"/>
                  </a:cubicBezTo>
                  <a:cubicBezTo>
                    <a:pt x="596554" y="977755"/>
                    <a:pt x="337327" y="1181776"/>
                    <a:pt x="121738" y="1443641"/>
                  </a:cubicBezTo>
                  <a:lnTo>
                    <a:pt x="0" y="1607393"/>
                  </a:lnTo>
                  <a:lnTo>
                    <a:pt x="0" y="701173"/>
                  </a:lnTo>
                  <a:lnTo>
                    <a:pt x="94238" y="618817"/>
                  </a:lnTo>
                  <a:cubicBezTo>
                    <a:pt x="583605" y="235740"/>
                    <a:pt x="1215977" y="0"/>
                    <a:pt x="1989265" y="0"/>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
            <p:cNvSpPr/>
            <p:nvPr/>
          </p:nvSpPr>
          <p:spPr>
            <a:xfrm>
              <a:off x="1" y="2361563"/>
              <a:ext cx="5474293" cy="4492666"/>
            </a:xfrm>
            <a:custGeom>
              <a:avLst/>
              <a:gdLst/>
              <a:ahLst/>
              <a:cxnLst/>
              <a:rect l="l" t="t" r="r" b="b"/>
              <a:pathLst>
                <a:path w="5474293" h="4492666" extrusionOk="0">
                  <a:moveTo>
                    <a:pt x="2115592" y="41"/>
                  </a:moveTo>
                  <a:cubicBezTo>
                    <a:pt x="2546769" y="1129"/>
                    <a:pt x="2985634" y="65627"/>
                    <a:pt x="3398462" y="218585"/>
                  </a:cubicBezTo>
                  <a:lnTo>
                    <a:pt x="3475450" y="248231"/>
                  </a:lnTo>
                  <a:lnTo>
                    <a:pt x="3514006" y="262994"/>
                  </a:lnTo>
                  <a:cubicBezTo>
                    <a:pt x="3526651" y="268318"/>
                    <a:pt x="3539171" y="274006"/>
                    <a:pt x="3551818" y="279573"/>
                  </a:cubicBezTo>
                  <a:lnTo>
                    <a:pt x="3627317" y="313213"/>
                  </a:lnTo>
                  <a:lnTo>
                    <a:pt x="3665128" y="330033"/>
                  </a:lnTo>
                  <a:cubicBezTo>
                    <a:pt x="3677650" y="335841"/>
                    <a:pt x="3689676" y="342377"/>
                    <a:pt x="3702071" y="348669"/>
                  </a:cubicBezTo>
                  <a:lnTo>
                    <a:pt x="3775959" y="386060"/>
                  </a:lnTo>
                  <a:lnTo>
                    <a:pt x="3812905" y="404817"/>
                  </a:lnTo>
                  <a:cubicBezTo>
                    <a:pt x="3825054" y="411352"/>
                    <a:pt x="3836832" y="418491"/>
                    <a:pt x="3848855" y="425267"/>
                  </a:cubicBezTo>
                  <a:lnTo>
                    <a:pt x="3920762" y="466653"/>
                  </a:lnTo>
                  <a:lnTo>
                    <a:pt x="3956712" y="487466"/>
                  </a:lnTo>
                  <a:lnTo>
                    <a:pt x="3991550" y="509852"/>
                  </a:lnTo>
                  <a:cubicBezTo>
                    <a:pt x="4178500" y="628078"/>
                    <a:pt x="4353674" y="766030"/>
                    <a:pt x="4511739" y="921042"/>
                  </a:cubicBezTo>
                  <a:cubicBezTo>
                    <a:pt x="4669309" y="1076539"/>
                    <a:pt x="4811754" y="1247647"/>
                    <a:pt x="4933990" y="1431579"/>
                  </a:cubicBezTo>
                  <a:cubicBezTo>
                    <a:pt x="5056724" y="1615272"/>
                    <a:pt x="5159993" y="1811186"/>
                    <a:pt x="5244418" y="2014241"/>
                  </a:cubicBezTo>
                  <a:cubicBezTo>
                    <a:pt x="5327481" y="2217657"/>
                    <a:pt x="5396409" y="2427728"/>
                    <a:pt x="5433601" y="2643851"/>
                  </a:cubicBezTo>
                  <a:cubicBezTo>
                    <a:pt x="5452446" y="2751792"/>
                    <a:pt x="5463480" y="2860819"/>
                    <a:pt x="5469182" y="2969730"/>
                  </a:cubicBezTo>
                  <a:cubicBezTo>
                    <a:pt x="5471413" y="2996957"/>
                    <a:pt x="5471785" y="3024183"/>
                    <a:pt x="5472280" y="3051530"/>
                  </a:cubicBezTo>
                  <a:lnTo>
                    <a:pt x="5473893" y="3133213"/>
                  </a:lnTo>
                  <a:cubicBezTo>
                    <a:pt x="5474883" y="3160441"/>
                    <a:pt x="5473770" y="3187667"/>
                    <a:pt x="5473396" y="3214894"/>
                  </a:cubicBezTo>
                  <a:lnTo>
                    <a:pt x="5471413" y="3296455"/>
                  </a:lnTo>
                  <a:cubicBezTo>
                    <a:pt x="5463726" y="3513909"/>
                    <a:pt x="5421452" y="3728700"/>
                    <a:pt x="5370003" y="3937439"/>
                  </a:cubicBezTo>
                  <a:cubicBezTo>
                    <a:pt x="5356367" y="3989595"/>
                    <a:pt x="5343100" y="4041629"/>
                    <a:pt x="5330578" y="4093542"/>
                  </a:cubicBezTo>
                  <a:lnTo>
                    <a:pt x="5309380" y="4170988"/>
                  </a:lnTo>
                  <a:lnTo>
                    <a:pt x="5289173" y="4248555"/>
                  </a:lnTo>
                  <a:lnTo>
                    <a:pt x="5266983" y="4325639"/>
                  </a:lnTo>
                  <a:cubicBezTo>
                    <a:pt x="5259667" y="4351292"/>
                    <a:pt x="5253096" y="4377187"/>
                    <a:pt x="5245039" y="4402599"/>
                  </a:cubicBezTo>
                  <a:lnTo>
                    <a:pt x="5216062" y="4492666"/>
                  </a:lnTo>
                  <a:lnTo>
                    <a:pt x="4901582" y="4492666"/>
                  </a:lnTo>
                  <a:lnTo>
                    <a:pt x="4912791" y="4462983"/>
                  </a:lnTo>
                  <a:cubicBezTo>
                    <a:pt x="4921718" y="4440114"/>
                    <a:pt x="4927669" y="4416273"/>
                    <a:pt x="4934983" y="4393040"/>
                  </a:cubicBezTo>
                  <a:lnTo>
                    <a:pt x="4956181" y="4322734"/>
                  </a:lnTo>
                  <a:cubicBezTo>
                    <a:pt x="4968704" y="4275420"/>
                    <a:pt x="4979862" y="4227742"/>
                    <a:pt x="4990895" y="4180064"/>
                  </a:cubicBezTo>
                  <a:cubicBezTo>
                    <a:pt x="5000067" y="4131903"/>
                    <a:pt x="5007506" y="4083498"/>
                    <a:pt x="5014697" y="4035216"/>
                  </a:cubicBezTo>
                  <a:cubicBezTo>
                    <a:pt x="5019284" y="3986327"/>
                    <a:pt x="5023871" y="3937683"/>
                    <a:pt x="5026474" y="3888915"/>
                  </a:cubicBezTo>
                  <a:cubicBezTo>
                    <a:pt x="5034534" y="3693002"/>
                    <a:pt x="5016310" y="3498298"/>
                    <a:pt x="4998580" y="3307225"/>
                  </a:cubicBezTo>
                  <a:lnTo>
                    <a:pt x="4990770" y="3235586"/>
                  </a:lnTo>
                  <a:cubicBezTo>
                    <a:pt x="4988167" y="3211748"/>
                    <a:pt x="4986182" y="3187910"/>
                    <a:pt x="4982093" y="3164190"/>
                  </a:cubicBezTo>
                  <a:lnTo>
                    <a:pt x="4971556" y="3093158"/>
                  </a:lnTo>
                  <a:cubicBezTo>
                    <a:pt x="4968084" y="3069442"/>
                    <a:pt x="4964735" y="3045844"/>
                    <a:pt x="4960024" y="3022368"/>
                  </a:cubicBezTo>
                  <a:lnTo>
                    <a:pt x="4946883" y="2951941"/>
                  </a:lnTo>
                  <a:lnTo>
                    <a:pt x="4940685" y="2916728"/>
                  </a:lnTo>
                  <a:cubicBezTo>
                    <a:pt x="4938454" y="2904988"/>
                    <a:pt x="4935603" y="2893372"/>
                    <a:pt x="4933123" y="2881754"/>
                  </a:cubicBezTo>
                  <a:cubicBezTo>
                    <a:pt x="4927915" y="2858522"/>
                    <a:pt x="4923205" y="2835167"/>
                    <a:pt x="4918494" y="2811812"/>
                  </a:cubicBezTo>
                  <a:lnTo>
                    <a:pt x="4911553" y="2776841"/>
                  </a:lnTo>
                  <a:lnTo>
                    <a:pt x="4903494" y="2742111"/>
                  </a:lnTo>
                  <a:cubicBezTo>
                    <a:pt x="4862335" y="2556724"/>
                    <a:pt x="4819069" y="2371579"/>
                    <a:pt x="4755594" y="2192244"/>
                  </a:cubicBezTo>
                  <a:cubicBezTo>
                    <a:pt x="4693607" y="2012547"/>
                    <a:pt x="4616123" y="1837930"/>
                    <a:pt x="4523888" y="1671057"/>
                  </a:cubicBezTo>
                  <a:lnTo>
                    <a:pt x="4489176" y="1608376"/>
                  </a:lnTo>
                  <a:lnTo>
                    <a:pt x="4451613" y="1547507"/>
                  </a:lnTo>
                  <a:cubicBezTo>
                    <a:pt x="4439092" y="1527178"/>
                    <a:pt x="4427065" y="1506485"/>
                    <a:pt x="4414049" y="1486398"/>
                  </a:cubicBezTo>
                  <a:lnTo>
                    <a:pt x="4373758" y="1427104"/>
                  </a:lnTo>
                  <a:cubicBezTo>
                    <a:pt x="4360121" y="1407499"/>
                    <a:pt x="4347475" y="1387050"/>
                    <a:pt x="4332971" y="1367930"/>
                  </a:cubicBezTo>
                  <a:lnTo>
                    <a:pt x="4289828" y="1310450"/>
                  </a:lnTo>
                  <a:lnTo>
                    <a:pt x="4268258" y="1281651"/>
                  </a:lnTo>
                  <a:lnTo>
                    <a:pt x="4257471" y="1267250"/>
                  </a:lnTo>
                  <a:lnTo>
                    <a:pt x="4245941" y="1253455"/>
                  </a:lnTo>
                  <a:lnTo>
                    <a:pt x="4199824" y="1198154"/>
                  </a:lnTo>
                  <a:cubicBezTo>
                    <a:pt x="4076223" y="1051127"/>
                    <a:pt x="3936878" y="915598"/>
                    <a:pt x="3782406" y="797372"/>
                  </a:cubicBezTo>
                  <a:cubicBezTo>
                    <a:pt x="3705172" y="738198"/>
                    <a:pt x="3624465" y="683017"/>
                    <a:pt x="3540661" y="632194"/>
                  </a:cubicBezTo>
                  <a:cubicBezTo>
                    <a:pt x="3456483" y="582217"/>
                    <a:pt x="3369578" y="535749"/>
                    <a:pt x="3279449" y="495211"/>
                  </a:cubicBezTo>
                  <a:cubicBezTo>
                    <a:pt x="3099688" y="413287"/>
                    <a:pt x="2908894" y="352421"/>
                    <a:pt x="2712893" y="311278"/>
                  </a:cubicBezTo>
                  <a:lnTo>
                    <a:pt x="2639377" y="295787"/>
                  </a:lnTo>
                  <a:cubicBezTo>
                    <a:pt x="2614706" y="291552"/>
                    <a:pt x="2589789" y="288163"/>
                    <a:pt x="2564993" y="284291"/>
                  </a:cubicBezTo>
                  <a:cubicBezTo>
                    <a:pt x="2515280" y="277031"/>
                    <a:pt x="2465817" y="268198"/>
                    <a:pt x="2415482" y="264446"/>
                  </a:cubicBezTo>
                  <a:lnTo>
                    <a:pt x="2340231" y="257428"/>
                  </a:lnTo>
                  <a:cubicBezTo>
                    <a:pt x="2315188" y="255129"/>
                    <a:pt x="2290147" y="252466"/>
                    <a:pt x="2264732" y="251982"/>
                  </a:cubicBezTo>
                  <a:lnTo>
                    <a:pt x="2112989" y="245811"/>
                  </a:lnTo>
                  <a:cubicBezTo>
                    <a:pt x="1910292" y="242179"/>
                    <a:pt x="1709334" y="261422"/>
                    <a:pt x="1515068" y="306677"/>
                  </a:cubicBezTo>
                  <a:cubicBezTo>
                    <a:pt x="1320802" y="351572"/>
                    <a:pt x="1135214" y="423574"/>
                    <a:pt x="963016" y="513967"/>
                  </a:cubicBezTo>
                  <a:cubicBezTo>
                    <a:pt x="790695" y="604482"/>
                    <a:pt x="631639" y="713754"/>
                    <a:pt x="485101" y="835489"/>
                  </a:cubicBezTo>
                  <a:cubicBezTo>
                    <a:pt x="447290" y="864410"/>
                    <a:pt x="413445" y="898292"/>
                    <a:pt x="377616" y="929391"/>
                  </a:cubicBezTo>
                  <a:lnTo>
                    <a:pt x="350963" y="952869"/>
                  </a:lnTo>
                  <a:cubicBezTo>
                    <a:pt x="342160" y="960855"/>
                    <a:pt x="333854" y="969326"/>
                    <a:pt x="325177" y="977433"/>
                  </a:cubicBezTo>
                  <a:cubicBezTo>
                    <a:pt x="307943" y="993770"/>
                    <a:pt x="290712" y="1010106"/>
                    <a:pt x="273108" y="1026079"/>
                  </a:cubicBezTo>
                  <a:cubicBezTo>
                    <a:pt x="264431" y="1034187"/>
                    <a:pt x="255379" y="1041931"/>
                    <a:pt x="246950" y="1050280"/>
                  </a:cubicBezTo>
                  <a:lnTo>
                    <a:pt x="221907" y="1075572"/>
                  </a:lnTo>
                  <a:lnTo>
                    <a:pt x="171698" y="1126154"/>
                  </a:lnTo>
                  <a:cubicBezTo>
                    <a:pt x="154467" y="1142611"/>
                    <a:pt x="139340" y="1161005"/>
                    <a:pt x="123596" y="1178793"/>
                  </a:cubicBezTo>
                  <a:lnTo>
                    <a:pt x="76734" y="1232642"/>
                  </a:lnTo>
                  <a:lnTo>
                    <a:pt x="0" y="1334855"/>
                  </a:lnTo>
                  <a:lnTo>
                    <a:pt x="0" y="663435"/>
                  </a:lnTo>
                  <a:lnTo>
                    <a:pt x="16483" y="648530"/>
                  </a:lnTo>
                  <a:cubicBezTo>
                    <a:pt x="27021" y="639332"/>
                    <a:pt x="37312" y="629893"/>
                    <a:pt x="48220" y="620940"/>
                  </a:cubicBezTo>
                  <a:lnTo>
                    <a:pt x="81570" y="595043"/>
                  </a:lnTo>
                  <a:cubicBezTo>
                    <a:pt x="126324" y="560920"/>
                    <a:pt x="170334" y="526189"/>
                    <a:pt x="217693" y="495573"/>
                  </a:cubicBezTo>
                  <a:cubicBezTo>
                    <a:pt x="403528" y="368636"/>
                    <a:pt x="607091" y="267955"/>
                    <a:pt x="817844" y="193898"/>
                  </a:cubicBezTo>
                  <a:cubicBezTo>
                    <a:pt x="1028722" y="119356"/>
                    <a:pt x="1246293" y="71921"/>
                    <a:pt x="1463494" y="41427"/>
                  </a:cubicBezTo>
                  <a:cubicBezTo>
                    <a:pt x="1681315" y="11537"/>
                    <a:pt x="1899630" y="-805"/>
                    <a:pt x="2115592" y="41"/>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
            <p:cNvSpPr/>
            <p:nvPr/>
          </p:nvSpPr>
          <p:spPr>
            <a:xfrm>
              <a:off x="1" y="2328207"/>
              <a:ext cx="5455589" cy="4526023"/>
            </a:xfrm>
            <a:custGeom>
              <a:avLst/>
              <a:gdLst/>
              <a:ahLst/>
              <a:cxnLst/>
              <a:rect l="l" t="t" r="r" b="b"/>
              <a:pathLst>
                <a:path w="5455589" h="4526023" extrusionOk="0">
                  <a:moveTo>
                    <a:pt x="1959882" y="0"/>
                  </a:moveTo>
                  <a:cubicBezTo>
                    <a:pt x="2000792" y="0"/>
                    <a:pt x="2041209" y="606"/>
                    <a:pt x="2082862" y="1937"/>
                  </a:cubicBezTo>
                  <a:cubicBezTo>
                    <a:pt x="2085342" y="1937"/>
                    <a:pt x="2088070" y="1937"/>
                    <a:pt x="2090550" y="1937"/>
                  </a:cubicBezTo>
                  <a:cubicBezTo>
                    <a:pt x="4779457" y="1937"/>
                    <a:pt x="5887402" y="2490455"/>
                    <a:pt x="5304164" y="4434610"/>
                  </a:cubicBezTo>
                  <a:lnTo>
                    <a:pt x="5273324" y="4526023"/>
                  </a:lnTo>
                  <a:lnTo>
                    <a:pt x="4480043" y="4526023"/>
                  </a:lnTo>
                  <a:lnTo>
                    <a:pt x="4544716" y="4369040"/>
                  </a:lnTo>
                  <a:cubicBezTo>
                    <a:pt x="4655547" y="4060465"/>
                    <a:pt x="4711707" y="3731077"/>
                    <a:pt x="4711707" y="3389953"/>
                  </a:cubicBezTo>
                  <a:cubicBezTo>
                    <a:pt x="4711707" y="3043625"/>
                    <a:pt x="4653936" y="2706493"/>
                    <a:pt x="4540005" y="2387756"/>
                  </a:cubicBezTo>
                  <a:cubicBezTo>
                    <a:pt x="4424835" y="2065386"/>
                    <a:pt x="4257842" y="1779441"/>
                    <a:pt x="4043865" y="1537907"/>
                  </a:cubicBezTo>
                  <a:cubicBezTo>
                    <a:pt x="3821582" y="1287054"/>
                    <a:pt x="3553305" y="1091020"/>
                    <a:pt x="3246721" y="955249"/>
                  </a:cubicBezTo>
                  <a:cubicBezTo>
                    <a:pt x="2906044" y="804470"/>
                    <a:pt x="2517016" y="727992"/>
                    <a:pt x="2090425" y="727992"/>
                  </a:cubicBezTo>
                  <a:lnTo>
                    <a:pt x="2083606" y="727992"/>
                  </a:lnTo>
                  <a:lnTo>
                    <a:pt x="2071085" y="727992"/>
                  </a:lnTo>
                  <a:lnTo>
                    <a:pt x="2058564" y="727630"/>
                  </a:lnTo>
                  <a:cubicBezTo>
                    <a:pt x="2025216" y="726541"/>
                    <a:pt x="1992858" y="726055"/>
                    <a:pt x="1959882" y="726055"/>
                  </a:cubicBezTo>
                  <a:cubicBezTo>
                    <a:pt x="1574698" y="726055"/>
                    <a:pt x="1223854" y="799992"/>
                    <a:pt x="917394" y="945930"/>
                  </a:cubicBezTo>
                  <a:cubicBezTo>
                    <a:pt x="638454" y="1078555"/>
                    <a:pt x="393486" y="1271566"/>
                    <a:pt x="189425" y="1519394"/>
                  </a:cubicBezTo>
                  <a:cubicBezTo>
                    <a:pt x="139464" y="1580080"/>
                    <a:pt x="92231" y="1643617"/>
                    <a:pt x="47794" y="1709883"/>
                  </a:cubicBezTo>
                  <a:lnTo>
                    <a:pt x="0" y="1789072"/>
                  </a:lnTo>
                  <a:lnTo>
                    <a:pt x="0" y="675495"/>
                  </a:lnTo>
                  <a:lnTo>
                    <a:pt x="64855" y="618817"/>
                  </a:lnTo>
                  <a:cubicBezTo>
                    <a:pt x="554222" y="235740"/>
                    <a:pt x="1186594" y="0"/>
                    <a:pt x="1959882" y="0"/>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p:nvPr/>
          </p:nvSpPr>
          <p:spPr>
            <a:xfrm>
              <a:off x="1" y="2328207"/>
              <a:ext cx="5455589" cy="4526023"/>
            </a:xfrm>
            <a:custGeom>
              <a:avLst/>
              <a:gdLst/>
              <a:ahLst/>
              <a:cxnLst/>
              <a:rect l="l" t="t" r="r" b="b"/>
              <a:pathLst>
                <a:path w="5455589" h="4526023" extrusionOk="0">
                  <a:moveTo>
                    <a:pt x="1959882" y="0"/>
                  </a:moveTo>
                  <a:cubicBezTo>
                    <a:pt x="2000792" y="0"/>
                    <a:pt x="2041209" y="606"/>
                    <a:pt x="2082862" y="1937"/>
                  </a:cubicBezTo>
                  <a:cubicBezTo>
                    <a:pt x="2085342" y="1937"/>
                    <a:pt x="2088070" y="1937"/>
                    <a:pt x="2090550" y="1937"/>
                  </a:cubicBezTo>
                  <a:cubicBezTo>
                    <a:pt x="4779457" y="1937"/>
                    <a:pt x="5887402" y="2490455"/>
                    <a:pt x="5304164" y="4434610"/>
                  </a:cubicBezTo>
                  <a:lnTo>
                    <a:pt x="5273324" y="4526023"/>
                  </a:lnTo>
                  <a:lnTo>
                    <a:pt x="4613420" y="4526023"/>
                  </a:lnTo>
                  <a:lnTo>
                    <a:pt x="4661623" y="4409094"/>
                  </a:lnTo>
                  <a:cubicBezTo>
                    <a:pt x="4777041" y="4087572"/>
                    <a:pt x="4835557" y="3744753"/>
                    <a:pt x="4835557" y="3389953"/>
                  </a:cubicBezTo>
                  <a:cubicBezTo>
                    <a:pt x="4835557" y="3030072"/>
                    <a:pt x="4775428" y="2679509"/>
                    <a:pt x="4656910" y="2347944"/>
                  </a:cubicBezTo>
                  <a:cubicBezTo>
                    <a:pt x="4536532" y="2011174"/>
                    <a:pt x="4361732" y="1712040"/>
                    <a:pt x="4137464" y="1458888"/>
                  </a:cubicBezTo>
                  <a:cubicBezTo>
                    <a:pt x="3903404" y="1194604"/>
                    <a:pt x="3620870" y="988162"/>
                    <a:pt x="3297796" y="845129"/>
                  </a:cubicBezTo>
                  <a:cubicBezTo>
                    <a:pt x="2941004" y="687212"/>
                    <a:pt x="2534743" y="607104"/>
                    <a:pt x="2090301" y="607104"/>
                  </a:cubicBezTo>
                  <a:lnTo>
                    <a:pt x="2083978" y="607104"/>
                  </a:lnTo>
                  <a:lnTo>
                    <a:pt x="2073317" y="607104"/>
                  </a:lnTo>
                  <a:lnTo>
                    <a:pt x="2062656" y="606741"/>
                  </a:lnTo>
                  <a:cubicBezTo>
                    <a:pt x="2027819" y="605532"/>
                    <a:pt x="1994222" y="605046"/>
                    <a:pt x="1959882" y="605046"/>
                  </a:cubicBezTo>
                  <a:cubicBezTo>
                    <a:pt x="1555729" y="605046"/>
                    <a:pt x="1186663" y="683098"/>
                    <a:pt x="862722" y="837143"/>
                  </a:cubicBezTo>
                  <a:cubicBezTo>
                    <a:pt x="567171" y="977755"/>
                    <a:pt x="307943" y="1181776"/>
                    <a:pt x="92355" y="1443641"/>
                  </a:cubicBezTo>
                  <a:lnTo>
                    <a:pt x="0" y="1567870"/>
                  </a:lnTo>
                  <a:lnTo>
                    <a:pt x="0" y="675495"/>
                  </a:lnTo>
                  <a:lnTo>
                    <a:pt x="64855" y="618817"/>
                  </a:lnTo>
                  <a:cubicBezTo>
                    <a:pt x="554222" y="235740"/>
                    <a:pt x="1186594" y="0"/>
                    <a:pt x="1959882" y="0"/>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
            <p:cNvSpPr/>
            <p:nvPr/>
          </p:nvSpPr>
          <p:spPr>
            <a:xfrm>
              <a:off x="1" y="2317967"/>
              <a:ext cx="5635125" cy="4536263"/>
            </a:xfrm>
            <a:custGeom>
              <a:avLst/>
              <a:gdLst/>
              <a:ahLst/>
              <a:cxnLst/>
              <a:rect l="l" t="t" r="r" b="b"/>
              <a:pathLst>
                <a:path w="5635125" h="4536263" extrusionOk="0">
                  <a:moveTo>
                    <a:pt x="2112370" y="2011"/>
                  </a:moveTo>
                  <a:cubicBezTo>
                    <a:pt x="2560655" y="2374"/>
                    <a:pt x="3013032" y="58402"/>
                    <a:pt x="3443962" y="201797"/>
                  </a:cubicBezTo>
                  <a:lnTo>
                    <a:pt x="3524048" y="230356"/>
                  </a:lnTo>
                  <a:lnTo>
                    <a:pt x="3564215" y="244513"/>
                  </a:lnTo>
                  <a:cubicBezTo>
                    <a:pt x="3577605" y="249353"/>
                    <a:pt x="3591118" y="253589"/>
                    <a:pt x="3604134" y="259397"/>
                  </a:cubicBezTo>
                  <a:cubicBezTo>
                    <a:pt x="3656450" y="281301"/>
                    <a:pt x="3709388" y="302356"/>
                    <a:pt x="3761580" y="325106"/>
                  </a:cubicBezTo>
                  <a:cubicBezTo>
                    <a:pt x="3812903" y="349550"/>
                    <a:pt x="3864849" y="373268"/>
                    <a:pt x="3915926" y="398680"/>
                  </a:cubicBezTo>
                  <a:cubicBezTo>
                    <a:pt x="3965887" y="426028"/>
                    <a:pt x="4016716" y="452409"/>
                    <a:pt x="4066305" y="480844"/>
                  </a:cubicBezTo>
                  <a:cubicBezTo>
                    <a:pt x="4263794" y="596166"/>
                    <a:pt x="4449629" y="733392"/>
                    <a:pt x="4617984" y="890098"/>
                  </a:cubicBezTo>
                  <a:cubicBezTo>
                    <a:pt x="4954818" y="1203754"/>
                    <a:pt x="5217764" y="1595219"/>
                    <a:pt x="5387359" y="2020324"/>
                  </a:cubicBezTo>
                  <a:cubicBezTo>
                    <a:pt x="5557947" y="2445551"/>
                    <a:pt x="5639646" y="2902604"/>
                    <a:pt x="5634933" y="3356508"/>
                  </a:cubicBezTo>
                  <a:cubicBezTo>
                    <a:pt x="5631191" y="3754046"/>
                    <a:pt x="5559369" y="4148944"/>
                    <a:pt x="5426809" y="4521289"/>
                  </a:cubicBezTo>
                  <a:lnTo>
                    <a:pt x="5420775" y="4536263"/>
                  </a:lnTo>
                  <a:lnTo>
                    <a:pt x="5192615" y="4536263"/>
                  </a:lnTo>
                  <a:lnTo>
                    <a:pt x="5252198" y="4305372"/>
                  </a:lnTo>
                  <a:cubicBezTo>
                    <a:pt x="5273894" y="4201637"/>
                    <a:pt x="5290785" y="4097084"/>
                    <a:pt x="5302934" y="3992169"/>
                  </a:cubicBezTo>
                  <a:lnTo>
                    <a:pt x="5317935" y="3834617"/>
                  </a:lnTo>
                  <a:cubicBezTo>
                    <a:pt x="5320661" y="3781977"/>
                    <a:pt x="5324259" y="3729339"/>
                    <a:pt x="5326240" y="3676819"/>
                  </a:cubicBezTo>
                  <a:cubicBezTo>
                    <a:pt x="5326862" y="3624181"/>
                    <a:pt x="5328968" y="3571662"/>
                    <a:pt x="5328597" y="3519023"/>
                  </a:cubicBezTo>
                  <a:lnTo>
                    <a:pt x="5326862" y="3440247"/>
                  </a:lnTo>
                  <a:cubicBezTo>
                    <a:pt x="5326117" y="3413987"/>
                    <a:pt x="5326862" y="3387729"/>
                    <a:pt x="5324754" y="3361590"/>
                  </a:cubicBezTo>
                  <a:lnTo>
                    <a:pt x="5320291" y="3282936"/>
                  </a:lnTo>
                  <a:cubicBezTo>
                    <a:pt x="5318678" y="3256798"/>
                    <a:pt x="5317812" y="3230537"/>
                    <a:pt x="5314712" y="3204522"/>
                  </a:cubicBezTo>
                  <a:lnTo>
                    <a:pt x="5307521" y="3126228"/>
                  </a:lnTo>
                  <a:lnTo>
                    <a:pt x="5304050" y="3087142"/>
                  </a:lnTo>
                  <a:cubicBezTo>
                    <a:pt x="5302934" y="3074072"/>
                    <a:pt x="5300704" y="3061124"/>
                    <a:pt x="5299091" y="3048177"/>
                  </a:cubicBezTo>
                  <a:cubicBezTo>
                    <a:pt x="5286074" y="2944230"/>
                    <a:pt x="5269833" y="2840646"/>
                    <a:pt x="5249253" y="2738030"/>
                  </a:cubicBezTo>
                  <a:cubicBezTo>
                    <a:pt x="5208342" y="2532798"/>
                    <a:pt x="5151563" y="2330834"/>
                    <a:pt x="5078790" y="2134677"/>
                  </a:cubicBezTo>
                  <a:cubicBezTo>
                    <a:pt x="4932999" y="1742729"/>
                    <a:pt x="4725096" y="1371231"/>
                    <a:pt x="4445910" y="1049950"/>
                  </a:cubicBezTo>
                  <a:cubicBezTo>
                    <a:pt x="4306688" y="889252"/>
                    <a:pt x="4149614" y="741739"/>
                    <a:pt x="3975680" y="613349"/>
                  </a:cubicBezTo>
                  <a:cubicBezTo>
                    <a:pt x="3932043" y="581525"/>
                    <a:pt x="3886916" y="551514"/>
                    <a:pt x="3842409" y="520416"/>
                  </a:cubicBezTo>
                  <a:cubicBezTo>
                    <a:pt x="3796787" y="491131"/>
                    <a:pt x="3749926" y="463419"/>
                    <a:pt x="3703560" y="434620"/>
                  </a:cubicBezTo>
                  <a:cubicBezTo>
                    <a:pt x="3656077" y="407756"/>
                    <a:pt x="3607357" y="383069"/>
                    <a:pt x="3559132" y="357174"/>
                  </a:cubicBezTo>
                  <a:cubicBezTo>
                    <a:pt x="3510163" y="332850"/>
                    <a:pt x="3459830" y="310827"/>
                    <a:pt x="3409869" y="287835"/>
                  </a:cubicBezTo>
                  <a:lnTo>
                    <a:pt x="3391024" y="279364"/>
                  </a:lnTo>
                  <a:lnTo>
                    <a:pt x="3371810" y="271862"/>
                  </a:lnTo>
                  <a:lnTo>
                    <a:pt x="3333378" y="256857"/>
                  </a:lnTo>
                  <a:lnTo>
                    <a:pt x="3256391" y="226846"/>
                  </a:lnTo>
                  <a:cubicBezTo>
                    <a:pt x="3230976" y="216077"/>
                    <a:pt x="3204322" y="208816"/>
                    <a:pt x="3178039" y="200103"/>
                  </a:cubicBezTo>
                  <a:lnTo>
                    <a:pt x="3099068" y="174933"/>
                  </a:lnTo>
                  <a:lnTo>
                    <a:pt x="3059520" y="162469"/>
                  </a:lnTo>
                  <a:lnTo>
                    <a:pt x="3019354" y="152062"/>
                  </a:lnTo>
                  <a:lnTo>
                    <a:pt x="2938896" y="131490"/>
                  </a:lnTo>
                  <a:cubicBezTo>
                    <a:pt x="2885463" y="116485"/>
                    <a:pt x="2830668" y="107532"/>
                    <a:pt x="2776242" y="96762"/>
                  </a:cubicBezTo>
                  <a:cubicBezTo>
                    <a:pt x="2557927" y="55618"/>
                    <a:pt x="2335272" y="37588"/>
                    <a:pt x="2111872" y="38314"/>
                  </a:cubicBezTo>
                  <a:cubicBezTo>
                    <a:pt x="1888597" y="32748"/>
                    <a:pt x="1665820" y="47631"/>
                    <a:pt x="1447502" y="87201"/>
                  </a:cubicBezTo>
                  <a:lnTo>
                    <a:pt x="1365679" y="101965"/>
                  </a:lnTo>
                  <a:lnTo>
                    <a:pt x="1284974" y="121446"/>
                  </a:lnTo>
                  <a:lnTo>
                    <a:pt x="1204515" y="141291"/>
                  </a:lnTo>
                  <a:cubicBezTo>
                    <a:pt x="1177737" y="148069"/>
                    <a:pt x="1151703" y="157388"/>
                    <a:pt x="1125296" y="165253"/>
                  </a:cubicBezTo>
                  <a:lnTo>
                    <a:pt x="1046326" y="189939"/>
                  </a:lnTo>
                  <a:cubicBezTo>
                    <a:pt x="1039756" y="191996"/>
                    <a:pt x="1033186" y="193931"/>
                    <a:pt x="1026614" y="196231"/>
                  </a:cubicBezTo>
                  <a:lnTo>
                    <a:pt x="1007275" y="203492"/>
                  </a:lnTo>
                  <a:lnTo>
                    <a:pt x="968719" y="218255"/>
                  </a:lnTo>
                  <a:lnTo>
                    <a:pt x="891856" y="247901"/>
                  </a:lnTo>
                  <a:lnTo>
                    <a:pt x="872641" y="255283"/>
                  </a:lnTo>
                  <a:lnTo>
                    <a:pt x="853922" y="263755"/>
                  </a:lnTo>
                  <a:lnTo>
                    <a:pt x="816481" y="280817"/>
                  </a:lnTo>
                  <a:cubicBezTo>
                    <a:pt x="616389" y="370121"/>
                    <a:pt x="429437" y="484353"/>
                    <a:pt x="260959" y="618433"/>
                  </a:cubicBezTo>
                  <a:cubicBezTo>
                    <a:pt x="176595" y="685350"/>
                    <a:pt x="96787" y="757109"/>
                    <a:pt x="21645" y="832906"/>
                  </a:cubicBezTo>
                  <a:lnTo>
                    <a:pt x="0" y="857354"/>
                  </a:lnTo>
                  <a:lnTo>
                    <a:pt x="0" y="593247"/>
                  </a:lnTo>
                  <a:lnTo>
                    <a:pt x="18510" y="579335"/>
                  </a:lnTo>
                  <a:cubicBezTo>
                    <a:pt x="65368" y="546190"/>
                    <a:pt x="113152" y="514425"/>
                    <a:pt x="161780" y="484113"/>
                  </a:cubicBezTo>
                  <a:cubicBezTo>
                    <a:pt x="356292" y="362861"/>
                    <a:pt x="564071" y="264601"/>
                    <a:pt x="778792" y="190181"/>
                  </a:cubicBezTo>
                  <a:cubicBezTo>
                    <a:pt x="1208731" y="40371"/>
                    <a:pt x="1664207" y="-11299"/>
                    <a:pt x="2112370" y="201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04" name="Google Shape;104;p1"/>
          <p:cNvSpPr txBox="1">
            <a:spLocks noGrp="1"/>
          </p:cNvSpPr>
          <p:nvPr>
            <p:ph type="subTitle" idx="1"/>
          </p:nvPr>
        </p:nvSpPr>
        <p:spPr>
          <a:xfrm>
            <a:off x="6092326" y="2421682"/>
            <a:ext cx="5286665" cy="36392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1800"/>
              <a:buFont typeface="Arial"/>
              <a:buChar char="•"/>
            </a:pPr>
            <a:r>
              <a:rPr lang="en-US" sz="1800" b="1">
                <a:solidFill>
                  <a:schemeClr val="dk2"/>
                </a:solidFill>
              </a:rPr>
              <a:t>Presented By :</a:t>
            </a:r>
            <a:endParaRPr/>
          </a:p>
          <a:p>
            <a:pPr marL="0" lvl="0" indent="0" algn="l" rtl="0">
              <a:lnSpc>
                <a:spcPct val="90000"/>
              </a:lnSpc>
              <a:spcBef>
                <a:spcPts val="1000"/>
              </a:spcBef>
              <a:spcAft>
                <a:spcPts val="0"/>
              </a:spcAft>
              <a:buClr>
                <a:schemeClr val="dk2"/>
              </a:buClr>
              <a:buSzPts val="1800"/>
              <a:buFont typeface="Arial"/>
              <a:buChar char="•"/>
            </a:pPr>
            <a:r>
              <a:rPr lang="en-US" sz="1800" b="1">
                <a:solidFill>
                  <a:schemeClr val="dk2"/>
                </a:solidFill>
              </a:rPr>
              <a:t>Team: Finance 4</a:t>
            </a:r>
            <a:endParaRPr/>
          </a:p>
          <a:p>
            <a:pPr marL="342900" lvl="0" indent="-228600" algn="l" rtl="0">
              <a:lnSpc>
                <a:spcPct val="90000"/>
              </a:lnSpc>
              <a:spcBef>
                <a:spcPts val="1000"/>
              </a:spcBef>
              <a:spcAft>
                <a:spcPts val="0"/>
              </a:spcAft>
              <a:buClr>
                <a:schemeClr val="dk2"/>
              </a:buClr>
              <a:buSzPts val="1800"/>
              <a:buFont typeface="Arial"/>
              <a:buChar char="•"/>
            </a:pPr>
            <a:r>
              <a:rPr lang="en-US" sz="1800" b="1">
                <a:solidFill>
                  <a:schemeClr val="dk2"/>
                </a:solidFill>
              </a:rPr>
              <a:t>Arindam Hazra</a:t>
            </a:r>
            <a:endParaRPr sz="1800" b="1">
              <a:solidFill>
                <a:schemeClr val="dk2"/>
              </a:solidFill>
            </a:endParaRPr>
          </a:p>
          <a:p>
            <a:pPr marL="342900" lvl="0" indent="-228600" algn="l" rtl="0">
              <a:lnSpc>
                <a:spcPct val="90000"/>
              </a:lnSpc>
              <a:spcBef>
                <a:spcPts val="1000"/>
              </a:spcBef>
              <a:spcAft>
                <a:spcPts val="0"/>
              </a:spcAft>
              <a:buClr>
                <a:schemeClr val="dk2"/>
              </a:buClr>
              <a:buSzPts val="1800"/>
              <a:buFont typeface="Arial"/>
              <a:buChar char="•"/>
            </a:pPr>
            <a:r>
              <a:rPr lang="en-US" sz="1800" b="1">
                <a:solidFill>
                  <a:schemeClr val="dk2"/>
                </a:solidFill>
              </a:rPr>
              <a:t>Shivani Srivastava</a:t>
            </a:r>
            <a:endParaRPr/>
          </a:p>
          <a:p>
            <a:pPr marL="342900" lvl="0" indent="-228600" algn="l" rtl="0">
              <a:lnSpc>
                <a:spcPct val="90000"/>
              </a:lnSpc>
              <a:spcBef>
                <a:spcPts val="1000"/>
              </a:spcBef>
              <a:spcAft>
                <a:spcPts val="0"/>
              </a:spcAft>
              <a:buClr>
                <a:schemeClr val="dk2"/>
              </a:buClr>
              <a:buSzPts val="1800"/>
              <a:buFont typeface="Arial"/>
              <a:buChar char="•"/>
            </a:pPr>
            <a:r>
              <a:rPr lang="en-US" sz="1800" b="1">
                <a:solidFill>
                  <a:schemeClr val="dk2"/>
                </a:solidFill>
              </a:rPr>
              <a:t>Varshini VS</a:t>
            </a:r>
            <a:endParaRPr/>
          </a:p>
          <a:p>
            <a:pPr marL="342900" lvl="0" indent="-228600" algn="l" rtl="0">
              <a:lnSpc>
                <a:spcPct val="90000"/>
              </a:lnSpc>
              <a:spcBef>
                <a:spcPts val="1000"/>
              </a:spcBef>
              <a:spcAft>
                <a:spcPts val="0"/>
              </a:spcAft>
              <a:buClr>
                <a:schemeClr val="dk2"/>
              </a:buClr>
              <a:buSzPts val="1800"/>
              <a:buFont typeface="Arial"/>
              <a:buChar char="•"/>
            </a:pPr>
            <a:r>
              <a:rPr lang="en-US" sz="1800" b="1">
                <a:solidFill>
                  <a:schemeClr val="dk2"/>
                </a:solidFill>
              </a:rPr>
              <a:t>Shashank Emani</a:t>
            </a:r>
            <a:endParaRPr/>
          </a:p>
          <a:p>
            <a:pPr marL="342900" lvl="0" indent="-228600" algn="l" rtl="0">
              <a:lnSpc>
                <a:spcPct val="90000"/>
              </a:lnSpc>
              <a:spcBef>
                <a:spcPts val="1000"/>
              </a:spcBef>
              <a:spcAft>
                <a:spcPts val="0"/>
              </a:spcAft>
              <a:buClr>
                <a:schemeClr val="dk2"/>
              </a:buClr>
              <a:buSzPts val="1800"/>
              <a:buFont typeface="Arial"/>
              <a:buChar char="•"/>
            </a:pPr>
            <a:r>
              <a:rPr lang="en-US" sz="1800" b="1">
                <a:solidFill>
                  <a:schemeClr val="dk2"/>
                </a:solidFill>
              </a:rPr>
              <a:t>Abhishek Zope</a:t>
            </a:r>
            <a:endParaRPr/>
          </a:p>
          <a:p>
            <a:pPr marL="342900" lvl="0" indent="-228600" algn="l" rtl="0">
              <a:lnSpc>
                <a:spcPct val="90000"/>
              </a:lnSpc>
              <a:spcBef>
                <a:spcPts val="1000"/>
              </a:spcBef>
              <a:spcAft>
                <a:spcPts val="0"/>
              </a:spcAft>
              <a:buClr>
                <a:schemeClr val="dk2"/>
              </a:buClr>
              <a:buSzPts val="1800"/>
              <a:buFont typeface="Arial"/>
              <a:buChar char="•"/>
            </a:pPr>
            <a:r>
              <a:rPr lang="en-US" sz="1800" b="1">
                <a:solidFill>
                  <a:schemeClr val="dk2"/>
                </a:solidFill>
              </a:rPr>
              <a:t>Prem Veerapaneni</a:t>
            </a:r>
            <a:endParaRPr/>
          </a:p>
          <a:p>
            <a:pPr marL="342900" lvl="0" indent="-114300" algn="l" rtl="0">
              <a:lnSpc>
                <a:spcPct val="90000"/>
              </a:lnSpc>
              <a:spcBef>
                <a:spcPts val="1000"/>
              </a:spcBef>
              <a:spcAft>
                <a:spcPts val="0"/>
              </a:spcAft>
              <a:buClr>
                <a:schemeClr val="dk1"/>
              </a:buClr>
              <a:buSzPts val="1800"/>
              <a:buFont typeface="Arial"/>
              <a:buNone/>
            </a:pPr>
            <a:endParaRPr sz="1800"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10" name="Google Shape;11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b="1" dirty="0"/>
              <a:t>Problem Statement</a:t>
            </a:r>
            <a:endParaRPr dirty="0"/>
          </a:p>
        </p:txBody>
      </p:sp>
      <p:sp>
        <p:nvSpPr>
          <p:cNvPr id="111" name="Google Shape;111;p2"/>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2"/>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dk1"/>
              </a:buClr>
              <a:buSzPts val="2200"/>
              <a:buFont typeface="Noto Sans Symbols"/>
              <a:buNone/>
            </a:pPr>
            <a:r>
              <a:rPr lang="en-US" sz="2200" dirty="0">
                <a:latin typeface="Georgia"/>
                <a:ea typeface="Georgia"/>
                <a:cs typeface="Georgia"/>
                <a:sym typeface="Georgia"/>
              </a:rPr>
              <a:t>Credit Card Transaction Analysis &amp; Insights:</a:t>
            </a:r>
          </a:p>
          <a:p>
            <a:pPr marL="596900" lvl="0" indent="-457200" algn="l" rtl="0">
              <a:lnSpc>
                <a:spcPct val="90000"/>
              </a:lnSpc>
              <a:spcBef>
                <a:spcPts val="1000"/>
              </a:spcBef>
              <a:spcAft>
                <a:spcPts val="0"/>
              </a:spcAft>
              <a:buClr>
                <a:schemeClr val="dk1"/>
              </a:buClr>
              <a:buSzPts val="2200"/>
              <a:buFont typeface="+mj-lt"/>
              <a:buAutoNum type="arabicPeriod"/>
            </a:pPr>
            <a:r>
              <a:rPr lang="en-US" sz="2200" dirty="0">
                <a:latin typeface="Georgia"/>
                <a:ea typeface="Georgia"/>
                <a:cs typeface="Georgia"/>
                <a:sym typeface="Georgia"/>
              </a:rPr>
              <a:t>Financial Instruction has huge number of Credit Card transactions. How to identify fraudulent transactions(unauthorized).</a:t>
            </a:r>
          </a:p>
          <a:p>
            <a:pPr marL="1054100" lvl="1" indent="-457200">
              <a:spcBef>
                <a:spcPts val="1000"/>
              </a:spcBef>
              <a:buSzPts val="2200"/>
              <a:buFont typeface="Wingdings" panose="05000000000000000000" pitchFamily="2" charset="2"/>
              <a:buChar char="Ø"/>
            </a:pPr>
            <a:r>
              <a:rPr lang="en-US" sz="1800" dirty="0">
                <a:latin typeface="Georgia"/>
                <a:ea typeface="Georgia"/>
                <a:cs typeface="Georgia"/>
                <a:sym typeface="Georgia"/>
              </a:rPr>
              <a:t>Identify fraudulent transactions based on historical data </a:t>
            </a:r>
          </a:p>
          <a:p>
            <a:pPr marL="1054100" lvl="1" indent="-457200">
              <a:spcBef>
                <a:spcPts val="1000"/>
              </a:spcBef>
              <a:buSzPts val="2200"/>
              <a:buFont typeface="Wingdings" panose="05000000000000000000" pitchFamily="2" charset="2"/>
              <a:buChar char="Ø"/>
            </a:pPr>
            <a:r>
              <a:rPr lang="en-US" sz="1800" dirty="0">
                <a:latin typeface="Georgia"/>
                <a:ea typeface="Georgia"/>
                <a:cs typeface="Georgia"/>
                <a:sym typeface="Georgia"/>
              </a:rPr>
              <a:t>Identify real time transactions and alert customers</a:t>
            </a:r>
          </a:p>
          <a:p>
            <a:pPr marL="596900" indent="-457200">
              <a:buSzPts val="2200"/>
              <a:buFont typeface="+mj-lt"/>
              <a:buAutoNum type="arabicPeriod"/>
            </a:pPr>
            <a:r>
              <a:rPr lang="en-US" sz="2200" dirty="0">
                <a:latin typeface="Georgia"/>
                <a:sym typeface="Georgia"/>
              </a:rPr>
              <a:t>Analyze credit card transactions of different customer persona and recommend personalized offers like bill payments, cash back offers etc. </a:t>
            </a:r>
          </a:p>
          <a:p>
            <a:pPr marL="1054100" lvl="1" indent="-457200">
              <a:spcBef>
                <a:spcPts val="1000"/>
              </a:spcBef>
              <a:buSzPts val="2200"/>
              <a:buFont typeface="Wingdings" panose="05000000000000000000" pitchFamily="2" charset="2"/>
              <a:buChar char="Ø"/>
            </a:pPr>
            <a:r>
              <a:rPr lang="en-US" sz="1800" dirty="0">
                <a:latin typeface="Georgia"/>
                <a:sym typeface="Georgia"/>
              </a:rPr>
              <a:t>Create customer persona based on demographics, transactions.</a:t>
            </a:r>
          </a:p>
          <a:p>
            <a:pPr marL="1054100" lvl="1" indent="-457200">
              <a:spcBef>
                <a:spcPts val="1000"/>
              </a:spcBef>
              <a:buSzPts val="2200"/>
              <a:buFont typeface="Wingdings" panose="05000000000000000000" pitchFamily="2" charset="2"/>
              <a:buChar char="Ø"/>
            </a:pPr>
            <a:r>
              <a:rPr lang="en-US" sz="1800" dirty="0">
                <a:latin typeface="Georgia"/>
                <a:sym typeface="Georgia"/>
              </a:rPr>
              <a:t>Share with Analyst/Data Science team to identify personalized offers</a:t>
            </a:r>
            <a:endParaRPr sz="1800" dirty="0">
              <a:latin typeface="Georgia"/>
              <a:sym typeface="Georgia"/>
            </a:endParaRPr>
          </a:p>
          <a:p>
            <a:pPr marL="228600" lvl="0" indent="-88900" algn="l" rtl="0">
              <a:lnSpc>
                <a:spcPct val="90000"/>
              </a:lnSpc>
              <a:spcBef>
                <a:spcPts val="1000"/>
              </a:spcBef>
              <a:spcAft>
                <a:spcPts val="0"/>
              </a:spcAft>
              <a:buClr>
                <a:schemeClr val="dk1"/>
              </a:buClr>
              <a:buSzPts val="2200"/>
              <a:buNone/>
            </a:pPr>
            <a:endParaRPr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b="1" dirty="0"/>
              <a:t>Process Flow</a:t>
            </a:r>
            <a:endParaRPr dirty="0"/>
          </a:p>
        </p:txBody>
      </p:sp>
      <p:sp>
        <p:nvSpPr>
          <p:cNvPr id="119" name="Google Shape;119;p3"/>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3"/>
          <p:cNvSpPr txBox="1">
            <a:spLocks noGrp="1"/>
          </p:cNvSpPr>
          <p:nvPr>
            <p:ph type="body" idx="1"/>
          </p:nvPr>
        </p:nvSpPr>
        <p:spPr>
          <a:xfrm>
            <a:off x="0" y="1929384"/>
            <a:ext cx="11353800" cy="4251960"/>
          </a:xfrm>
          <a:prstGeom prst="rect">
            <a:avLst/>
          </a:prstGeom>
          <a:noFill/>
          <a:ln>
            <a:noFill/>
          </a:ln>
        </p:spPr>
        <p:txBody>
          <a:bodyPr spcFirstLastPara="1" wrap="square" lIns="91425" tIns="45700" rIns="91425" bIns="45700" anchor="t" anchorCtr="0">
            <a:normAutofit/>
          </a:bodyPr>
          <a:lstStyle/>
          <a:p>
            <a:pPr marL="228600" lvl="0" indent="-107950" algn="l" rtl="0">
              <a:lnSpc>
                <a:spcPct val="90000"/>
              </a:lnSpc>
              <a:spcBef>
                <a:spcPts val="1000"/>
              </a:spcBef>
              <a:spcAft>
                <a:spcPts val="0"/>
              </a:spcAft>
              <a:buClr>
                <a:schemeClr val="dk1"/>
              </a:buClr>
              <a:buSzPts val="1900"/>
              <a:buFont typeface="Noto Sans Symbols"/>
              <a:buNone/>
            </a:pPr>
            <a:endParaRPr sz="1900" dirty="0">
              <a:latin typeface="Georgia"/>
              <a:ea typeface="Georgia"/>
              <a:cs typeface="Georgia"/>
              <a:sym typeface="Georgia"/>
            </a:endParaRPr>
          </a:p>
          <a:p>
            <a:pPr marL="228600" lvl="0" indent="-107950" algn="l" rtl="0">
              <a:lnSpc>
                <a:spcPct val="90000"/>
              </a:lnSpc>
              <a:spcBef>
                <a:spcPts val="1000"/>
              </a:spcBef>
              <a:spcAft>
                <a:spcPts val="0"/>
              </a:spcAft>
              <a:buClr>
                <a:schemeClr val="dk1"/>
              </a:buClr>
              <a:buSzPts val="1900"/>
              <a:buNone/>
            </a:pPr>
            <a:endParaRPr sz="1900" dirty="0"/>
          </a:p>
        </p:txBody>
      </p:sp>
      <p:sp>
        <p:nvSpPr>
          <p:cNvPr id="2" name="Rectangle: Rounded Corners 1">
            <a:extLst>
              <a:ext uri="{FF2B5EF4-FFF2-40B4-BE49-F238E27FC236}">
                <a16:creationId xmlns:a16="http://schemas.microsoft.com/office/drawing/2014/main" id="{ACC7A8BC-5253-8982-660B-01B7F7F3E074}"/>
              </a:ext>
            </a:extLst>
          </p:cNvPr>
          <p:cNvSpPr/>
          <p:nvPr/>
        </p:nvSpPr>
        <p:spPr>
          <a:xfrm>
            <a:off x="1700981" y="2591893"/>
            <a:ext cx="7844617" cy="260827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ln w="0"/>
                <a:solidFill>
                  <a:schemeClr val="tx1"/>
                </a:solidFill>
                <a:effectLst>
                  <a:outerShdw blurRad="38100" dist="19050" dir="2700000" algn="tl" rotWithShape="0">
                    <a:schemeClr val="dk1">
                      <a:alpha val="40000"/>
                    </a:schemeClr>
                  </a:outerShdw>
                </a:effectLst>
              </a:rPr>
              <a:t>Data Lake(HDFS)</a:t>
            </a:r>
          </a:p>
        </p:txBody>
      </p:sp>
      <p:sp>
        <p:nvSpPr>
          <p:cNvPr id="3" name="Rectangle: Rounded Corners 2">
            <a:extLst>
              <a:ext uri="{FF2B5EF4-FFF2-40B4-BE49-F238E27FC236}">
                <a16:creationId xmlns:a16="http://schemas.microsoft.com/office/drawing/2014/main" id="{039A8EC8-B8F8-DF8A-4595-6EACBECD5324}"/>
              </a:ext>
            </a:extLst>
          </p:cNvPr>
          <p:cNvSpPr/>
          <p:nvPr/>
        </p:nvSpPr>
        <p:spPr>
          <a:xfrm>
            <a:off x="2054942" y="3520202"/>
            <a:ext cx="1140541" cy="7516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Layer</a:t>
            </a:r>
          </a:p>
        </p:txBody>
      </p:sp>
      <p:sp>
        <p:nvSpPr>
          <p:cNvPr id="4" name="Rectangle: Rounded Corners 3">
            <a:extLst>
              <a:ext uri="{FF2B5EF4-FFF2-40B4-BE49-F238E27FC236}">
                <a16:creationId xmlns:a16="http://schemas.microsoft.com/office/drawing/2014/main" id="{5B79191D-76D2-FD1F-D0FA-AC23FC226AFB}"/>
              </a:ext>
            </a:extLst>
          </p:cNvPr>
          <p:cNvSpPr/>
          <p:nvPr/>
        </p:nvSpPr>
        <p:spPr>
          <a:xfrm>
            <a:off x="4953935" y="3520201"/>
            <a:ext cx="1140541" cy="7516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Prepared</a:t>
            </a:r>
          </a:p>
          <a:p>
            <a:pPr algn="ctr"/>
            <a:r>
              <a:rPr lang="en-US" dirty="0"/>
              <a:t>Layer</a:t>
            </a:r>
          </a:p>
        </p:txBody>
      </p:sp>
      <p:sp>
        <p:nvSpPr>
          <p:cNvPr id="5" name="Rectangle: Rounded Corners 4">
            <a:extLst>
              <a:ext uri="{FF2B5EF4-FFF2-40B4-BE49-F238E27FC236}">
                <a16:creationId xmlns:a16="http://schemas.microsoft.com/office/drawing/2014/main" id="{E8877740-C896-905B-3580-E10EF3180D10}"/>
              </a:ext>
            </a:extLst>
          </p:cNvPr>
          <p:cNvSpPr/>
          <p:nvPr/>
        </p:nvSpPr>
        <p:spPr>
          <a:xfrm>
            <a:off x="8101166" y="3480935"/>
            <a:ext cx="1140541" cy="7516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Curated</a:t>
            </a:r>
          </a:p>
          <a:p>
            <a:pPr algn="ctr"/>
            <a:r>
              <a:rPr lang="en-US" dirty="0"/>
              <a:t>Layer</a:t>
            </a:r>
          </a:p>
        </p:txBody>
      </p:sp>
      <p:sp>
        <p:nvSpPr>
          <p:cNvPr id="6" name="Oval 5">
            <a:extLst>
              <a:ext uri="{FF2B5EF4-FFF2-40B4-BE49-F238E27FC236}">
                <a16:creationId xmlns:a16="http://schemas.microsoft.com/office/drawing/2014/main" id="{BB9D1F6B-26A4-BF7B-B992-435B8AA1179C}"/>
              </a:ext>
            </a:extLst>
          </p:cNvPr>
          <p:cNvSpPr/>
          <p:nvPr/>
        </p:nvSpPr>
        <p:spPr>
          <a:xfrm>
            <a:off x="3509501" y="3598733"/>
            <a:ext cx="1140541" cy="673124"/>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Apache Spark</a:t>
            </a:r>
          </a:p>
        </p:txBody>
      </p:sp>
      <p:sp>
        <p:nvSpPr>
          <p:cNvPr id="7" name="Oval 6">
            <a:extLst>
              <a:ext uri="{FF2B5EF4-FFF2-40B4-BE49-F238E27FC236}">
                <a16:creationId xmlns:a16="http://schemas.microsoft.com/office/drawing/2014/main" id="{6E44F65A-414F-F916-6F26-14958D6B8090}"/>
              </a:ext>
            </a:extLst>
          </p:cNvPr>
          <p:cNvSpPr/>
          <p:nvPr/>
        </p:nvSpPr>
        <p:spPr>
          <a:xfrm>
            <a:off x="6527549" y="3559466"/>
            <a:ext cx="1140541" cy="673124"/>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Apache Spark</a:t>
            </a:r>
          </a:p>
        </p:txBody>
      </p:sp>
      <p:sp>
        <p:nvSpPr>
          <p:cNvPr id="8" name="Rectangle: Rounded Corners 7">
            <a:extLst>
              <a:ext uri="{FF2B5EF4-FFF2-40B4-BE49-F238E27FC236}">
                <a16:creationId xmlns:a16="http://schemas.microsoft.com/office/drawing/2014/main" id="{C7E466E4-06B2-01E3-BAFB-2EC6A3EBB193}"/>
              </a:ext>
            </a:extLst>
          </p:cNvPr>
          <p:cNvSpPr/>
          <p:nvPr/>
        </p:nvSpPr>
        <p:spPr>
          <a:xfrm>
            <a:off x="88490" y="2591894"/>
            <a:ext cx="949454" cy="2588734"/>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Source</a:t>
            </a:r>
          </a:p>
          <a:p>
            <a:pPr algn="ctr"/>
            <a:r>
              <a:rPr lang="en-US" dirty="0"/>
              <a:t>(RDBMS/File System)</a:t>
            </a:r>
          </a:p>
        </p:txBody>
      </p:sp>
      <p:sp>
        <p:nvSpPr>
          <p:cNvPr id="9" name="Rectangle: Rounded Corners 8">
            <a:extLst>
              <a:ext uri="{FF2B5EF4-FFF2-40B4-BE49-F238E27FC236}">
                <a16:creationId xmlns:a16="http://schemas.microsoft.com/office/drawing/2014/main" id="{D8FE63C1-7F65-2E2C-5E6E-AF796B670536}"/>
              </a:ext>
            </a:extLst>
          </p:cNvPr>
          <p:cNvSpPr/>
          <p:nvPr/>
        </p:nvSpPr>
        <p:spPr>
          <a:xfrm>
            <a:off x="10491019" y="2591893"/>
            <a:ext cx="1414911" cy="2588734"/>
          </a:xfrm>
          <a:prstGeom prst="round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chemeClr val="tx1"/>
                </a:solidFill>
              </a:rPr>
              <a:t>Consumption</a:t>
            </a:r>
          </a:p>
        </p:txBody>
      </p:sp>
      <p:sp>
        <p:nvSpPr>
          <p:cNvPr id="10" name="Rectangle: Rounded Corners 9">
            <a:extLst>
              <a:ext uri="{FF2B5EF4-FFF2-40B4-BE49-F238E27FC236}">
                <a16:creationId xmlns:a16="http://schemas.microsoft.com/office/drawing/2014/main" id="{7B281BF9-6A17-9AB5-0927-C56BB0A7A36A}"/>
              </a:ext>
            </a:extLst>
          </p:cNvPr>
          <p:cNvSpPr/>
          <p:nvPr/>
        </p:nvSpPr>
        <p:spPr>
          <a:xfrm>
            <a:off x="10620254" y="2868417"/>
            <a:ext cx="1140541" cy="7516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Science</a:t>
            </a:r>
          </a:p>
        </p:txBody>
      </p:sp>
      <p:sp>
        <p:nvSpPr>
          <p:cNvPr id="11" name="Rectangle: Rounded Corners 10">
            <a:extLst>
              <a:ext uri="{FF2B5EF4-FFF2-40B4-BE49-F238E27FC236}">
                <a16:creationId xmlns:a16="http://schemas.microsoft.com/office/drawing/2014/main" id="{1A212831-C4AD-6FFB-CAFA-A6D3397DBCBD}"/>
              </a:ext>
            </a:extLst>
          </p:cNvPr>
          <p:cNvSpPr/>
          <p:nvPr/>
        </p:nvSpPr>
        <p:spPr>
          <a:xfrm>
            <a:off x="10658462" y="3935295"/>
            <a:ext cx="1140541" cy="7516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Analyst</a:t>
            </a:r>
          </a:p>
        </p:txBody>
      </p:sp>
      <p:cxnSp>
        <p:nvCxnSpPr>
          <p:cNvPr id="15" name="Straight Arrow Connector 14">
            <a:extLst>
              <a:ext uri="{FF2B5EF4-FFF2-40B4-BE49-F238E27FC236}">
                <a16:creationId xmlns:a16="http://schemas.microsoft.com/office/drawing/2014/main" id="{456403DF-25ED-7CCE-CF45-89E0C6B931CC}"/>
              </a:ext>
            </a:extLst>
          </p:cNvPr>
          <p:cNvCxnSpPr>
            <a:stCxn id="8" idx="3"/>
            <a:endCxn id="3" idx="1"/>
          </p:cNvCxnSpPr>
          <p:nvPr/>
        </p:nvCxnSpPr>
        <p:spPr>
          <a:xfrm>
            <a:off x="1037944" y="3886261"/>
            <a:ext cx="1016998" cy="976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0259FAFB-B034-FF53-33F8-47891F7C19EB}"/>
              </a:ext>
            </a:extLst>
          </p:cNvPr>
          <p:cNvCxnSpPr>
            <a:cxnSpLocks/>
            <a:stCxn id="3" idx="3"/>
          </p:cNvCxnSpPr>
          <p:nvPr/>
        </p:nvCxnSpPr>
        <p:spPr>
          <a:xfrm>
            <a:off x="3195483" y="3896030"/>
            <a:ext cx="2872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19B2355-02DD-F78B-E8AF-7A6D3B55325B}"/>
              </a:ext>
            </a:extLst>
          </p:cNvPr>
          <p:cNvCxnSpPr>
            <a:cxnSpLocks/>
          </p:cNvCxnSpPr>
          <p:nvPr/>
        </p:nvCxnSpPr>
        <p:spPr>
          <a:xfrm>
            <a:off x="4670913" y="3935295"/>
            <a:ext cx="2551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12FAB4D-973C-8434-D922-E96B9639251D}"/>
              </a:ext>
            </a:extLst>
          </p:cNvPr>
          <p:cNvCxnSpPr>
            <a:stCxn id="4" idx="3"/>
            <a:endCxn id="7" idx="2"/>
          </p:cNvCxnSpPr>
          <p:nvPr/>
        </p:nvCxnSpPr>
        <p:spPr>
          <a:xfrm flipV="1">
            <a:off x="6094476" y="3896028"/>
            <a:ext cx="43307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FF92D85-05D5-91FB-3BB1-0E370C66D19D}"/>
              </a:ext>
            </a:extLst>
          </p:cNvPr>
          <p:cNvCxnSpPr>
            <a:cxnSpLocks/>
            <a:stCxn id="7" idx="6"/>
          </p:cNvCxnSpPr>
          <p:nvPr/>
        </p:nvCxnSpPr>
        <p:spPr>
          <a:xfrm>
            <a:off x="7668090" y="3896028"/>
            <a:ext cx="4330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B7618DD0-8259-DE7B-5729-89C4474FD65B}"/>
              </a:ext>
            </a:extLst>
          </p:cNvPr>
          <p:cNvCxnSpPr>
            <a:stCxn id="4" idx="0"/>
          </p:cNvCxnSpPr>
          <p:nvPr/>
        </p:nvCxnSpPr>
        <p:spPr>
          <a:xfrm rot="5400000" flipH="1" flipV="1">
            <a:off x="7869634" y="898817"/>
            <a:ext cx="275957" cy="496681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CF96C26C-B692-BBC1-76D7-7428FD34D4E4}"/>
              </a:ext>
            </a:extLst>
          </p:cNvPr>
          <p:cNvCxnSpPr>
            <a:stCxn id="5" idx="3"/>
          </p:cNvCxnSpPr>
          <p:nvPr/>
        </p:nvCxnSpPr>
        <p:spPr>
          <a:xfrm>
            <a:off x="9241707" y="3856763"/>
            <a:ext cx="1249312" cy="4543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b="1"/>
              <a:t>Solution</a:t>
            </a:r>
            <a:endParaRPr/>
          </a:p>
        </p:txBody>
      </p:sp>
      <p:sp>
        <p:nvSpPr>
          <p:cNvPr id="119" name="Google Shape;119;p3"/>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3"/>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900"/>
              <a:buNone/>
            </a:pPr>
            <a:r>
              <a:rPr lang="en-US" sz="1900">
                <a:latin typeface="Georgia"/>
                <a:ea typeface="Georgia"/>
                <a:cs typeface="Georgia"/>
                <a:sym typeface="Georgia"/>
              </a:rPr>
              <a:t>The solution will be divided into multiple stages:</a:t>
            </a:r>
            <a:endParaRPr/>
          </a:p>
          <a:p>
            <a:pPr marL="228600" lvl="0" indent="-228600" algn="l" rtl="0">
              <a:lnSpc>
                <a:spcPct val="90000"/>
              </a:lnSpc>
              <a:spcBef>
                <a:spcPts val="1000"/>
              </a:spcBef>
              <a:spcAft>
                <a:spcPts val="0"/>
              </a:spcAft>
              <a:buClr>
                <a:schemeClr val="dk1"/>
              </a:buClr>
              <a:buSzPts val="1900"/>
              <a:buFont typeface="Noto Sans Symbols"/>
              <a:buChar char="⮚"/>
            </a:pPr>
            <a:r>
              <a:rPr lang="en-US" sz="1900">
                <a:latin typeface="Georgia"/>
                <a:ea typeface="Georgia"/>
                <a:cs typeface="Georgia"/>
                <a:sym typeface="Georgia"/>
              </a:rPr>
              <a:t>Collection - Capturing data from different data source consisting of two parts</a:t>
            </a:r>
            <a:endParaRPr/>
          </a:p>
          <a:p>
            <a:pPr marL="685800" lvl="1" indent="-228600" algn="l" rtl="0">
              <a:lnSpc>
                <a:spcPct val="90000"/>
              </a:lnSpc>
              <a:spcBef>
                <a:spcPts val="500"/>
              </a:spcBef>
              <a:spcAft>
                <a:spcPts val="0"/>
              </a:spcAft>
              <a:buClr>
                <a:schemeClr val="dk1"/>
              </a:buClr>
              <a:buSzPts val="1900"/>
              <a:buFont typeface="Noto Sans Symbols"/>
              <a:buChar char="▪"/>
            </a:pPr>
            <a:r>
              <a:rPr lang="en-US" sz="1900">
                <a:latin typeface="Georgia"/>
                <a:ea typeface="Georgia"/>
                <a:cs typeface="Georgia"/>
                <a:sym typeface="Georgia"/>
              </a:rPr>
              <a:t>Batch Data: database, filesystem etc.</a:t>
            </a:r>
            <a:endParaRPr/>
          </a:p>
          <a:p>
            <a:pPr marL="685800" lvl="1" indent="-228600" algn="l" rtl="0">
              <a:lnSpc>
                <a:spcPct val="90000"/>
              </a:lnSpc>
              <a:spcBef>
                <a:spcPts val="500"/>
              </a:spcBef>
              <a:spcAft>
                <a:spcPts val="0"/>
              </a:spcAft>
              <a:buClr>
                <a:schemeClr val="dk1"/>
              </a:buClr>
              <a:buSzPts val="1900"/>
              <a:buFont typeface="Noto Sans Symbols"/>
              <a:buChar char="▪"/>
            </a:pPr>
            <a:r>
              <a:rPr lang="en-US" sz="1900">
                <a:latin typeface="Georgia"/>
                <a:ea typeface="Georgia"/>
                <a:cs typeface="Georgia"/>
                <a:sym typeface="Georgia"/>
              </a:rPr>
              <a:t>Real Time Event Data: mobile, webapp, microservices etc.</a:t>
            </a:r>
            <a:endParaRPr/>
          </a:p>
          <a:p>
            <a:pPr marL="228600" lvl="0" indent="-228600" algn="l" rtl="0">
              <a:lnSpc>
                <a:spcPct val="90000"/>
              </a:lnSpc>
              <a:spcBef>
                <a:spcPts val="1000"/>
              </a:spcBef>
              <a:spcAft>
                <a:spcPts val="0"/>
              </a:spcAft>
              <a:buClr>
                <a:schemeClr val="dk1"/>
              </a:buClr>
              <a:buSzPts val="1900"/>
              <a:buFont typeface="Noto Sans Symbols"/>
              <a:buChar char="⮚"/>
            </a:pPr>
            <a:r>
              <a:rPr lang="en-US" sz="1900">
                <a:latin typeface="Georgia"/>
                <a:ea typeface="Georgia"/>
                <a:cs typeface="Georgia"/>
                <a:sym typeface="Georgia"/>
              </a:rPr>
              <a:t>Ingestion – Ingesting data in data lake (HDFS)</a:t>
            </a:r>
            <a:endParaRPr/>
          </a:p>
          <a:p>
            <a:pPr marL="685800" lvl="1" indent="-228600" algn="l" rtl="0">
              <a:lnSpc>
                <a:spcPct val="90000"/>
              </a:lnSpc>
              <a:spcBef>
                <a:spcPts val="500"/>
              </a:spcBef>
              <a:spcAft>
                <a:spcPts val="0"/>
              </a:spcAft>
              <a:buClr>
                <a:schemeClr val="dk1"/>
              </a:buClr>
              <a:buSzPts val="1900"/>
              <a:buFont typeface="Noto Sans Symbols"/>
              <a:buChar char="▪"/>
            </a:pPr>
            <a:r>
              <a:rPr lang="en-US" sz="1900">
                <a:latin typeface="Georgia"/>
                <a:ea typeface="Georgia"/>
                <a:cs typeface="Georgia"/>
                <a:sym typeface="Georgia"/>
              </a:rPr>
              <a:t>Batch data load: Sqoop can be used to pull data from relation databases.</a:t>
            </a:r>
            <a:endParaRPr/>
          </a:p>
          <a:p>
            <a:pPr marL="685800" lvl="1" indent="-228600" algn="l" rtl="0">
              <a:lnSpc>
                <a:spcPct val="90000"/>
              </a:lnSpc>
              <a:spcBef>
                <a:spcPts val="500"/>
              </a:spcBef>
              <a:spcAft>
                <a:spcPts val="0"/>
              </a:spcAft>
              <a:buClr>
                <a:schemeClr val="dk1"/>
              </a:buClr>
              <a:buSzPts val="1900"/>
              <a:buFont typeface="Noto Sans Symbols"/>
              <a:buChar char="▪"/>
            </a:pPr>
            <a:r>
              <a:rPr lang="en-US" sz="1900">
                <a:latin typeface="Georgia"/>
                <a:ea typeface="Georgia"/>
                <a:cs typeface="Georgia"/>
                <a:sym typeface="Georgia"/>
              </a:rPr>
              <a:t>Event data: Kafka can be used to manage event streaming data. </a:t>
            </a:r>
            <a:endParaRPr/>
          </a:p>
          <a:p>
            <a:pPr marL="228600" lvl="0" indent="-228600" algn="l" rtl="0">
              <a:lnSpc>
                <a:spcPct val="90000"/>
              </a:lnSpc>
              <a:spcBef>
                <a:spcPts val="1000"/>
              </a:spcBef>
              <a:spcAft>
                <a:spcPts val="0"/>
              </a:spcAft>
              <a:buClr>
                <a:schemeClr val="dk1"/>
              </a:buClr>
              <a:buSzPts val="1900"/>
              <a:buFont typeface="Noto Sans Symbols"/>
              <a:buChar char="⮚"/>
            </a:pPr>
            <a:r>
              <a:rPr lang="en-US" sz="1900">
                <a:latin typeface="Georgia"/>
                <a:ea typeface="Georgia"/>
                <a:cs typeface="Georgia"/>
                <a:sym typeface="Georgia"/>
              </a:rPr>
              <a:t>Preparation – Our focus is to prepare the dataset for fraud detection by machine learning. Will use Apache Spark SQL to join and transform dataset based on machine learning model build and load the data into data warehouse.</a:t>
            </a:r>
            <a:endParaRPr/>
          </a:p>
          <a:p>
            <a:pPr marL="228600" lvl="0" indent="-228600" algn="l" rtl="0">
              <a:lnSpc>
                <a:spcPct val="90000"/>
              </a:lnSpc>
              <a:spcBef>
                <a:spcPts val="1000"/>
              </a:spcBef>
              <a:spcAft>
                <a:spcPts val="0"/>
              </a:spcAft>
              <a:buClr>
                <a:schemeClr val="dk1"/>
              </a:buClr>
              <a:buSzPts val="1900"/>
              <a:buFont typeface="Noto Sans Symbols"/>
              <a:buChar char="⮚"/>
            </a:pPr>
            <a:r>
              <a:rPr lang="en-US" sz="1900">
                <a:latin typeface="Georgia"/>
                <a:ea typeface="Georgia"/>
                <a:cs typeface="Georgia"/>
                <a:sym typeface="Georgia"/>
              </a:rPr>
              <a:t>Consumption &amp; Presentation – Data scientist can connect to warehouse and extract required model features(dataset) for building the model. Also, Power BI/Tableau dashboard can be created for analytical use. </a:t>
            </a:r>
            <a:endParaRPr/>
          </a:p>
          <a:p>
            <a:pPr marL="228600" lvl="0" indent="-107950" algn="l" rtl="0">
              <a:lnSpc>
                <a:spcPct val="90000"/>
              </a:lnSpc>
              <a:spcBef>
                <a:spcPts val="1000"/>
              </a:spcBef>
              <a:spcAft>
                <a:spcPts val="0"/>
              </a:spcAft>
              <a:buClr>
                <a:schemeClr val="dk1"/>
              </a:buClr>
              <a:buSzPts val="1900"/>
              <a:buFont typeface="Noto Sans Symbols"/>
              <a:buNone/>
            </a:pPr>
            <a:endParaRPr sz="1900">
              <a:latin typeface="Georgia"/>
              <a:ea typeface="Georgia"/>
              <a:cs typeface="Georgia"/>
              <a:sym typeface="Georgia"/>
            </a:endParaRPr>
          </a:p>
          <a:p>
            <a:pPr marL="228600" lvl="0" indent="-107950" algn="l" rtl="0">
              <a:lnSpc>
                <a:spcPct val="90000"/>
              </a:lnSpc>
              <a:spcBef>
                <a:spcPts val="1000"/>
              </a:spcBef>
              <a:spcAft>
                <a:spcPts val="0"/>
              </a:spcAft>
              <a:buClr>
                <a:schemeClr val="dk1"/>
              </a:buClr>
              <a:buSzPts val="1900"/>
              <a:buNone/>
            </a:pPr>
            <a:endParaRPr sz="1900"/>
          </a:p>
        </p:txBody>
      </p:sp>
    </p:spTree>
    <p:extLst>
      <p:ext uri="{BB962C8B-B14F-4D97-AF65-F5344CB8AC3E}">
        <p14:creationId xmlns:p14="http://schemas.microsoft.com/office/powerpoint/2010/main" val="278802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4"/>
          <p:cNvSpPr/>
          <p:nvPr/>
        </p:nvSpPr>
        <p:spPr>
          <a:xfrm>
            <a:off x="558209" y="0"/>
            <a:ext cx="11167447" cy="2018806"/>
          </a:xfrm>
          <a:prstGeom prst="rect">
            <a:avLst/>
          </a:prstGeom>
          <a:solidFill>
            <a:schemeClr val="lt1"/>
          </a:solidFill>
          <a:ln w="9525" cap="flat" cmpd="sng">
            <a:solidFill>
              <a:srgbClr val="E1E1E1"/>
            </a:solidFill>
            <a:prstDash val="solid"/>
            <a:miter lim="800000"/>
            <a:headEnd type="none" w="sm" len="sm"/>
            <a:tailEnd type="none" w="sm" len="sm"/>
          </a:ln>
          <a:effectLst>
            <a:outerShdw blurRad="50800" dist="38100" dir="2700000" algn="tl" rotWithShape="0">
              <a:srgbClr val="D8D8D8">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7" name="Google Shape;127;p4"/>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4"/>
          <p:cNvSpPr txBox="1">
            <a:spLocks noGrp="1"/>
          </p:cNvSpPr>
          <p:nvPr>
            <p:ph type="title"/>
          </p:nvPr>
        </p:nvSpPr>
        <p:spPr>
          <a:xfrm>
            <a:off x="1115568" y="222069"/>
            <a:ext cx="10168128" cy="57287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sz="4000" b="0" i="0">
                <a:latin typeface="Arial"/>
                <a:ea typeface="Arial"/>
                <a:cs typeface="Arial"/>
                <a:sym typeface="Arial"/>
              </a:rPr>
              <a:t>Architecture</a:t>
            </a:r>
            <a:endParaRPr sz="4000"/>
          </a:p>
        </p:txBody>
      </p:sp>
      <p:sp>
        <p:nvSpPr>
          <p:cNvPr id="129" name="Google Shape;129;p4"/>
          <p:cNvSpPr/>
          <p:nvPr/>
        </p:nvSpPr>
        <p:spPr>
          <a:xfrm>
            <a:off x="498834" y="758952"/>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 name="Google Shape;130;p4"/>
          <p:cNvSpPr txBox="1">
            <a:spLocks noGrp="1"/>
          </p:cNvSpPr>
          <p:nvPr>
            <p:ph type="body" idx="1"/>
          </p:nvPr>
        </p:nvSpPr>
        <p:spPr>
          <a:xfrm>
            <a:off x="1115568" y="2481943"/>
            <a:ext cx="10168128" cy="369502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dk1"/>
              </a:buClr>
              <a:buSzPts val="2200"/>
              <a:buFont typeface="Calibri"/>
              <a:buNone/>
            </a:pPr>
            <a:endParaRPr sz="2200" b="0" i="0">
              <a:latin typeface="Arial"/>
              <a:ea typeface="Arial"/>
              <a:cs typeface="Arial"/>
              <a:sym typeface="Arial"/>
            </a:endParaRPr>
          </a:p>
          <a:p>
            <a:pPr marL="228600" lvl="0" indent="-88900" algn="l" rtl="0">
              <a:lnSpc>
                <a:spcPct val="90000"/>
              </a:lnSpc>
              <a:spcBef>
                <a:spcPts val="1000"/>
              </a:spcBef>
              <a:spcAft>
                <a:spcPts val="0"/>
              </a:spcAft>
              <a:buClr>
                <a:schemeClr val="dk1"/>
              </a:buClr>
              <a:buSzPts val="2200"/>
              <a:buNone/>
            </a:pPr>
            <a:endParaRPr sz="2200"/>
          </a:p>
        </p:txBody>
      </p:sp>
      <p:pic>
        <p:nvPicPr>
          <p:cNvPr id="131" name="Google Shape;131;p4" descr="A screenshot of a computer&#10;&#10;Description automatically generated"/>
          <p:cNvPicPr preferRelativeResize="0"/>
          <p:nvPr/>
        </p:nvPicPr>
        <p:blipFill rotWithShape="1">
          <a:blip r:embed="rId3">
            <a:alphaModFix/>
          </a:blip>
          <a:srcRect/>
          <a:stretch/>
        </p:blipFill>
        <p:spPr>
          <a:xfrm>
            <a:off x="1173295" y="1184992"/>
            <a:ext cx="9071717" cy="5442262"/>
          </a:xfrm>
          <a:prstGeom prst="rect">
            <a:avLst/>
          </a:prstGeom>
          <a:solidFill>
            <a:srgbClr val="ECECEC"/>
          </a:solidFill>
          <a:ln w="9525" cap="sq" cmpd="sng">
            <a:solidFill>
              <a:schemeClr val="accent1"/>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Arial"/>
              <a:buNone/>
            </a:pPr>
            <a:r>
              <a:rPr lang="en-US" sz="5400">
                <a:latin typeface="Arial"/>
                <a:ea typeface="Arial"/>
                <a:cs typeface="Arial"/>
                <a:sym typeface="Arial"/>
              </a:rPr>
              <a:t>Schema &amp; Datasets</a:t>
            </a:r>
            <a:endParaRPr sz="5400"/>
          </a:p>
        </p:txBody>
      </p:sp>
      <p:sp>
        <p:nvSpPr>
          <p:cNvPr id="138" name="Google Shape;138;p5"/>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5"/>
          <p:cNvSpPr txBox="1">
            <a:spLocks noGrp="1"/>
          </p:cNvSpPr>
          <p:nvPr>
            <p:ph type="body" idx="1"/>
          </p:nvPr>
        </p:nvSpPr>
        <p:spPr>
          <a:xfrm>
            <a:off x="838200" y="1929384"/>
            <a:ext cx="10515600" cy="42519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chemeClr val="dk1"/>
              </a:buClr>
              <a:buSzPts val="2200"/>
              <a:buNone/>
            </a:pPr>
            <a:r>
              <a:rPr lang="en-US" sz="2500" b="1"/>
              <a:t>Our dataset consists of 5 files:</a:t>
            </a:r>
            <a:endParaRPr sz="2500" b="1"/>
          </a:p>
          <a:p>
            <a:pPr marL="228600" lvl="0" indent="-88900" algn="l" rtl="0">
              <a:lnSpc>
                <a:spcPct val="90000"/>
              </a:lnSpc>
              <a:spcBef>
                <a:spcPts val="0"/>
              </a:spcBef>
              <a:spcAft>
                <a:spcPts val="0"/>
              </a:spcAft>
              <a:buClr>
                <a:schemeClr val="dk1"/>
              </a:buClr>
              <a:buSzPts val="2200"/>
              <a:buNone/>
            </a:pPr>
            <a:endParaRPr sz="2500" b="1"/>
          </a:p>
          <a:p>
            <a:pPr marL="228600" lvl="0" indent="-88900" algn="l" rtl="0">
              <a:lnSpc>
                <a:spcPct val="90000"/>
              </a:lnSpc>
              <a:spcBef>
                <a:spcPts val="0"/>
              </a:spcBef>
              <a:spcAft>
                <a:spcPts val="0"/>
              </a:spcAft>
              <a:buClr>
                <a:schemeClr val="dk1"/>
              </a:buClr>
              <a:buSzPts val="2200"/>
              <a:buNone/>
            </a:pPr>
            <a:endParaRPr sz="2200"/>
          </a:p>
          <a:p>
            <a:pPr marL="228600" lvl="0" indent="-88900" algn="l" rtl="0">
              <a:lnSpc>
                <a:spcPct val="90000"/>
              </a:lnSpc>
              <a:spcBef>
                <a:spcPts val="0"/>
              </a:spcBef>
              <a:spcAft>
                <a:spcPts val="0"/>
              </a:spcAft>
              <a:buClr>
                <a:schemeClr val="dk1"/>
              </a:buClr>
              <a:buSzPts val="2200"/>
              <a:buNone/>
            </a:pPr>
            <a:endParaRPr sz="2200"/>
          </a:p>
          <a:p>
            <a:pPr marL="228600" lvl="0" indent="-88900" algn="l" rtl="0">
              <a:lnSpc>
                <a:spcPct val="90000"/>
              </a:lnSpc>
              <a:spcBef>
                <a:spcPts val="0"/>
              </a:spcBef>
              <a:spcAft>
                <a:spcPts val="0"/>
              </a:spcAft>
              <a:buClr>
                <a:schemeClr val="dk1"/>
              </a:buClr>
              <a:buSzPts val="2200"/>
              <a:buNone/>
            </a:pPr>
            <a:endParaRPr sz="2200"/>
          </a:p>
          <a:p>
            <a:pPr marL="228600" lvl="0" indent="-88900" algn="l" rtl="0">
              <a:lnSpc>
                <a:spcPct val="90000"/>
              </a:lnSpc>
              <a:spcBef>
                <a:spcPts val="0"/>
              </a:spcBef>
              <a:spcAft>
                <a:spcPts val="0"/>
              </a:spcAft>
              <a:buClr>
                <a:schemeClr val="dk1"/>
              </a:buClr>
              <a:buSzPts val="2200"/>
              <a:buNone/>
            </a:pPr>
            <a:endParaRPr sz="2200"/>
          </a:p>
          <a:p>
            <a:pPr marL="228600" lvl="0" indent="-88900" algn="l" rtl="0">
              <a:lnSpc>
                <a:spcPct val="90000"/>
              </a:lnSpc>
              <a:spcBef>
                <a:spcPts val="0"/>
              </a:spcBef>
              <a:spcAft>
                <a:spcPts val="0"/>
              </a:spcAft>
              <a:buClr>
                <a:schemeClr val="dk1"/>
              </a:buClr>
              <a:buSzPts val="2200"/>
              <a:buNone/>
            </a:pPr>
            <a:r>
              <a:rPr lang="en-US" sz="1050">
                <a:solidFill>
                  <a:srgbClr val="FFFFFF"/>
                </a:solidFill>
                <a:latin typeface="Roboto"/>
                <a:ea typeface="Roboto"/>
                <a:cs typeface="Roboto"/>
                <a:sym typeface="Roboto"/>
              </a:rPr>
              <a:t>#transaction_table 'id long, date timestamp, amount string, card string, id_merchant long' #credit_card_table 'card string, id_card_holder long' #credit_card_holder_table 'ID long, name string' #merchant_table 'id long, name string, id_merchant_category long' #merchant_category_table 'ID long, name_category str</a:t>
            </a:r>
            <a:endParaRPr sz="2200"/>
          </a:p>
        </p:txBody>
      </p:sp>
      <p:graphicFrame>
        <p:nvGraphicFramePr>
          <p:cNvPr id="140" name="Google Shape;140;p5"/>
          <p:cNvGraphicFramePr/>
          <p:nvPr/>
        </p:nvGraphicFramePr>
        <p:xfrm>
          <a:off x="838200" y="2681025"/>
          <a:ext cx="10287000" cy="3288360"/>
        </p:xfrm>
        <a:graphic>
          <a:graphicData uri="http://schemas.openxmlformats.org/drawingml/2006/table">
            <a:tbl>
              <a:tblPr>
                <a:noFill/>
                <a:tableStyleId>{6BBD1C25-5122-443B-97DE-D256E2D4CD50}</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486550">
                <a:tc>
                  <a:txBody>
                    <a:bodyPr/>
                    <a:lstStyle/>
                    <a:p>
                      <a:pPr marL="0" lvl="0" indent="0" algn="l" rtl="0">
                        <a:spcBef>
                          <a:spcPts val="0"/>
                        </a:spcBef>
                        <a:spcAft>
                          <a:spcPts val="0"/>
                        </a:spcAft>
                        <a:buNone/>
                      </a:pPr>
                      <a:r>
                        <a:rPr lang="en-US" sz="2000" b="1"/>
                        <a:t>File_name</a:t>
                      </a:r>
                      <a:endParaRPr sz="2000" b="1"/>
                    </a:p>
                  </a:txBody>
                  <a:tcPr marL="91425" marR="91425" marT="91425" marB="91425"/>
                </a:tc>
                <a:tc>
                  <a:txBody>
                    <a:bodyPr/>
                    <a:lstStyle/>
                    <a:p>
                      <a:pPr marL="0" lvl="0" indent="0" algn="l" rtl="0">
                        <a:spcBef>
                          <a:spcPts val="0"/>
                        </a:spcBef>
                        <a:spcAft>
                          <a:spcPts val="0"/>
                        </a:spcAft>
                        <a:buNone/>
                      </a:pPr>
                      <a:r>
                        <a:rPr lang="en-US" sz="2000" b="1"/>
                        <a:t>table_name</a:t>
                      </a:r>
                      <a:endParaRPr sz="2000" b="1"/>
                    </a:p>
                  </a:txBody>
                  <a:tcPr marL="91425" marR="91425" marT="91425" marB="91425"/>
                </a:tc>
                <a:tc>
                  <a:txBody>
                    <a:bodyPr/>
                    <a:lstStyle/>
                    <a:p>
                      <a:pPr marL="0" lvl="0" indent="0" algn="l" rtl="0">
                        <a:spcBef>
                          <a:spcPts val="0"/>
                        </a:spcBef>
                        <a:spcAft>
                          <a:spcPts val="0"/>
                        </a:spcAft>
                        <a:buNone/>
                      </a:pPr>
                      <a:r>
                        <a:rPr lang="en-US" sz="2000" b="1"/>
                        <a:t>Schema</a:t>
                      </a:r>
                      <a:endParaRPr sz="2000" b="1"/>
                    </a:p>
                  </a:txBody>
                  <a:tcPr marL="91425" marR="91425" marT="91425" marB="91425"/>
                </a:tc>
                <a:extLst>
                  <a:ext uri="{0D108BD9-81ED-4DB2-BD59-A6C34878D82A}">
                    <a16:rowId xmlns:a16="http://schemas.microsoft.com/office/drawing/2014/main" val="10000"/>
                  </a:ext>
                </a:extLst>
              </a:tr>
              <a:tr h="486550">
                <a:tc>
                  <a:txBody>
                    <a:bodyPr/>
                    <a:lstStyle/>
                    <a:p>
                      <a:pPr marL="228600" lvl="0" indent="-88900" algn="l" rtl="0">
                        <a:lnSpc>
                          <a:spcPct val="90000"/>
                        </a:lnSpc>
                        <a:spcBef>
                          <a:spcPts val="0"/>
                        </a:spcBef>
                        <a:spcAft>
                          <a:spcPts val="0"/>
                        </a:spcAft>
                        <a:buClr>
                          <a:schemeClr val="dk1"/>
                        </a:buClr>
                        <a:buSzPts val="2200"/>
                        <a:buFont typeface="Arial"/>
                        <a:buNone/>
                      </a:pPr>
                      <a:r>
                        <a:rPr lang="en-US" sz="1600">
                          <a:solidFill>
                            <a:schemeClr val="dk1"/>
                          </a:solidFill>
                          <a:latin typeface="Calibri"/>
                          <a:ea typeface="Calibri"/>
                          <a:cs typeface="Calibri"/>
                          <a:sym typeface="Calibri"/>
                        </a:rPr>
                        <a:t>transaction.csv</a:t>
                      </a:r>
                      <a:endParaRPr sz="1600">
                        <a:solidFill>
                          <a:schemeClr val="dk1"/>
                        </a:solidFill>
                        <a:latin typeface="Calibri"/>
                        <a:ea typeface="Calibri"/>
                        <a:cs typeface="Calibri"/>
                        <a:sym typeface="Calibri"/>
                      </a:endParaRPr>
                    </a:p>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US" sz="1600"/>
                        <a:t>transaction_table</a:t>
                      </a:r>
                      <a:endParaRPr sz="1600"/>
                    </a:p>
                  </a:txBody>
                  <a:tcPr marL="91425" marR="91425" marT="91425" marB="91425"/>
                </a:tc>
                <a:tc>
                  <a:txBody>
                    <a:bodyPr/>
                    <a:lstStyle/>
                    <a:p>
                      <a:pPr marL="0" lvl="0" indent="0" algn="l" rtl="0">
                        <a:spcBef>
                          <a:spcPts val="0"/>
                        </a:spcBef>
                        <a:spcAft>
                          <a:spcPts val="0"/>
                        </a:spcAft>
                        <a:buNone/>
                      </a:pPr>
                      <a:r>
                        <a:rPr lang="en-US" sz="1600"/>
                        <a:t>“id long, date timestamp,amount string,card string, id_merchant long”</a:t>
                      </a:r>
                      <a:endParaRPr sz="1600"/>
                    </a:p>
                  </a:txBody>
                  <a:tcPr marL="91425" marR="91425" marT="91425" marB="91425"/>
                </a:tc>
                <a:extLst>
                  <a:ext uri="{0D108BD9-81ED-4DB2-BD59-A6C34878D82A}">
                    <a16:rowId xmlns:a16="http://schemas.microsoft.com/office/drawing/2014/main" val="10001"/>
                  </a:ext>
                </a:extLst>
              </a:tr>
              <a:tr h="486550">
                <a:tc>
                  <a:txBody>
                    <a:bodyPr/>
                    <a:lstStyle/>
                    <a:p>
                      <a:pPr marL="228600" lvl="0" indent="-88900" algn="l" rtl="0">
                        <a:lnSpc>
                          <a:spcPct val="90000"/>
                        </a:lnSpc>
                        <a:spcBef>
                          <a:spcPts val="0"/>
                        </a:spcBef>
                        <a:spcAft>
                          <a:spcPts val="0"/>
                        </a:spcAft>
                        <a:buClr>
                          <a:schemeClr val="dk1"/>
                        </a:buClr>
                        <a:buSzPts val="2200"/>
                        <a:buFont typeface="Arial"/>
                        <a:buNone/>
                      </a:pPr>
                      <a:r>
                        <a:rPr lang="en-US" sz="1600">
                          <a:solidFill>
                            <a:schemeClr val="dk1"/>
                          </a:solidFill>
                          <a:latin typeface="Calibri"/>
                          <a:ea typeface="Calibri"/>
                          <a:cs typeface="Calibri"/>
                          <a:sym typeface="Calibri"/>
                        </a:rPr>
                        <a:t>merchant_category.csv</a:t>
                      </a:r>
                      <a:endParaRPr sz="1600"/>
                    </a:p>
                  </a:txBody>
                  <a:tcPr marL="91425" marR="91425" marT="91425" marB="91425"/>
                </a:tc>
                <a:tc>
                  <a:txBody>
                    <a:bodyPr/>
                    <a:lstStyle/>
                    <a:p>
                      <a:pPr marL="0" lvl="0" indent="0" algn="l" rtl="0">
                        <a:spcBef>
                          <a:spcPts val="0"/>
                        </a:spcBef>
                        <a:spcAft>
                          <a:spcPts val="0"/>
                        </a:spcAft>
                        <a:buNone/>
                      </a:pPr>
                      <a:r>
                        <a:rPr lang="en-US" sz="1600"/>
                        <a:t>merchant_category_table</a:t>
                      </a:r>
                      <a:endParaRPr sz="1600"/>
                    </a:p>
                  </a:txBody>
                  <a:tcPr marL="91425" marR="91425" marT="91425" marB="91425"/>
                </a:tc>
                <a:tc>
                  <a:txBody>
                    <a:bodyPr/>
                    <a:lstStyle/>
                    <a:p>
                      <a:pPr marL="0" lvl="0" indent="0" algn="l" rtl="0">
                        <a:spcBef>
                          <a:spcPts val="0"/>
                        </a:spcBef>
                        <a:spcAft>
                          <a:spcPts val="0"/>
                        </a:spcAft>
                        <a:buNone/>
                      </a:pPr>
                      <a:r>
                        <a:rPr lang="en-US" sz="1600"/>
                        <a:t>“id long, name_category string”</a:t>
                      </a:r>
                      <a:endParaRPr sz="1600"/>
                    </a:p>
                  </a:txBody>
                  <a:tcPr marL="91425" marR="91425" marT="91425" marB="91425"/>
                </a:tc>
                <a:extLst>
                  <a:ext uri="{0D108BD9-81ED-4DB2-BD59-A6C34878D82A}">
                    <a16:rowId xmlns:a16="http://schemas.microsoft.com/office/drawing/2014/main" val="10002"/>
                  </a:ext>
                </a:extLst>
              </a:tr>
              <a:tr h="486550">
                <a:tc>
                  <a:txBody>
                    <a:bodyPr/>
                    <a:lstStyle/>
                    <a:p>
                      <a:pPr marL="228600" lvl="0" indent="-88900" algn="l" rtl="0">
                        <a:lnSpc>
                          <a:spcPct val="90000"/>
                        </a:lnSpc>
                        <a:spcBef>
                          <a:spcPts val="0"/>
                        </a:spcBef>
                        <a:spcAft>
                          <a:spcPts val="0"/>
                        </a:spcAft>
                        <a:buClr>
                          <a:schemeClr val="dk1"/>
                        </a:buClr>
                        <a:buSzPts val="2200"/>
                        <a:buFont typeface="Arial"/>
                        <a:buNone/>
                      </a:pPr>
                      <a:r>
                        <a:rPr lang="en-US" sz="1600">
                          <a:solidFill>
                            <a:schemeClr val="dk1"/>
                          </a:solidFill>
                          <a:latin typeface="Calibri"/>
                          <a:ea typeface="Calibri"/>
                          <a:cs typeface="Calibri"/>
                          <a:sym typeface="Calibri"/>
                        </a:rPr>
                        <a:t>merchant.csv</a:t>
                      </a:r>
                      <a:endParaRPr sz="1600"/>
                    </a:p>
                  </a:txBody>
                  <a:tcPr marL="91425" marR="91425" marT="91425" marB="91425"/>
                </a:tc>
                <a:tc>
                  <a:txBody>
                    <a:bodyPr/>
                    <a:lstStyle/>
                    <a:p>
                      <a:pPr marL="0" lvl="0" indent="0" algn="l" rtl="0">
                        <a:spcBef>
                          <a:spcPts val="0"/>
                        </a:spcBef>
                        <a:spcAft>
                          <a:spcPts val="0"/>
                        </a:spcAft>
                        <a:buNone/>
                      </a:pPr>
                      <a:r>
                        <a:rPr lang="en-US" sz="1600"/>
                        <a:t>merchant_table</a:t>
                      </a:r>
                      <a:endParaRPr sz="1600"/>
                    </a:p>
                  </a:txBody>
                  <a:tcPr marL="91425" marR="91425" marT="91425" marB="91425"/>
                </a:tc>
                <a:tc>
                  <a:txBody>
                    <a:bodyPr/>
                    <a:lstStyle/>
                    <a:p>
                      <a:pPr marL="0" lvl="0" indent="0" algn="l" rtl="0">
                        <a:spcBef>
                          <a:spcPts val="0"/>
                        </a:spcBef>
                        <a:spcAft>
                          <a:spcPts val="0"/>
                        </a:spcAft>
                        <a:buNone/>
                      </a:pPr>
                      <a:r>
                        <a:rPr lang="en-US" sz="1600"/>
                        <a:t>“id long, name string, id_merchant_category long”</a:t>
                      </a:r>
                      <a:endParaRPr sz="1600"/>
                    </a:p>
                  </a:txBody>
                  <a:tcPr marL="91425" marR="91425" marT="91425" marB="91425"/>
                </a:tc>
                <a:extLst>
                  <a:ext uri="{0D108BD9-81ED-4DB2-BD59-A6C34878D82A}">
                    <a16:rowId xmlns:a16="http://schemas.microsoft.com/office/drawing/2014/main" val="10003"/>
                  </a:ext>
                </a:extLst>
              </a:tr>
              <a:tr h="486550">
                <a:tc>
                  <a:txBody>
                    <a:bodyPr/>
                    <a:lstStyle/>
                    <a:p>
                      <a:pPr marL="228600" lvl="0" indent="-88900" algn="l" rtl="0">
                        <a:lnSpc>
                          <a:spcPct val="90000"/>
                        </a:lnSpc>
                        <a:spcBef>
                          <a:spcPts val="0"/>
                        </a:spcBef>
                        <a:spcAft>
                          <a:spcPts val="0"/>
                        </a:spcAft>
                        <a:buClr>
                          <a:schemeClr val="dk1"/>
                        </a:buClr>
                        <a:buSzPts val="2200"/>
                        <a:buFont typeface="Arial"/>
                        <a:buNone/>
                      </a:pPr>
                      <a:r>
                        <a:rPr lang="en-US" sz="1600">
                          <a:solidFill>
                            <a:schemeClr val="dk1"/>
                          </a:solidFill>
                          <a:latin typeface="Calibri"/>
                          <a:ea typeface="Calibri"/>
                          <a:cs typeface="Calibri"/>
                          <a:sym typeface="Calibri"/>
                        </a:rPr>
                        <a:t>card_holder.csv</a:t>
                      </a:r>
                      <a:endParaRPr sz="1600"/>
                    </a:p>
                  </a:txBody>
                  <a:tcPr marL="91425" marR="91425" marT="91425" marB="91425"/>
                </a:tc>
                <a:tc>
                  <a:txBody>
                    <a:bodyPr/>
                    <a:lstStyle/>
                    <a:p>
                      <a:pPr marL="0" lvl="0" indent="0" algn="l" rtl="0">
                        <a:spcBef>
                          <a:spcPts val="0"/>
                        </a:spcBef>
                        <a:spcAft>
                          <a:spcPts val="0"/>
                        </a:spcAft>
                        <a:buNone/>
                      </a:pPr>
                      <a:r>
                        <a:rPr lang="en-US" sz="1600"/>
                        <a:t>credit_card_holder_table</a:t>
                      </a:r>
                      <a:endParaRPr sz="1600"/>
                    </a:p>
                  </a:txBody>
                  <a:tcPr marL="91425" marR="91425" marT="91425" marB="91425"/>
                </a:tc>
                <a:tc>
                  <a:txBody>
                    <a:bodyPr/>
                    <a:lstStyle/>
                    <a:p>
                      <a:pPr marL="0" lvl="0" indent="0" algn="l" rtl="0">
                        <a:spcBef>
                          <a:spcPts val="0"/>
                        </a:spcBef>
                        <a:spcAft>
                          <a:spcPts val="0"/>
                        </a:spcAft>
                        <a:buNone/>
                      </a:pPr>
                      <a:r>
                        <a:rPr lang="en-US" sz="1600"/>
                        <a:t>“id long, name string”</a:t>
                      </a:r>
                      <a:endParaRPr sz="1600"/>
                    </a:p>
                  </a:txBody>
                  <a:tcPr marL="91425" marR="91425" marT="91425" marB="91425"/>
                </a:tc>
                <a:extLst>
                  <a:ext uri="{0D108BD9-81ED-4DB2-BD59-A6C34878D82A}">
                    <a16:rowId xmlns:a16="http://schemas.microsoft.com/office/drawing/2014/main" val="10004"/>
                  </a:ext>
                </a:extLst>
              </a:tr>
              <a:tr h="486550">
                <a:tc>
                  <a:txBody>
                    <a:bodyPr/>
                    <a:lstStyle/>
                    <a:p>
                      <a:pPr marL="228600" lvl="0" indent="-88900" algn="l" rtl="0">
                        <a:lnSpc>
                          <a:spcPct val="90000"/>
                        </a:lnSpc>
                        <a:spcBef>
                          <a:spcPts val="0"/>
                        </a:spcBef>
                        <a:spcAft>
                          <a:spcPts val="0"/>
                        </a:spcAft>
                        <a:buClr>
                          <a:schemeClr val="dk1"/>
                        </a:buClr>
                        <a:buSzPts val="2200"/>
                        <a:buFont typeface="Arial"/>
                        <a:buNone/>
                      </a:pPr>
                      <a:r>
                        <a:rPr lang="en-US" sz="1600">
                          <a:solidFill>
                            <a:schemeClr val="dk1"/>
                          </a:solidFill>
                          <a:latin typeface="Calibri"/>
                          <a:ea typeface="Calibri"/>
                          <a:cs typeface="Calibri"/>
                          <a:sym typeface="Calibri"/>
                        </a:rPr>
                        <a:t>credit_card.csv</a:t>
                      </a:r>
                      <a:endParaRPr sz="1600"/>
                    </a:p>
                  </a:txBody>
                  <a:tcPr marL="91425" marR="91425" marT="91425" marB="91425"/>
                </a:tc>
                <a:tc>
                  <a:txBody>
                    <a:bodyPr/>
                    <a:lstStyle/>
                    <a:p>
                      <a:pPr marL="0" lvl="0" indent="0" algn="l" rtl="0">
                        <a:spcBef>
                          <a:spcPts val="0"/>
                        </a:spcBef>
                        <a:spcAft>
                          <a:spcPts val="0"/>
                        </a:spcAft>
                        <a:buNone/>
                      </a:pPr>
                      <a:r>
                        <a:rPr lang="en-US" sz="1600"/>
                        <a:t>credit_card_table</a:t>
                      </a:r>
                      <a:endParaRPr sz="1600"/>
                    </a:p>
                  </a:txBody>
                  <a:tcPr marL="91425" marR="91425" marT="91425" marB="91425"/>
                </a:tc>
                <a:tc>
                  <a:txBody>
                    <a:bodyPr/>
                    <a:lstStyle/>
                    <a:p>
                      <a:pPr marL="0" lvl="0" indent="0" algn="l" rtl="0">
                        <a:spcBef>
                          <a:spcPts val="0"/>
                        </a:spcBef>
                        <a:spcAft>
                          <a:spcPts val="0"/>
                        </a:spcAft>
                        <a:buNone/>
                      </a:pPr>
                      <a:r>
                        <a:rPr lang="en-US" sz="1600"/>
                        <a:t>“card string, id_card_holder long”</a:t>
                      </a:r>
                      <a:endParaRPr sz="16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Arial"/>
              <a:buNone/>
            </a:pPr>
            <a:r>
              <a:rPr lang="en-US" sz="5400" b="0" i="0">
                <a:latin typeface="Arial"/>
                <a:ea typeface="Arial"/>
                <a:cs typeface="Arial"/>
                <a:sym typeface="Arial"/>
              </a:rPr>
              <a:t>Transformation &amp; Optimizations</a:t>
            </a:r>
            <a:endParaRPr sz="5400"/>
          </a:p>
        </p:txBody>
      </p:sp>
      <p:sp>
        <p:nvSpPr>
          <p:cNvPr id="147" name="Google Shape;147;p6"/>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 name="Google Shape;148;p6"/>
          <p:cNvSpPr txBox="1">
            <a:spLocks noGrp="1"/>
          </p:cNvSpPr>
          <p:nvPr>
            <p:ph type="body" idx="1"/>
          </p:nvPr>
        </p:nvSpPr>
        <p:spPr>
          <a:xfrm>
            <a:off x="836675" y="1870225"/>
            <a:ext cx="10515600" cy="48672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0"/>
              </a:spcBef>
              <a:spcAft>
                <a:spcPts val="0"/>
              </a:spcAft>
              <a:buNone/>
            </a:pPr>
            <a:endParaRPr sz="7200">
              <a:latin typeface="Arial"/>
              <a:ea typeface="Arial"/>
              <a:cs typeface="Arial"/>
              <a:sym typeface="Arial"/>
            </a:endParaRPr>
          </a:p>
          <a:p>
            <a:pPr marL="0" lvl="0" indent="0" algn="l" rtl="0">
              <a:lnSpc>
                <a:spcPct val="90000"/>
              </a:lnSpc>
              <a:spcBef>
                <a:spcPts val="0"/>
              </a:spcBef>
              <a:spcAft>
                <a:spcPts val="0"/>
              </a:spcAft>
              <a:buNone/>
            </a:pPr>
            <a:r>
              <a:rPr lang="en-US" sz="7200">
                <a:latin typeface="Arial"/>
                <a:ea typeface="Arial"/>
                <a:cs typeface="Arial"/>
                <a:sym typeface="Arial"/>
              </a:rPr>
              <a:t>Optimizations: </a:t>
            </a:r>
            <a:endParaRPr sz="7200">
              <a:latin typeface="Arial"/>
              <a:ea typeface="Arial"/>
              <a:cs typeface="Arial"/>
              <a:sym typeface="Arial"/>
            </a:endParaRPr>
          </a:p>
          <a:p>
            <a:pPr marL="0" lvl="0" indent="0" algn="l" rtl="0">
              <a:lnSpc>
                <a:spcPct val="90000"/>
              </a:lnSpc>
              <a:spcBef>
                <a:spcPts val="0"/>
              </a:spcBef>
              <a:spcAft>
                <a:spcPts val="0"/>
              </a:spcAft>
              <a:buNone/>
            </a:pPr>
            <a:endParaRPr sz="7200">
              <a:latin typeface="Arial"/>
              <a:ea typeface="Arial"/>
              <a:cs typeface="Arial"/>
              <a:sym typeface="Arial"/>
            </a:endParaRPr>
          </a:p>
          <a:p>
            <a:pPr marL="457200" lvl="0" indent="-342900" algn="l" rtl="0">
              <a:lnSpc>
                <a:spcPct val="90000"/>
              </a:lnSpc>
              <a:spcBef>
                <a:spcPts val="0"/>
              </a:spcBef>
              <a:spcAft>
                <a:spcPts val="0"/>
              </a:spcAft>
              <a:buSzPct val="100000"/>
              <a:buFont typeface="Arial"/>
              <a:buAutoNum type="arabicPeriod"/>
            </a:pPr>
            <a:r>
              <a:rPr lang="en-US" sz="7200">
                <a:latin typeface="Arial"/>
                <a:ea typeface="Arial"/>
                <a:cs typeface="Arial"/>
                <a:sym typeface="Arial"/>
              </a:rPr>
              <a:t>Will be using broadcast hash join, it will improve our performance while performing joins.</a:t>
            </a:r>
            <a:endParaRPr sz="7200">
              <a:latin typeface="Arial"/>
              <a:ea typeface="Arial"/>
              <a:cs typeface="Arial"/>
              <a:sym typeface="Arial"/>
            </a:endParaRPr>
          </a:p>
          <a:p>
            <a:pPr marL="457200" lvl="0" indent="0" algn="l" rtl="0">
              <a:lnSpc>
                <a:spcPct val="90000"/>
              </a:lnSpc>
              <a:spcBef>
                <a:spcPts val="0"/>
              </a:spcBef>
              <a:spcAft>
                <a:spcPts val="0"/>
              </a:spcAft>
              <a:buNone/>
            </a:pPr>
            <a:endParaRPr sz="7200">
              <a:latin typeface="Arial"/>
              <a:ea typeface="Arial"/>
              <a:cs typeface="Arial"/>
              <a:sym typeface="Arial"/>
            </a:endParaRPr>
          </a:p>
          <a:p>
            <a:pPr marL="457200" lvl="0" indent="-342900" algn="l" rtl="0">
              <a:lnSpc>
                <a:spcPct val="90000"/>
              </a:lnSpc>
              <a:spcBef>
                <a:spcPts val="0"/>
              </a:spcBef>
              <a:spcAft>
                <a:spcPts val="0"/>
              </a:spcAft>
              <a:buSzPct val="100000"/>
              <a:buFont typeface="Arial"/>
              <a:buAutoNum type="arabicPeriod"/>
            </a:pPr>
            <a:r>
              <a:rPr lang="en-US" sz="7200">
                <a:latin typeface="Arial"/>
                <a:ea typeface="Arial"/>
                <a:cs typeface="Arial"/>
                <a:sym typeface="Arial"/>
              </a:rPr>
              <a:t>Data which we need frequently we can cache it, to reduce repetitive compute.</a:t>
            </a:r>
            <a:endParaRPr sz="7200">
              <a:latin typeface="Arial"/>
              <a:ea typeface="Arial"/>
              <a:cs typeface="Arial"/>
              <a:sym typeface="Arial"/>
            </a:endParaRPr>
          </a:p>
          <a:p>
            <a:pPr marL="457200" lvl="0" indent="0" algn="l" rtl="0">
              <a:lnSpc>
                <a:spcPct val="90000"/>
              </a:lnSpc>
              <a:spcBef>
                <a:spcPts val="0"/>
              </a:spcBef>
              <a:spcAft>
                <a:spcPts val="0"/>
              </a:spcAft>
              <a:buNone/>
            </a:pPr>
            <a:endParaRPr sz="7200">
              <a:latin typeface="Arial"/>
              <a:ea typeface="Arial"/>
              <a:cs typeface="Arial"/>
              <a:sym typeface="Arial"/>
            </a:endParaRPr>
          </a:p>
          <a:p>
            <a:pPr marL="457200" lvl="0" indent="-342900" algn="l" rtl="0">
              <a:lnSpc>
                <a:spcPct val="90000"/>
              </a:lnSpc>
              <a:spcBef>
                <a:spcPts val="0"/>
              </a:spcBef>
              <a:spcAft>
                <a:spcPts val="0"/>
              </a:spcAft>
              <a:buSzPct val="100000"/>
              <a:buFont typeface="Arial"/>
              <a:buAutoNum type="arabicPeriod"/>
            </a:pPr>
            <a:r>
              <a:rPr lang="en-US" sz="7200">
                <a:latin typeface="Arial"/>
                <a:ea typeface="Arial"/>
                <a:cs typeface="Arial"/>
                <a:sym typeface="Arial"/>
              </a:rPr>
              <a:t>We will perform bucketing on card_holder_id’s to improve our query performance</a:t>
            </a:r>
            <a:endParaRPr sz="7200">
              <a:latin typeface="Arial"/>
              <a:ea typeface="Arial"/>
              <a:cs typeface="Arial"/>
              <a:sym typeface="Arial"/>
            </a:endParaRPr>
          </a:p>
          <a:p>
            <a:pPr marL="228600" lvl="0" indent="-88900" algn="l" rtl="0">
              <a:lnSpc>
                <a:spcPct val="90000"/>
              </a:lnSpc>
              <a:spcBef>
                <a:spcPts val="0"/>
              </a:spcBef>
              <a:spcAft>
                <a:spcPts val="0"/>
              </a:spcAft>
              <a:buClr>
                <a:schemeClr val="dk1"/>
              </a:buClr>
              <a:buSzPct val="30555"/>
              <a:buNone/>
            </a:pPr>
            <a:endParaRPr sz="7200">
              <a:latin typeface="Arial"/>
              <a:ea typeface="Arial"/>
              <a:cs typeface="Arial"/>
              <a:sym typeface="Arial"/>
            </a:endParaRPr>
          </a:p>
          <a:p>
            <a:pPr marL="0" lvl="0" indent="0" algn="l" rtl="0">
              <a:lnSpc>
                <a:spcPct val="90000"/>
              </a:lnSpc>
              <a:spcBef>
                <a:spcPts val="0"/>
              </a:spcBef>
              <a:spcAft>
                <a:spcPts val="0"/>
              </a:spcAft>
              <a:buClr>
                <a:schemeClr val="dk1"/>
              </a:buClr>
              <a:buSzPct val="30555"/>
              <a:buNone/>
            </a:pPr>
            <a:r>
              <a:rPr lang="en-US" sz="7200">
                <a:latin typeface="Arial"/>
                <a:ea typeface="Arial"/>
                <a:cs typeface="Arial"/>
                <a:sym typeface="Arial"/>
              </a:rPr>
              <a:t>Transformations:</a:t>
            </a:r>
            <a:endParaRPr sz="7200">
              <a:latin typeface="Arial"/>
              <a:ea typeface="Arial"/>
              <a:cs typeface="Arial"/>
              <a:sym typeface="Arial"/>
            </a:endParaRPr>
          </a:p>
          <a:p>
            <a:pPr marL="0" lvl="0" indent="0" algn="l" rtl="0">
              <a:lnSpc>
                <a:spcPct val="90000"/>
              </a:lnSpc>
              <a:spcBef>
                <a:spcPts val="0"/>
              </a:spcBef>
              <a:spcAft>
                <a:spcPts val="0"/>
              </a:spcAft>
              <a:buClr>
                <a:schemeClr val="dk1"/>
              </a:buClr>
              <a:buSzPct val="30555"/>
              <a:buNone/>
            </a:pPr>
            <a:endParaRPr sz="7200">
              <a:latin typeface="Arial"/>
              <a:ea typeface="Arial"/>
              <a:cs typeface="Arial"/>
              <a:sym typeface="Arial"/>
            </a:endParaRPr>
          </a:p>
          <a:p>
            <a:pPr marL="457200" lvl="0" indent="-342900" algn="l" rtl="0">
              <a:lnSpc>
                <a:spcPct val="90000"/>
              </a:lnSpc>
              <a:spcBef>
                <a:spcPts val="0"/>
              </a:spcBef>
              <a:spcAft>
                <a:spcPts val="0"/>
              </a:spcAft>
              <a:buSzPct val="100000"/>
              <a:buFont typeface="Arial"/>
              <a:buAutoNum type="arabicPeriod"/>
            </a:pPr>
            <a:r>
              <a:rPr lang="en-US" sz="7200">
                <a:latin typeface="Arial"/>
                <a:ea typeface="Arial"/>
                <a:cs typeface="Arial"/>
                <a:sym typeface="Arial"/>
              </a:rPr>
              <a:t>From dataset find credit card holders who have spent more than 1000 in single transaction. Subqueries will be useful for our case.</a:t>
            </a:r>
            <a:endParaRPr sz="7200">
              <a:latin typeface="Arial"/>
              <a:ea typeface="Arial"/>
              <a:cs typeface="Arial"/>
              <a:sym typeface="Arial"/>
            </a:endParaRPr>
          </a:p>
          <a:p>
            <a:pPr marL="457200" lvl="0" indent="0" algn="l" rtl="0">
              <a:lnSpc>
                <a:spcPct val="90000"/>
              </a:lnSpc>
              <a:spcBef>
                <a:spcPts val="0"/>
              </a:spcBef>
              <a:spcAft>
                <a:spcPts val="0"/>
              </a:spcAft>
              <a:buNone/>
            </a:pPr>
            <a:endParaRPr sz="7200">
              <a:latin typeface="Arial"/>
              <a:ea typeface="Arial"/>
              <a:cs typeface="Arial"/>
              <a:sym typeface="Arial"/>
            </a:endParaRPr>
          </a:p>
          <a:p>
            <a:pPr marL="457200" lvl="0" indent="-342900" algn="l" rtl="0">
              <a:lnSpc>
                <a:spcPct val="90000"/>
              </a:lnSpc>
              <a:spcBef>
                <a:spcPts val="0"/>
              </a:spcBef>
              <a:spcAft>
                <a:spcPts val="0"/>
              </a:spcAft>
              <a:buSzPct val="100000"/>
              <a:buFont typeface="Arial"/>
              <a:buAutoNum type="arabicPeriod"/>
            </a:pPr>
            <a:r>
              <a:rPr lang="en-US" sz="7200">
                <a:latin typeface="Arial"/>
                <a:ea typeface="Arial"/>
                <a:cs typeface="Arial"/>
                <a:sym typeface="Arial"/>
              </a:rPr>
              <a:t>Data cleaning, handling null values in dataset.</a:t>
            </a:r>
            <a:endParaRPr sz="7200">
              <a:latin typeface="Arial"/>
              <a:ea typeface="Arial"/>
              <a:cs typeface="Arial"/>
              <a:sym typeface="Arial"/>
            </a:endParaRPr>
          </a:p>
          <a:p>
            <a:pPr marL="457200" lvl="0" indent="0" algn="l" rtl="0">
              <a:lnSpc>
                <a:spcPct val="90000"/>
              </a:lnSpc>
              <a:spcBef>
                <a:spcPts val="0"/>
              </a:spcBef>
              <a:spcAft>
                <a:spcPts val="0"/>
              </a:spcAft>
              <a:buNone/>
            </a:pPr>
            <a:endParaRPr sz="7200">
              <a:latin typeface="Arial"/>
              <a:ea typeface="Arial"/>
              <a:cs typeface="Arial"/>
              <a:sym typeface="Arial"/>
            </a:endParaRPr>
          </a:p>
          <a:p>
            <a:pPr marL="457200" lvl="0" indent="-342900" algn="l" rtl="0">
              <a:lnSpc>
                <a:spcPct val="90000"/>
              </a:lnSpc>
              <a:spcBef>
                <a:spcPts val="0"/>
              </a:spcBef>
              <a:spcAft>
                <a:spcPts val="0"/>
              </a:spcAft>
              <a:buSzPct val="100000"/>
              <a:buFont typeface="Arial"/>
              <a:buAutoNum type="arabicPeriod"/>
            </a:pPr>
            <a:r>
              <a:rPr lang="en-US" sz="7200">
                <a:latin typeface="Arial"/>
                <a:ea typeface="Arial"/>
                <a:cs typeface="Arial"/>
                <a:sym typeface="Arial"/>
              </a:rPr>
              <a:t>Find total number of days between the first and last transaction of each credit card holder. Will be using DATEDIFF, joins and aggregation functions majorly.</a:t>
            </a:r>
            <a:endParaRPr sz="7200">
              <a:latin typeface="Arial"/>
              <a:ea typeface="Arial"/>
              <a:cs typeface="Arial"/>
              <a:sym typeface="Arial"/>
            </a:endParaRPr>
          </a:p>
          <a:p>
            <a:pPr marL="457200" lvl="0" indent="0" algn="l" rtl="0">
              <a:lnSpc>
                <a:spcPct val="90000"/>
              </a:lnSpc>
              <a:spcBef>
                <a:spcPts val="0"/>
              </a:spcBef>
              <a:spcAft>
                <a:spcPts val="0"/>
              </a:spcAft>
              <a:buNone/>
            </a:pPr>
            <a:endParaRPr sz="7200">
              <a:latin typeface="Arial"/>
              <a:ea typeface="Arial"/>
              <a:cs typeface="Arial"/>
              <a:sym typeface="Arial"/>
            </a:endParaRPr>
          </a:p>
          <a:p>
            <a:pPr marL="457200" lvl="0" indent="-342900" algn="l" rtl="0">
              <a:lnSpc>
                <a:spcPct val="90000"/>
              </a:lnSpc>
              <a:spcBef>
                <a:spcPts val="0"/>
              </a:spcBef>
              <a:spcAft>
                <a:spcPts val="0"/>
              </a:spcAft>
              <a:buSzPct val="100000"/>
              <a:buFont typeface="Arial"/>
              <a:buAutoNum type="arabicPeriod"/>
            </a:pPr>
            <a:r>
              <a:rPr lang="en-US" sz="7200">
                <a:latin typeface="Arial"/>
                <a:ea typeface="Arial"/>
                <a:cs typeface="Arial"/>
                <a:sym typeface="Arial"/>
              </a:rPr>
              <a:t>Need year from date column we will use .withcolumn.</a:t>
            </a:r>
            <a:endParaRPr sz="7200">
              <a:latin typeface="Arial"/>
              <a:ea typeface="Arial"/>
              <a:cs typeface="Arial"/>
              <a:sym typeface="Arial"/>
            </a:endParaRPr>
          </a:p>
          <a:p>
            <a:pPr marL="457200" lvl="0" indent="0" algn="l" rtl="0">
              <a:lnSpc>
                <a:spcPct val="90000"/>
              </a:lnSpc>
              <a:spcBef>
                <a:spcPts val="0"/>
              </a:spcBef>
              <a:spcAft>
                <a:spcPts val="0"/>
              </a:spcAft>
              <a:buNone/>
            </a:pPr>
            <a:endParaRPr sz="7200">
              <a:latin typeface="Arial"/>
              <a:ea typeface="Arial"/>
              <a:cs typeface="Arial"/>
              <a:sym typeface="Arial"/>
            </a:endParaRPr>
          </a:p>
          <a:p>
            <a:pPr marL="457200" lvl="0" indent="-342900" algn="l" rtl="0">
              <a:lnSpc>
                <a:spcPct val="90000"/>
              </a:lnSpc>
              <a:spcBef>
                <a:spcPts val="0"/>
              </a:spcBef>
              <a:spcAft>
                <a:spcPts val="0"/>
              </a:spcAft>
              <a:buSzPct val="100000"/>
              <a:buFont typeface="Arial"/>
              <a:buAutoNum type="arabicPeriod"/>
            </a:pPr>
            <a:r>
              <a:rPr lang="en-US" sz="7200">
                <a:latin typeface="Arial"/>
                <a:ea typeface="Arial"/>
                <a:cs typeface="Arial"/>
                <a:sym typeface="Arial"/>
              </a:rPr>
              <a:t>Using Window function rank( ) to obtain rank of credit card holders by their total transaction amount, month wise.</a:t>
            </a:r>
            <a:endParaRPr sz="7200">
              <a:latin typeface="Arial"/>
              <a:ea typeface="Arial"/>
              <a:cs typeface="Arial"/>
              <a:sym typeface="Arial"/>
            </a:endParaRPr>
          </a:p>
          <a:p>
            <a:pPr marL="457200" lvl="0" indent="0" algn="l" rtl="0">
              <a:lnSpc>
                <a:spcPct val="90000"/>
              </a:lnSpc>
              <a:spcBef>
                <a:spcPts val="0"/>
              </a:spcBef>
              <a:spcAft>
                <a:spcPts val="0"/>
              </a:spcAft>
              <a:buNone/>
            </a:pPr>
            <a:r>
              <a:rPr lang="en-US" sz="7200">
                <a:latin typeface="Arial"/>
                <a:ea typeface="Arial"/>
                <a:cs typeface="Arial"/>
                <a:sym typeface="Arial"/>
              </a:rPr>
              <a:t> </a:t>
            </a:r>
            <a:endParaRPr sz="7200">
              <a:latin typeface="Arial"/>
              <a:ea typeface="Arial"/>
              <a:cs typeface="Arial"/>
              <a:sym typeface="Arial"/>
            </a:endParaRPr>
          </a:p>
          <a:p>
            <a:pPr marL="457200" lvl="0" indent="-342900" algn="l" rtl="0">
              <a:lnSpc>
                <a:spcPct val="90000"/>
              </a:lnSpc>
              <a:spcBef>
                <a:spcPts val="0"/>
              </a:spcBef>
              <a:spcAft>
                <a:spcPts val="0"/>
              </a:spcAft>
              <a:buSzPct val="100000"/>
              <a:buFont typeface="Arial"/>
              <a:buAutoNum type="arabicPeriod"/>
            </a:pPr>
            <a:r>
              <a:rPr lang="en-US" sz="7200">
                <a:latin typeface="Arial"/>
                <a:ea typeface="Arial"/>
                <a:cs typeface="Arial"/>
                <a:sym typeface="Arial"/>
              </a:rPr>
              <a:t>Will also be using other transformations like orderby groupby etc.</a:t>
            </a:r>
            <a:endParaRPr sz="7200">
              <a:latin typeface="Arial"/>
              <a:ea typeface="Arial"/>
              <a:cs typeface="Arial"/>
              <a:sym typeface="Arial"/>
            </a:endParaRPr>
          </a:p>
          <a:p>
            <a:pPr marL="457200" lvl="0" indent="0" algn="l" rtl="0">
              <a:lnSpc>
                <a:spcPct val="90000"/>
              </a:lnSpc>
              <a:spcBef>
                <a:spcPts val="0"/>
              </a:spcBef>
              <a:spcAft>
                <a:spcPts val="0"/>
              </a:spcAft>
              <a:buNone/>
            </a:pPr>
            <a:endParaRPr sz="7915">
              <a:latin typeface="Arial"/>
              <a:ea typeface="Arial"/>
              <a:cs typeface="Arial"/>
              <a:sym typeface="Arial"/>
            </a:endParaRPr>
          </a:p>
          <a:p>
            <a:pPr marL="457200" lvl="0" indent="0" algn="l" rtl="0">
              <a:lnSpc>
                <a:spcPct val="90000"/>
              </a:lnSpc>
              <a:spcBef>
                <a:spcPts val="0"/>
              </a:spcBef>
              <a:spcAft>
                <a:spcPts val="0"/>
              </a:spcAft>
              <a:buNone/>
            </a:pPr>
            <a:endParaRPr sz="2200">
              <a:latin typeface="Arial"/>
              <a:ea typeface="Arial"/>
              <a:cs typeface="Arial"/>
              <a:sym typeface="Arial"/>
            </a:endParaRPr>
          </a:p>
          <a:p>
            <a:pPr marL="0" lvl="0" indent="0" algn="l" rtl="0">
              <a:lnSpc>
                <a:spcPct val="90000"/>
              </a:lnSpc>
              <a:spcBef>
                <a:spcPts val="0"/>
              </a:spcBef>
              <a:spcAft>
                <a:spcPts val="0"/>
              </a:spcAft>
              <a:buNone/>
            </a:pPr>
            <a:endParaRPr sz="2200">
              <a:latin typeface="Arial"/>
              <a:ea typeface="Arial"/>
              <a:cs typeface="Arial"/>
              <a:sym typeface="Arial"/>
            </a:endParaRPr>
          </a:p>
          <a:p>
            <a:pPr marL="0" lvl="0" indent="0" algn="l" rtl="0">
              <a:lnSpc>
                <a:spcPct val="90000"/>
              </a:lnSpc>
              <a:spcBef>
                <a:spcPts val="0"/>
              </a:spcBef>
              <a:spcAft>
                <a:spcPts val="0"/>
              </a:spcAft>
              <a:buNone/>
            </a:pPr>
            <a:endParaRPr sz="2200">
              <a:latin typeface="Arial"/>
              <a:ea typeface="Arial"/>
              <a:cs typeface="Arial"/>
              <a:sym typeface="Arial"/>
            </a:endParaRPr>
          </a:p>
          <a:p>
            <a:pPr marL="228600" lvl="0" indent="-88900" algn="l" rtl="0">
              <a:lnSpc>
                <a:spcPct val="90000"/>
              </a:lnSpc>
              <a:spcBef>
                <a:spcPts val="0"/>
              </a:spcBef>
              <a:spcAft>
                <a:spcPts val="0"/>
              </a:spcAft>
              <a:buClr>
                <a:schemeClr val="dk1"/>
              </a:buClr>
              <a:buSzPct val="100000"/>
              <a:buNone/>
            </a:pPr>
            <a:endParaRPr sz="2200">
              <a:latin typeface="Arial"/>
              <a:ea typeface="Arial"/>
              <a:cs typeface="Arial"/>
              <a:sym typeface="Arial"/>
            </a:endParaRPr>
          </a:p>
          <a:p>
            <a:pPr marL="228600" lvl="0" indent="-88900" algn="l" rtl="0">
              <a:lnSpc>
                <a:spcPct val="90000"/>
              </a:lnSpc>
              <a:spcBef>
                <a:spcPts val="0"/>
              </a:spcBef>
              <a:spcAft>
                <a:spcPts val="0"/>
              </a:spcAft>
              <a:buClr>
                <a:schemeClr val="dk1"/>
              </a:buClr>
              <a:buSzPct val="100000"/>
              <a:buNone/>
            </a:pPr>
            <a:endParaRPr sz="2200">
              <a:latin typeface="Arial"/>
              <a:ea typeface="Arial"/>
              <a:cs typeface="Arial"/>
              <a:sym typeface="Arial"/>
            </a:endParaRPr>
          </a:p>
          <a:p>
            <a:pPr marL="228600" lvl="0" indent="-88900" algn="l" rtl="0">
              <a:lnSpc>
                <a:spcPct val="90000"/>
              </a:lnSpc>
              <a:spcBef>
                <a:spcPts val="0"/>
              </a:spcBef>
              <a:spcAft>
                <a:spcPts val="0"/>
              </a:spcAft>
              <a:buClr>
                <a:schemeClr val="dk1"/>
              </a:buClr>
              <a:buSzPct val="100000"/>
              <a:buNone/>
            </a:pPr>
            <a:endParaRPr sz="2200">
              <a:latin typeface="Arial"/>
              <a:ea typeface="Arial"/>
              <a:cs typeface="Arial"/>
              <a:sym typeface="Arial"/>
            </a:endParaRPr>
          </a:p>
          <a:p>
            <a:pPr marL="228600" lvl="0" indent="-88900" algn="l" rtl="0">
              <a:lnSpc>
                <a:spcPct val="90000"/>
              </a:lnSpc>
              <a:spcBef>
                <a:spcPts val="0"/>
              </a:spcBef>
              <a:spcAft>
                <a:spcPts val="0"/>
              </a:spcAft>
              <a:buClr>
                <a:schemeClr val="dk1"/>
              </a:buClr>
              <a:buSzPct val="100000"/>
              <a:buNone/>
            </a:pPr>
            <a:endParaRPr sz="2200">
              <a:latin typeface="Arial"/>
              <a:ea typeface="Arial"/>
              <a:cs typeface="Arial"/>
              <a:sym typeface="Arial"/>
            </a:endParaRPr>
          </a:p>
          <a:p>
            <a:pPr marL="228600" lvl="0" indent="-88900" algn="l" rtl="0">
              <a:lnSpc>
                <a:spcPct val="90000"/>
              </a:lnSpc>
              <a:spcBef>
                <a:spcPts val="0"/>
              </a:spcBef>
              <a:spcAft>
                <a:spcPts val="0"/>
              </a:spcAft>
              <a:buClr>
                <a:schemeClr val="dk1"/>
              </a:buClr>
              <a:buSzPct val="100000"/>
              <a:buNone/>
            </a:pPr>
            <a:endParaRPr sz="2200">
              <a:latin typeface="Arial"/>
              <a:ea typeface="Arial"/>
              <a:cs typeface="Arial"/>
              <a:sym typeface="Arial"/>
            </a:endParaRPr>
          </a:p>
          <a:p>
            <a:pPr marL="228600" lvl="0" indent="-88900" algn="l" rtl="0">
              <a:lnSpc>
                <a:spcPct val="90000"/>
              </a:lnSpc>
              <a:spcBef>
                <a:spcPts val="0"/>
              </a:spcBef>
              <a:spcAft>
                <a:spcPts val="0"/>
              </a:spcAft>
              <a:buClr>
                <a:schemeClr val="dk1"/>
              </a:buClr>
              <a:buSzPct val="100000"/>
              <a:buNone/>
            </a:pPr>
            <a:endParaRPr sz="2200">
              <a:latin typeface="Arial"/>
              <a:ea typeface="Arial"/>
              <a:cs typeface="Arial"/>
              <a:sym typeface="Arial"/>
            </a:endParaRPr>
          </a:p>
          <a:p>
            <a:pPr marL="228600" lvl="0" indent="-88900" algn="l" rtl="0">
              <a:lnSpc>
                <a:spcPct val="90000"/>
              </a:lnSpc>
              <a:spcBef>
                <a:spcPts val="0"/>
              </a:spcBef>
              <a:spcAft>
                <a:spcPts val="0"/>
              </a:spcAft>
              <a:buClr>
                <a:schemeClr val="dk1"/>
              </a:buClr>
              <a:buSzPct val="100000"/>
              <a:buNone/>
            </a:pPr>
            <a:endParaRPr sz="2200">
              <a:latin typeface="Arial"/>
              <a:ea typeface="Arial"/>
              <a:cs typeface="Arial"/>
              <a:sym typeface="Arial"/>
            </a:endParaRPr>
          </a:p>
          <a:p>
            <a:pPr marL="228600" lvl="0" indent="-88900" algn="l" rtl="0">
              <a:lnSpc>
                <a:spcPct val="90000"/>
              </a:lnSpc>
              <a:spcBef>
                <a:spcPts val="1000"/>
              </a:spcBef>
              <a:spcAft>
                <a:spcPts val="0"/>
              </a:spcAft>
              <a:buClr>
                <a:schemeClr val="dk1"/>
              </a:buClr>
              <a:buSzPct val="100000"/>
              <a:buNone/>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 name="Google Shape;154;p7"/>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7F7F7F">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7"/>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6" name="Google Shape;156;p7"/>
          <p:cNvPicPr preferRelativeResize="0"/>
          <p:nvPr/>
        </p:nvPicPr>
        <p:blipFill rotWithShape="1">
          <a:blip r:embed="rId3">
            <a:alphaModFix/>
          </a:blip>
          <a:srcRect/>
          <a:stretch/>
        </p:blipFill>
        <p:spPr>
          <a:xfrm>
            <a:off x="962163" y="1239134"/>
            <a:ext cx="7746709" cy="4338157"/>
          </a:xfrm>
          <a:prstGeom prst="rect">
            <a:avLst/>
          </a:prstGeom>
          <a:solidFill>
            <a:srgbClr val="FFFFFF"/>
          </a:solid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652</Words>
  <Application>Microsoft Office PowerPoint</Application>
  <PresentationFormat>Widescreen</PresentationFormat>
  <Paragraphs>121</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Georgia</vt:lpstr>
      <vt:lpstr>Noto Sans Symbols</vt:lpstr>
      <vt:lpstr>Roboto</vt:lpstr>
      <vt:lpstr>Arial</vt:lpstr>
      <vt:lpstr>Calibri</vt:lpstr>
      <vt:lpstr>Wingdings</vt:lpstr>
      <vt:lpstr>Office Theme</vt:lpstr>
      <vt:lpstr>Credit Card Fraud Detection</vt:lpstr>
      <vt:lpstr>Problem Statement</vt:lpstr>
      <vt:lpstr>Process Flow</vt:lpstr>
      <vt:lpstr>Solution</vt:lpstr>
      <vt:lpstr>Architecture</vt:lpstr>
      <vt:lpstr>Schema &amp; Datasets</vt:lpstr>
      <vt:lpstr>Transformation &amp; Optimizations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AMNA SHAKEEL</dc:creator>
  <cp:lastModifiedBy>Arindam Hazra</cp:lastModifiedBy>
  <cp:revision>5</cp:revision>
  <dcterms:created xsi:type="dcterms:W3CDTF">2021-06-05T07:45:29Z</dcterms:created>
  <dcterms:modified xsi:type="dcterms:W3CDTF">2023-09-10T22:01:55Z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