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5" r:id="rId3"/>
    <p:sldId id="258" r:id="rId4"/>
    <p:sldId id="259" r:id="rId5"/>
    <p:sldId id="260" r:id="rId6"/>
    <p:sldId id="25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84039-2858-4EBD-AB3A-5BF8A0894E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F64C4C-7CF9-40AF-A108-F40BC4674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B4F7DA-8BB2-487F-A5CF-20FB814CCAB2}"/>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6F443E21-B6EE-4189-AFC9-C4CA5CED5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E49A5C-C9D8-4CC9-8801-C26C21E0D626}"/>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90134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21A53-46FE-4E32-B48C-FC1046E455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30D336-2875-46D5-922B-2A8B2E4606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CC6D8-6320-4614-B5CA-ACF114428916}"/>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012E404F-C96B-4228-B7BC-548A9D1A46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68D14C-FF9F-4426-8F8E-4B23FB0DC9B6}"/>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53666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3D045-5BAC-426F-AB03-8D8F6B42F0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A1B9EA-5FE9-47F4-88C7-FF83A861CE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587BA6-1B8F-4731-8AB9-26FC96816EB4}"/>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D527C5FE-B62B-4EDA-B859-CD3C76D32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EFBB62-5CDA-452C-A924-642207632B08}"/>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281270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D893-517B-409B-8EB8-11D736509F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DB48B9-44F4-4418-884D-4DFC68DE0F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8393A6-719A-40EF-AC4C-B2A159FB5789}"/>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61D36DD4-6B04-47D6-B174-F72BFDAE8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260859-CA0C-4C7F-BA21-3AC445013E64}"/>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174296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E1AF1-5484-4D8A-ACF7-310781553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7CD35F-438E-45F8-BBB9-BBC76D0F23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D1F3AB-236C-496F-9C28-41B077DF000F}"/>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FF7855A5-57A2-43F9-BA68-88F6A3201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403DF4-CC14-40A3-88D2-52B053D7617E}"/>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405333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4D4B0-23BA-4829-AB17-3EA7CE5CAC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24ABCA-4E68-4B6D-BFFC-95A550FC1C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9E872A-18AC-42B8-AFCA-DBEF3B8248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8CDABE-77F0-42C6-8037-8A9D858BBD5D}"/>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6" name="页脚占位符 5">
            <a:extLst>
              <a:ext uri="{FF2B5EF4-FFF2-40B4-BE49-F238E27FC236}">
                <a16:creationId xmlns:a16="http://schemas.microsoft.com/office/drawing/2014/main" id="{B2A4DC03-422A-422C-9F88-AD3206FA0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1B4C68-3952-4FD7-AD3C-8D9A22621765}"/>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60715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7E0D3-2F10-4348-95A5-D89AC82211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93F501-664A-4EF8-A4AF-DF4589BE7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94061E-53EB-4927-9AAD-2A7F17CBFE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940B1A-433D-42EF-97EB-B1D072E42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EAB95CC-DAAC-4A8E-9CDC-AA9AE430A4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B6556A-96CB-458B-BC6F-5D3E434D5668}"/>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8" name="页脚占位符 7">
            <a:extLst>
              <a:ext uri="{FF2B5EF4-FFF2-40B4-BE49-F238E27FC236}">
                <a16:creationId xmlns:a16="http://schemas.microsoft.com/office/drawing/2014/main" id="{29A67ED4-CC57-470F-99E5-4C9C4CF34E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F6F178-F216-4C10-AA29-9CB47E85F549}"/>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161869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CC778-BFA0-4AFB-8C3F-C6EA4C808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2DF458-CEDC-48C6-AD97-08F8F7A70086}"/>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4" name="页脚占位符 3">
            <a:extLst>
              <a:ext uri="{FF2B5EF4-FFF2-40B4-BE49-F238E27FC236}">
                <a16:creationId xmlns:a16="http://schemas.microsoft.com/office/drawing/2014/main" id="{307100C8-A2A5-44D4-B085-427C998400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12A2B0E-39A7-420A-8FBA-E264781A818F}"/>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31497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0AEEFF-E3D8-41E9-900E-B4A4616BB0E4}"/>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3" name="页脚占位符 2">
            <a:extLst>
              <a:ext uri="{FF2B5EF4-FFF2-40B4-BE49-F238E27FC236}">
                <a16:creationId xmlns:a16="http://schemas.microsoft.com/office/drawing/2014/main" id="{368622C4-F944-427D-882E-1A00000816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31DEF9-FEFE-4460-AA8A-69C29EE64ECB}"/>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419832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D1504-D9B1-4550-8C44-F7BD101888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DCA087-9FEC-454B-BD10-1178A1F9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BA291D-828D-45C7-BA56-DBD0593C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B59D1A-55D0-4D2D-81AC-353401A7F8FB}"/>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6" name="页脚占位符 5">
            <a:extLst>
              <a:ext uri="{FF2B5EF4-FFF2-40B4-BE49-F238E27FC236}">
                <a16:creationId xmlns:a16="http://schemas.microsoft.com/office/drawing/2014/main" id="{FF6D3217-679D-43E3-B6D5-9276689692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929D3B-64E4-47CD-A1F2-0FD8D2501BDA}"/>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200061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C56C-18E0-4FB2-90BD-3809EF0DF4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5ACA66-D17B-447E-9A3A-95ED654CC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FAC4A0-AD58-4869-8DA1-90EFF57CD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45B45B-B34F-464D-BFB6-DD648BB8D1C0}"/>
              </a:ext>
            </a:extLst>
          </p:cNvPr>
          <p:cNvSpPr>
            <a:spLocks noGrp="1"/>
          </p:cNvSpPr>
          <p:nvPr>
            <p:ph type="dt" sz="half" idx="10"/>
          </p:nvPr>
        </p:nvSpPr>
        <p:spPr/>
        <p:txBody>
          <a:bodyPr/>
          <a:lstStyle/>
          <a:p>
            <a:fld id="{0EE8C91A-098D-4CF5-A959-F6B498FC3320}" type="datetimeFigureOut">
              <a:rPr lang="zh-CN" altLang="en-US" smtClean="0"/>
              <a:t>2021/5/5</a:t>
            </a:fld>
            <a:endParaRPr lang="zh-CN" altLang="en-US"/>
          </a:p>
        </p:txBody>
      </p:sp>
      <p:sp>
        <p:nvSpPr>
          <p:cNvPr id="6" name="页脚占位符 5">
            <a:extLst>
              <a:ext uri="{FF2B5EF4-FFF2-40B4-BE49-F238E27FC236}">
                <a16:creationId xmlns:a16="http://schemas.microsoft.com/office/drawing/2014/main" id="{EC6CA41C-0A01-4BC0-8173-8222B7AC92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F9D62D-4B35-47D8-8B42-C2930CA6C099}"/>
              </a:ext>
            </a:extLst>
          </p:cNvPr>
          <p:cNvSpPr>
            <a:spLocks noGrp="1"/>
          </p:cNvSpPr>
          <p:nvPr>
            <p:ph type="sldNum" sz="quarter" idx="12"/>
          </p:nvPr>
        </p:nvSpPr>
        <p:spPr/>
        <p:txBody>
          <a:body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280694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8000" b="-8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47790E-596C-41AA-9858-1B1BF4C44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06814E-7008-4C02-97FF-BD4428560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664EB7-8B69-4B8A-B537-DE45F692D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8C91A-098D-4CF5-A959-F6B498FC3320}" type="datetimeFigureOut">
              <a:rPr lang="zh-CN" altLang="en-US" smtClean="0"/>
              <a:t>2021/5/5</a:t>
            </a:fld>
            <a:endParaRPr lang="zh-CN" altLang="en-US"/>
          </a:p>
        </p:txBody>
      </p:sp>
      <p:sp>
        <p:nvSpPr>
          <p:cNvPr id="5" name="页脚占位符 4">
            <a:extLst>
              <a:ext uri="{FF2B5EF4-FFF2-40B4-BE49-F238E27FC236}">
                <a16:creationId xmlns:a16="http://schemas.microsoft.com/office/drawing/2014/main" id="{3F01DAB2-59EB-4E98-A252-82F2682C2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B3CDE3-EC01-43BF-91DF-D75355AD1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C6A53-F25B-4881-9A82-616000B83211}" type="slidenum">
              <a:rPr lang="zh-CN" altLang="en-US" smtClean="0"/>
              <a:t>‹#›</a:t>
            </a:fld>
            <a:endParaRPr lang="zh-CN" altLang="en-US"/>
          </a:p>
        </p:txBody>
      </p:sp>
    </p:spTree>
    <p:extLst>
      <p:ext uri="{BB962C8B-B14F-4D97-AF65-F5344CB8AC3E}">
        <p14:creationId xmlns:p14="http://schemas.microsoft.com/office/powerpoint/2010/main" val="273876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CD36D-2193-4973-8FE7-685F2570ACD0}"/>
              </a:ext>
            </a:extLst>
          </p:cNvPr>
          <p:cNvSpPr>
            <a:spLocks noGrp="1"/>
          </p:cNvSpPr>
          <p:nvPr>
            <p:ph type="ctrTitle"/>
          </p:nvPr>
        </p:nvSpPr>
        <p:spPr/>
        <p:txBody>
          <a:bodyPr/>
          <a:lstStyle/>
          <a:p>
            <a:r>
              <a:rPr lang="zh-CN" altLang="en-US" dirty="0"/>
              <a:t>广西高峰乡客家话教程</a:t>
            </a:r>
          </a:p>
        </p:txBody>
      </p:sp>
    </p:spTree>
    <p:extLst>
      <p:ext uri="{BB962C8B-B14F-4D97-AF65-F5344CB8AC3E}">
        <p14:creationId xmlns:p14="http://schemas.microsoft.com/office/powerpoint/2010/main" val="55475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388CF-2EB7-467C-BB35-74DACA70CDA2}"/>
              </a:ext>
            </a:extLst>
          </p:cNvPr>
          <p:cNvSpPr>
            <a:spLocks noGrp="1"/>
          </p:cNvSpPr>
          <p:nvPr>
            <p:ph type="title"/>
          </p:nvPr>
        </p:nvSpPr>
        <p:spPr>
          <a:xfrm>
            <a:off x="0" y="471658"/>
            <a:ext cx="4186561" cy="886626"/>
          </a:xfrm>
        </p:spPr>
        <p:txBody>
          <a:bodyPr/>
          <a:lstStyle/>
          <a:p>
            <a:r>
              <a:rPr lang="en-US" altLang="zh-CN" b="1" dirty="0"/>
              <a:t>(3)</a:t>
            </a:r>
            <a:r>
              <a:rPr lang="zh-CN" altLang="en-US" b="1" dirty="0"/>
              <a:t>舌尖前音学习</a:t>
            </a:r>
          </a:p>
        </p:txBody>
      </p:sp>
      <p:sp>
        <p:nvSpPr>
          <p:cNvPr id="3" name="内容占位符 2">
            <a:extLst>
              <a:ext uri="{FF2B5EF4-FFF2-40B4-BE49-F238E27FC236}">
                <a16:creationId xmlns:a16="http://schemas.microsoft.com/office/drawing/2014/main" id="{E97A563B-0D29-4A52-8606-27D153EAF52C}"/>
              </a:ext>
            </a:extLst>
          </p:cNvPr>
          <p:cNvSpPr>
            <a:spLocks noGrp="1"/>
          </p:cNvSpPr>
          <p:nvPr>
            <p:ph idx="1"/>
          </p:nvPr>
        </p:nvSpPr>
        <p:spPr>
          <a:xfrm>
            <a:off x="472366" y="1447061"/>
            <a:ext cx="11247268" cy="4463573"/>
          </a:xfrm>
        </p:spPr>
        <p:txBody>
          <a:bodyPr>
            <a:normAutofit fontScale="85000" lnSpcReduction="20000"/>
          </a:bodyPr>
          <a:lstStyle/>
          <a:p>
            <a:pPr marL="0" indent="0">
              <a:buNone/>
            </a:pPr>
            <a:r>
              <a:rPr lang="zh-CN" altLang="en-US" dirty="0"/>
              <a:t>这一节要介绍的是舌尖前音，一共三个，它们是 </a:t>
            </a:r>
            <a:r>
              <a:rPr lang="en-US" altLang="zh-CN" dirty="0"/>
              <a:t>z</a:t>
            </a:r>
            <a:r>
              <a:rPr lang="zh-CN" altLang="en-US" dirty="0"/>
              <a:t>、</a:t>
            </a:r>
            <a:r>
              <a:rPr lang="en-US" altLang="zh-CN" dirty="0"/>
              <a:t>c</a:t>
            </a:r>
            <a:r>
              <a:rPr lang="zh-CN" altLang="en-US" dirty="0"/>
              <a:t>、</a:t>
            </a:r>
            <a:r>
              <a:rPr lang="en-US" altLang="zh-CN" dirty="0"/>
              <a:t>s</a:t>
            </a:r>
            <a:r>
              <a:rPr lang="zh-CN" altLang="en-US" dirty="0"/>
              <a:t>。 很简单吧？！</a:t>
            </a:r>
          </a:p>
          <a:p>
            <a:pPr marL="0" indent="0">
              <a:buNone/>
            </a:pPr>
            <a:endParaRPr lang="zh-CN" altLang="en-US" dirty="0"/>
          </a:p>
          <a:p>
            <a:pPr marL="0" indent="0">
              <a:lnSpc>
                <a:spcPct val="120000"/>
              </a:lnSpc>
              <a:buNone/>
            </a:pPr>
            <a:r>
              <a:rPr lang="en-US" altLang="zh-CN" b="1" dirty="0"/>
              <a:t>z--[</a:t>
            </a:r>
            <a:r>
              <a:rPr lang="en-US" altLang="zh-CN" b="1" dirty="0" err="1"/>
              <a:t>ts</a:t>
            </a:r>
            <a:r>
              <a:rPr lang="en-US" altLang="zh-CN" b="1" dirty="0"/>
              <a:t>] </a:t>
            </a:r>
            <a:r>
              <a:rPr lang="zh-CN" altLang="en-US" b="1" dirty="0"/>
              <a:t>左</a:t>
            </a:r>
          </a:p>
          <a:p>
            <a:pPr marL="0" indent="0">
              <a:lnSpc>
                <a:spcPct val="120000"/>
              </a:lnSpc>
              <a:buNone/>
            </a:pPr>
            <a:r>
              <a:rPr lang="zh-CN" altLang="en-US" dirty="0"/>
              <a:t>中括号里是它对应的国际音标。 如果你看不懂国际音标，请接着看后面的文字介绍。 </a:t>
            </a:r>
            <a:r>
              <a:rPr lang="en-US" altLang="zh-CN" dirty="0"/>
              <a:t>"z"</a:t>
            </a:r>
            <a:r>
              <a:rPr lang="zh-CN" altLang="en-US" dirty="0"/>
              <a:t>在客语中的发音和汉语拼音的</a:t>
            </a:r>
            <a:r>
              <a:rPr lang="en-US" altLang="zh-CN" dirty="0"/>
              <a:t>"z"</a:t>
            </a:r>
            <a:r>
              <a:rPr lang="zh-CN" altLang="en-US" dirty="0"/>
              <a:t>是一样的，没有任何差别。</a:t>
            </a:r>
          </a:p>
          <a:p>
            <a:pPr marL="0" indent="0">
              <a:buNone/>
            </a:pPr>
            <a:endParaRPr lang="zh-CN" altLang="en-US" dirty="0"/>
          </a:p>
          <a:p>
            <a:pPr marL="0" indent="0">
              <a:buNone/>
            </a:pPr>
            <a:r>
              <a:rPr lang="en-US" altLang="zh-CN" b="1" dirty="0"/>
              <a:t>c--[</a:t>
            </a:r>
            <a:r>
              <a:rPr lang="en-US" altLang="zh-CN" b="1" dirty="0" err="1"/>
              <a:t>ts'</a:t>
            </a:r>
            <a:r>
              <a:rPr lang="en-US" altLang="zh-CN" b="1" dirty="0"/>
              <a:t>] </a:t>
            </a:r>
            <a:r>
              <a:rPr lang="zh-CN" altLang="en-US" b="1" dirty="0"/>
              <a:t>坐</a:t>
            </a:r>
          </a:p>
          <a:p>
            <a:pPr marL="0" indent="0">
              <a:buNone/>
            </a:pPr>
            <a:r>
              <a:rPr lang="en-US" altLang="zh-CN" dirty="0"/>
              <a:t>"c"</a:t>
            </a:r>
            <a:r>
              <a:rPr lang="zh-CN" altLang="en-US" dirty="0"/>
              <a:t>在客语中的发音和汉语拼音的</a:t>
            </a:r>
            <a:r>
              <a:rPr lang="en-US" altLang="zh-CN" dirty="0"/>
              <a:t>"c"</a:t>
            </a:r>
            <a:r>
              <a:rPr lang="zh-CN" altLang="en-US" dirty="0"/>
              <a:t>也是完全一样的。</a:t>
            </a:r>
          </a:p>
          <a:p>
            <a:pPr marL="0" indent="0">
              <a:buNone/>
            </a:pPr>
            <a:endParaRPr lang="zh-CN" altLang="en-US" dirty="0"/>
          </a:p>
          <a:p>
            <a:pPr marL="0" indent="0">
              <a:buNone/>
            </a:pPr>
            <a:r>
              <a:rPr lang="en-US" altLang="zh-CN" b="1" dirty="0"/>
              <a:t>s--[s] </a:t>
            </a:r>
            <a:r>
              <a:rPr lang="zh-CN" altLang="en-US" b="1" dirty="0"/>
              <a:t>傻</a:t>
            </a:r>
          </a:p>
          <a:p>
            <a:pPr marL="0" indent="0">
              <a:buNone/>
            </a:pPr>
            <a:r>
              <a:rPr lang="en-US" altLang="zh-CN" dirty="0"/>
              <a:t>"s"</a:t>
            </a:r>
            <a:r>
              <a:rPr lang="zh-CN" altLang="en-US" dirty="0"/>
              <a:t>在客语中的发音和汉语拼音的</a:t>
            </a:r>
            <a:r>
              <a:rPr lang="en-US" altLang="zh-CN" dirty="0"/>
              <a:t>"s"</a:t>
            </a:r>
            <a:r>
              <a:rPr lang="zh-CN" altLang="en-US" dirty="0"/>
              <a:t>完全一样。</a:t>
            </a:r>
          </a:p>
          <a:p>
            <a:pPr marL="0" indent="0">
              <a:buNone/>
            </a:pPr>
            <a:endParaRPr lang="zh-CN" altLang="en-US" dirty="0"/>
          </a:p>
        </p:txBody>
      </p:sp>
    </p:spTree>
    <p:extLst>
      <p:ext uri="{BB962C8B-B14F-4D97-AF65-F5344CB8AC3E}">
        <p14:creationId xmlns:p14="http://schemas.microsoft.com/office/powerpoint/2010/main" val="388121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604CB-9642-44BD-96E5-147A7813AC3E}"/>
              </a:ext>
            </a:extLst>
          </p:cNvPr>
          <p:cNvSpPr>
            <a:spLocks noGrp="1"/>
          </p:cNvSpPr>
          <p:nvPr>
            <p:ph type="title"/>
          </p:nvPr>
        </p:nvSpPr>
        <p:spPr>
          <a:xfrm>
            <a:off x="0" y="169817"/>
            <a:ext cx="3716045" cy="842238"/>
          </a:xfrm>
        </p:spPr>
        <p:txBody>
          <a:bodyPr/>
          <a:lstStyle/>
          <a:p>
            <a:r>
              <a:rPr lang="en-US" altLang="zh-CN" b="1" dirty="0"/>
              <a:t>(4)</a:t>
            </a:r>
            <a:r>
              <a:rPr lang="zh-CN" altLang="en-US" b="1" dirty="0"/>
              <a:t>舌根音学习</a:t>
            </a:r>
          </a:p>
        </p:txBody>
      </p:sp>
      <p:sp>
        <p:nvSpPr>
          <p:cNvPr id="3" name="内容占位符 2">
            <a:extLst>
              <a:ext uri="{FF2B5EF4-FFF2-40B4-BE49-F238E27FC236}">
                <a16:creationId xmlns:a16="http://schemas.microsoft.com/office/drawing/2014/main" id="{8F307726-D26D-4D9E-A1EB-CEE54D8B3179}"/>
              </a:ext>
            </a:extLst>
          </p:cNvPr>
          <p:cNvSpPr>
            <a:spLocks noGrp="1"/>
          </p:cNvSpPr>
          <p:nvPr>
            <p:ph idx="1"/>
          </p:nvPr>
        </p:nvSpPr>
        <p:spPr>
          <a:xfrm>
            <a:off x="574089" y="1090813"/>
            <a:ext cx="11327907" cy="5597370"/>
          </a:xfrm>
        </p:spPr>
        <p:txBody>
          <a:bodyPr>
            <a:noAutofit/>
          </a:bodyPr>
          <a:lstStyle/>
          <a:p>
            <a:pPr marL="0" indent="0">
              <a:buNone/>
            </a:pPr>
            <a:r>
              <a:rPr lang="zh-CN" altLang="en-US" sz="2400" dirty="0"/>
              <a:t>这一节要介绍的是舌根音，一共四个，它们是 </a:t>
            </a:r>
            <a:r>
              <a:rPr lang="en-US" altLang="zh-CN" sz="2400" dirty="0"/>
              <a:t>g</a:t>
            </a:r>
            <a:r>
              <a:rPr lang="zh-CN" altLang="en-US" sz="2400" dirty="0"/>
              <a:t>、</a:t>
            </a:r>
            <a:r>
              <a:rPr lang="en-US" altLang="zh-CN" sz="2400" dirty="0"/>
              <a:t>k</a:t>
            </a:r>
            <a:r>
              <a:rPr lang="zh-CN" altLang="en-US" sz="2400" dirty="0"/>
              <a:t>、</a:t>
            </a:r>
            <a:r>
              <a:rPr lang="en-US" altLang="zh-CN" sz="2400" dirty="0"/>
              <a:t>ng</a:t>
            </a:r>
            <a:r>
              <a:rPr lang="zh-CN" altLang="en-US" sz="2400" dirty="0"/>
              <a:t>、</a:t>
            </a:r>
            <a:r>
              <a:rPr lang="en-US" altLang="zh-CN" sz="2400" dirty="0"/>
              <a:t>h</a:t>
            </a:r>
            <a:r>
              <a:rPr lang="zh-CN" altLang="en-US" sz="2400" dirty="0"/>
              <a:t>。</a:t>
            </a:r>
          </a:p>
          <a:p>
            <a:pPr marL="0" indent="0">
              <a:buNone/>
            </a:pPr>
            <a:r>
              <a:rPr lang="en-US" altLang="zh-CN" sz="2000" b="1" dirty="0"/>
              <a:t>g--[k] </a:t>
            </a:r>
            <a:r>
              <a:rPr lang="zh-CN" altLang="en-US" sz="2000" b="1" dirty="0"/>
              <a:t>歌</a:t>
            </a:r>
          </a:p>
          <a:p>
            <a:pPr marL="0" indent="0">
              <a:lnSpc>
                <a:spcPct val="120000"/>
              </a:lnSpc>
              <a:buNone/>
            </a:pPr>
            <a:r>
              <a:rPr lang="zh-CN" altLang="en-US" sz="2000" dirty="0"/>
              <a:t>中括号里是它对应的国际音标。 如果你看不懂国际音标，请接着看后面的文字介绍。 </a:t>
            </a:r>
            <a:r>
              <a:rPr lang="en-US" altLang="zh-CN" sz="2000" dirty="0"/>
              <a:t>"g"</a:t>
            </a:r>
            <a:r>
              <a:rPr lang="zh-CN" altLang="en-US" sz="2000" dirty="0"/>
              <a:t>在客语中的发音和汉语拼音的</a:t>
            </a:r>
            <a:r>
              <a:rPr lang="en-US" altLang="zh-CN" sz="2000" dirty="0"/>
              <a:t>"g"</a:t>
            </a:r>
            <a:r>
              <a:rPr lang="zh-CN" altLang="en-US" sz="2000" dirty="0"/>
              <a:t>是一样的，没有任何差别。</a:t>
            </a:r>
          </a:p>
          <a:p>
            <a:pPr marL="0" indent="0">
              <a:buNone/>
            </a:pPr>
            <a:r>
              <a:rPr lang="en-US" altLang="zh-CN" sz="2000" b="1" dirty="0"/>
              <a:t>k--[k'] </a:t>
            </a:r>
            <a:r>
              <a:rPr lang="zh-CN" altLang="en-US" sz="2000" b="1" dirty="0"/>
              <a:t>科</a:t>
            </a:r>
          </a:p>
          <a:p>
            <a:pPr marL="0" indent="0">
              <a:buNone/>
            </a:pPr>
            <a:r>
              <a:rPr lang="en-US" altLang="zh-CN" sz="2000" dirty="0"/>
              <a:t>"k"</a:t>
            </a:r>
            <a:r>
              <a:rPr lang="zh-CN" altLang="en-US" sz="2000" dirty="0"/>
              <a:t>在客语中的发音和汉语拼音的</a:t>
            </a:r>
            <a:r>
              <a:rPr lang="en-US" altLang="zh-CN" sz="2000" dirty="0"/>
              <a:t>"k"</a:t>
            </a:r>
            <a:r>
              <a:rPr lang="zh-CN" altLang="en-US" sz="2000" dirty="0"/>
              <a:t>也是完全一样的。</a:t>
            </a:r>
          </a:p>
          <a:p>
            <a:pPr marL="0" indent="0">
              <a:buNone/>
            </a:pPr>
            <a:r>
              <a:rPr lang="en-US" altLang="zh-CN" sz="2000" b="1" dirty="0"/>
              <a:t>h--[h] </a:t>
            </a:r>
            <a:r>
              <a:rPr lang="zh-CN" altLang="en-US" sz="2000" b="1" dirty="0"/>
              <a:t>何</a:t>
            </a:r>
          </a:p>
          <a:p>
            <a:pPr marL="0" indent="0">
              <a:lnSpc>
                <a:spcPct val="120000"/>
              </a:lnSpc>
              <a:buNone/>
            </a:pPr>
            <a:r>
              <a:rPr lang="en-US" altLang="zh-CN" sz="2000" dirty="0"/>
              <a:t>"h"</a:t>
            </a:r>
            <a:r>
              <a:rPr lang="zh-CN" altLang="en-US" sz="2000" dirty="0"/>
              <a:t>在客语中的发音和汉语拼音的</a:t>
            </a:r>
            <a:r>
              <a:rPr lang="en-US" altLang="zh-CN" sz="2000" dirty="0"/>
              <a:t>"h"</a:t>
            </a:r>
            <a:r>
              <a:rPr lang="zh-CN" altLang="en-US" sz="2000" dirty="0"/>
              <a:t>类似，虽不完全相同，但属于同一音位，初学者没有必要区分它们。 熟练以后自然会有体会。</a:t>
            </a:r>
            <a:endParaRPr lang="en-US" altLang="zh-CN" sz="2000" dirty="0"/>
          </a:p>
          <a:p>
            <a:pPr marL="0" indent="0">
              <a:lnSpc>
                <a:spcPct val="120000"/>
              </a:lnSpc>
              <a:buNone/>
            </a:pPr>
            <a:endParaRPr lang="zh-CN" altLang="en-US" sz="2000" dirty="0"/>
          </a:p>
          <a:p>
            <a:pPr marL="0" indent="0">
              <a:buNone/>
            </a:pPr>
            <a:r>
              <a:rPr lang="en-US" altLang="zh-CN" sz="2000" b="1" dirty="0"/>
              <a:t>ng--[ŋ] </a:t>
            </a:r>
            <a:r>
              <a:rPr lang="zh-CN" altLang="en-US" sz="2000" b="1" dirty="0"/>
              <a:t>鹅</a:t>
            </a:r>
          </a:p>
          <a:p>
            <a:pPr marL="0" indent="0">
              <a:buNone/>
            </a:pPr>
            <a:r>
              <a:rPr lang="en-US" altLang="zh-CN" sz="2000" dirty="0"/>
              <a:t>"ng"</a:t>
            </a:r>
            <a:r>
              <a:rPr lang="zh-CN" altLang="en-US" sz="2000" dirty="0"/>
              <a:t>在客语中的发音和汉语拼音的</a:t>
            </a:r>
            <a:r>
              <a:rPr lang="en-US" altLang="zh-CN" sz="2000" dirty="0"/>
              <a:t>"ng"</a:t>
            </a:r>
            <a:r>
              <a:rPr lang="zh-CN" altLang="en-US" sz="2000" dirty="0"/>
              <a:t>类似，作</a:t>
            </a:r>
            <a:r>
              <a:rPr lang="en-US" altLang="zh-CN" sz="2000" dirty="0"/>
              <a:t>"g"</a:t>
            </a:r>
            <a:r>
              <a:rPr lang="zh-CN" altLang="en-US" sz="2000" dirty="0"/>
              <a:t>的口型，用鼻子发</a:t>
            </a:r>
            <a:r>
              <a:rPr lang="en-US" altLang="zh-CN" sz="2000" dirty="0"/>
              <a:t>"</a:t>
            </a:r>
            <a:r>
              <a:rPr lang="zh-CN" altLang="en-US" sz="2000" dirty="0"/>
              <a:t>嗯</a:t>
            </a:r>
            <a:r>
              <a:rPr lang="en-US" altLang="zh-CN" sz="2000" dirty="0"/>
              <a:t>"</a:t>
            </a:r>
            <a:r>
              <a:rPr lang="zh-CN" altLang="en-US" sz="2000" dirty="0"/>
              <a:t>音。 </a:t>
            </a:r>
            <a:r>
              <a:rPr lang="en-US" altLang="zh-CN" sz="2000" dirty="0"/>
              <a:t>ng</a:t>
            </a:r>
            <a:r>
              <a:rPr lang="zh-CN" altLang="en-US" sz="2000" dirty="0"/>
              <a:t>在客语中也可以作为声母使用。</a:t>
            </a:r>
          </a:p>
        </p:txBody>
      </p:sp>
    </p:spTree>
    <p:extLst>
      <p:ext uri="{BB962C8B-B14F-4D97-AF65-F5344CB8AC3E}">
        <p14:creationId xmlns:p14="http://schemas.microsoft.com/office/powerpoint/2010/main" val="351070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2BF58-6C63-47DB-B89D-400308AB5971}"/>
              </a:ext>
            </a:extLst>
          </p:cNvPr>
          <p:cNvSpPr>
            <a:spLocks noGrp="1"/>
          </p:cNvSpPr>
          <p:nvPr>
            <p:ph type="title"/>
          </p:nvPr>
        </p:nvSpPr>
        <p:spPr>
          <a:xfrm>
            <a:off x="0" y="276348"/>
            <a:ext cx="8518864" cy="931015"/>
          </a:xfrm>
        </p:spPr>
        <p:txBody>
          <a:bodyPr>
            <a:normAutofit fontScale="90000"/>
          </a:bodyPr>
          <a:lstStyle/>
          <a:p>
            <a:r>
              <a:rPr lang="en-US" altLang="zh-CN" b="1" dirty="0"/>
              <a:t>(5)</a:t>
            </a:r>
            <a:r>
              <a:rPr lang="zh-CN" altLang="en-US" b="1" dirty="0"/>
              <a:t>舌叶音、齿间音、龈颚音、喉塞音</a:t>
            </a:r>
          </a:p>
        </p:txBody>
      </p:sp>
      <p:sp>
        <p:nvSpPr>
          <p:cNvPr id="3" name="内容占位符 2">
            <a:extLst>
              <a:ext uri="{FF2B5EF4-FFF2-40B4-BE49-F238E27FC236}">
                <a16:creationId xmlns:a16="http://schemas.microsoft.com/office/drawing/2014/main" id="{A1BD73CD-73B5-45C1-8D43-56446FE9C4D0}"/>
              </a:ext>
            </a:extLst>
          </p:cNvPr>
          <p:cNvSpPr>
            <a:spLocks noGrp="1"/>
          </p:cNvSpPr>
          <p:nvPr>
            <p:ph idx="1"/>
          </p:nvPr>
        </p:nvSpPr>
        <p:spPr>
          <a:xfrm>
            <a:off x="284085" y="1207362"/>
            <a:ext cx="11620870" cy="5650637"/>
          </a:xfrm>
        </p:spPr>
        <p:txBody>
          <a:bodyPr>
            <a:normAutofit fontScale="47500" lnSpcReduction="20000"/>
          </a:bodyPr>
          <a:lstStyle/>
          <a:p>
            <a:pPr marL="0" indent="0">
              <a:buNone/>
            </a:pPr>
            <a:r>
              <a:rPr lang="en-US" altLang="zh-CN" sz="3300" b="1" dirty="0"/>
              <a:t>q--[ʔ] </a:t>
            </a:r>
            <a:r>
              <a:rPr lang="zh-CN" altLang="en-US" sz="3300" b="1" dirty="0"/>
              <a:t>阿</a:t>
            </a:r>
          </a:p>
          <a:p>
            <a:pPr marL="0" indent="0">
              <a:lnSpc>
                <a:spcPct val="120000"/>
              </a:lnSpc>
              <a:buNone/>
            </a:pPr>
            <a:r>
              <a:rPr lang="zh-CN" altLang="en-US" sz="3800" dirty="0"/>
              <a:t>如果你看不懂国际音标，请接着看后面的文字介绍。它是个喉塞音，就是你发音的时候停顿一下，比如你用普通话说”西安 </a:t>
            </a:r>
            <a:r>
              <a:rPr lang="en-US" altLang="zh-CN" sz="3800" dirty="0" err="1"/>
              <a:t>xi’an</a:t>
            </a:r>
            <a:r>
              <a:rPr lang="en-US" altLang="zh-CN" sz="3800" dirty="0"/>
              <a:t> ”</a:t>
            </a:r>
            <a:r>
              <a:rPr lang="zh-CN" altLang="en-US" sz="3800" dirty="0"/>
              <a:t>时，其中的”安“就明显地停顿了一下，这就是喉塞音。如果你还是不明白的话，也不要紧。你把它当作零声母来看待就好。如 啊 </a:t>
            </a:r>
            <a:r>
              <a:rPr lang="en-US" altLang="zh-CN" sz="3800" dirty="0" err="1"/>
              <a:t>qa</a:t>
            </a:r>
            <a:r>
              <a:rPr lang="zh-CN" altLang="en-US" sz="3800" dirty="0"/>
              <a:t>，哦 </a:t>
            </a:r>
            <a:r>
              <a:rPr lang="en-US" altLang="zh-CN" sz="3800" dirty="0" err="1"/>
              <a:t>qo</a:t>
            </a:r>
            <a:r>
              <a:rPr lang="zh-CN" altLang="en-US" sz="3800" dirty="0"/>
              <a:t>，</a:t>
            </a:r>
            <a:r>
              <a:rPr lang="zh-CN" altLang="en-US" sz="3800" b="1" dirty="0"/>
              <a:t>虽然高峰客家拼音中有</a:t>
            </a:r>
            <a:r>
              <a:rPr lang="en-US" altLang="zh-CN" sz="3800" b="1" dirty="0"/>
              <a:t>q</a:t>
            </a:r>
            <a:r>
              <a:rPr lang="zh-CN" altLang="en-US" sz="3800" b="1" dirty="0"/>
              <a:t>，但可以认为它是不发音的。</a:t>
            </a:r>
          </a:p>
          <a:p>
            <a:pPr marL="0" indent="0">
              <a:buNone/>
            </a:pPr>
            <a:endParaRPr lang="zh-CN" altLang="en-US" sz="3800" dirty="0"/>
          </a:p>
          <a:p>
            <a:pPr marL="0" indent="0">
              <a:buNone/>
            </a:pPr>
            <a:r>
              <a:rPr lang="en-US" altLang="zh-CN" sz="3300" b="1" dirty="0"/>
              <a:t>j--[j] </a:t>
            </a:r>
            <a:r>
              <a:rPr lang="zh-CN" altLang="en-US" sz="3300" b="1" dirty="0"/>
              <a:t>衣</a:t>
            </a:r>
          </a:p>
          <a:p>
            <a:pPr marL="0" indent="0">
              <a:lnSpc>
                <a:spcPct val="120000"/>
              </a:lnSpc>
              <a:buNone/>
            </a:pPr>
            <a:r>
              <a:rPr lang="zh-CN" altLang="en-US" sz="3800" dirty="0"/>
              <a:t>中括号里是它对应的国际音标。 如果你看不懂国际音标，请接着看后面的文字介绍。</a:t>
            </a:r>
            <a:r>
              <a:rPr lang="en-US" altLang="zh-CN" sz="3800" dirty="0"/>
              <a:t>"j’’</a:t>
            </a:r>
            <a:r>
              <a:rPr lang="zh-CN" altLang="en-US" sz="3800" dirty="0"/>
              <a:t>在客语中的发音和汉语拼音的</a:t>
            </a:r>
            <a:r>
              <a:rPr lang="en-US" altLang="zh-CN" sz="3800" dirty="0"/>
              <a:t>"y"</a:t>
            </a:r>
            <a:r>
              <a:rPr lang="zh-CN" altLang="en-US" sz="3800" dirty="0"/>
              <a:t>是完全一样的，它不发汉语拼音”</a:t>
            </a:r>
            <a:r>
              <a:rPr lang="en-US" altLang="zh-CN" sz="3800" dirty="0"/>
              <a:t>j”</a:t>
            </a:r>
            <a:r>
              <a:rPr lang="zh-CN" altLang="en-US" sz="3800" dirty="0"/>
              <a:t>的音。</a:t>
            </a:r>
          </a:p>
          <a:p>
            <a:pPr marL="0" indent="0">
              <a:buNone/>
            </a:pPr>
            <a:endParaRPr lang="zh-CN" altLang="en-US" dirty="0"/>
          </a:p>
          <a:p>
            <a:pPr marL="0" indent="0">
              <a:buNone/>
            </a:pPr>
            <a:r>
              <a:rPr lang="en-US" altLang="zh-CN" sz="3300" b="1" dirty="0" err="1"/>
              <a:t>th</a:t>
            </a:r>
            <a:r>
              <a:rPr lang="en-US" altLang="zh-CN" sz="3300" b="1" dirty="0"/>
              <a:t>--[θ] </a:t>
            </a:r>
            <a:r>
              <a:rPr lang="zh-CN" altLang="en-US" sz="3300" b="1" dirty="0"/>
              <a:t>所</a:t>
            </a:r>
          </a:p>
          <a:p>
            <a:pPr marL="0" indent="0">
              <a:lnSpc>
                <a:spcPct val="120000"/>
              </a:lnSpc>
              <a:buNone/>
            </a:pPr>
            <a:r>
              <a:rPr lang="zh-CN" altLang="en-US" sz="3800" dirty="0"/>
              <a:t>中括号里是它对应的国际音标。 如果你看不懂国际音标，请接着看后面的文字介绍。 </a:t>
            </a:r>
            <a:r>
              <a:rPr lang="en-US" altLang="zh-CN" sz="3800" dirty="0"/>
              <a:t>"</a:t>
            </a:r>
            <a:r>
              <a:rPr lang="en-US" altLang="zh-CN" sz="3800" dirty="0" err="1"/>
              <a:t>th</a:t>
            </a:r>
            <a:r>
              <a:rPr lang="en-US" altLang="zh-CN" sz="3800" dirty="0"/>
              <a:t>"</a:t>
            </a:r>
            <a:r>
              <a:rPr lang="zh-CN" altLang="en-US" sz="3800" dirty="0"/>
              <a:t>在客语中是齿间音，其发音和英语单词” </a:t>
            </a:r>
            <a:r>
              <a:rPr lang="en-US" altLang="zh-CN" sz="3800" dirty="0"/>
              <a:t>three ” </a:t>
            </a:r>
            <a:r>
              <a:rPr lang="zh-CN" altLang="en-US" sz="3800" dirty="0"/>
              <a:t>的</a:t>
            </a:r>
            <a:r>
              <a:rPr lang="en-US" altLang="zh-CN" sz="3800" dirty="0"/>
              <a:t>"</a:t>
            </a:r>
            <a:r>
              <a:rPr lang="en-US" altLang="zh-CN" sz="3800" dirty="0" err="1"/>
              <a:t>th</a:t>
            </a:r>
            <a:r>
              <a:rPr lang="en-US" altLang="zh-CN" sz="3800" dirty="0"/>
              <a:t>"</a:t>
            </a:r>
            <a:r>
              <a:rPr lang="zh-CN" altLang="en-US" sz="3800" dirty="0"/>
              <a:t>完全一样。 </a:t>
            </a:r>
          </a:p>
          <a:p>
            <a:pPr marL="0" indent="0">
              <a:buNone/>
            </a:pPr>
            <a:endParaRPr lang="zh-CN" altLang="en-US" dirty="0"/>
          </a:p>
          <a:p>
            <a:pPr marL="0" indent="0">
              <a:buNone/>
            </a:pPr>
            <a:r>
              <a:rPr lang="en-US" altLang="zh-CN" sz="3300" b="1" dirty="0" err="1"/>
              <a:t>nz</a:t>
            </a:r>
            <a:r>
              <a:rPr lang="en-US" altLang="zh-CN" sz="3300" b="1" dirty="0"/>
              <a:t>(</a:t>
            </a:r>
            <a:r>
              <a:rPr lang="zh-CN" altLang="en-US" sz="3300" b="1" dirty="0"/>
              <a:t>或作</a:t>
            </a:r>
            <a:r>
              <a:rPr lang="en-US" altLang="zh-CN" sz="3300" b="1" dirty="0" err="1"/>
              <a:t>nj</a:t>
            </a:r>
            <a:r>
              <a:rPr lang="en-US" altLang="zh-CN" sz="3300" b="1" dirty="0"/>
              <a:t>)--[ȵ] </a:t>
            </a:r>
            <a:r>
              <a:rPr lang="zh-CN" altLang="en-US" sz="3300" b="1" dirty="0"/>
              <a:t>日</a:t>
            </a:r>
          </a:p>
          <a:p>
            <a:pPr marL="0" indent="0">
              <a:lnSpc>
                <a:spcPct val="120000"/>
              </a:lnSpc>
              <a:buNone/>
            </a:pPr>
            <a:r>
              <a:rPr lang="en-US" altLang="zh-CN" sz="3800" dirty="0"/>
              <a:t>"</a:t>
            </a:r>
            <a:r>
              <a:rPr lang="en-US" altLang="zh-CN" sz="3800" dirty="0" err="1"/>
              <a:t>nj</a:t>
            </a:r>
            <a:r>
              <a:rPr lang="en-US" altLang="zh-CN" sz="3800" dirty="0"/>
              <a:t>"</a:t>
            </a:r>
            <a:r>
              <a:rPr lang="zh-CN" altLang="en-US" sz="3800" dirty="0"/>
              <a:t>是舌面中音，的发音方法：作读</a:t>
            </a:r>
            <a:r>
              <a:rPr lang="en-US" altLang="zh-CN" sz="3800" dirty="0"/>
              <a:t>"ci"</a:t>
            </a:r>
            <a:r>
              <a:rPr lang="zh-CN" altLang="en-US" sz="3800" dirty="0"/>
              <a:t>的口型，同时用鼻子发</a:t>
            </a:r>
            <a:r>
              <a:rPr lang="en-US" altLang="zh-CN" sz="3800" dirty="0"/>
              <a:t>"</a:t>
            </a:r>
            <a:r>
              <a:rPr lang="zh-CN" altLang="en-US" sz="3800" dirty="0"/>
              <a:t>嗯</a:t>
            </a:r>
            <a:r>
              <a:rPr lang="en-US" altLang="zh-CN" sz="3800" dirty="0"/>
              <a:t>"</a:t>
            </a:r>
            <a:r>
              <a:rPr lang="zh-CN" altLang="en-US" sz="3800" dirty="0"/>
              <a:t>音。 还有一个方法就是，发</a:t>
            </a:r>
            <a:r>
              <a:rPr lang="en-US" altLang="zh-CN" sz="3800" dirty="0"/>
              <a:t>"</a:t>
            </a:r>
            <a:r>
              <a:rPr lang="en-US" altLang="zh-CN" sz="3800" dirty="0" err="1"/>
              <a:t>ngi</a:t>
            </a:r>
            <a:r>
              <a:rPr lang="en-US" altLang="zh-CN" sz="3800" dirty="0"/>
              <a:t>"</a:t>
            </a:r>
            <a:r>
              <a:rPr lang="zh-CN" altLang="en-US" sz="3800" dirty="0"/>
              <a:t>的时候，把舌头贴近上腭，就自动变成</a:t>
            </a:r>
            <a:r>
              <a:rPr lang="en-US" altLang="zh-CN" sz="3800" dirty="0"/>
              <a:t>[ȵ]</a:t>
            </a:r>
            <a:r>
              <a:rPr lang="zh-CN" altLang="en-US" sz="3800" dirty="0"/>
              <a:t>了。</a:t>
            </a:r>
          </a:p>
          <a:p>
            <a:pPr marL="0" indent="0">
              <a:buNone/>
            </a:pPr>
            <a:endParaRPr lang="zh-CN" altLang="en-US" dirty="0"/>
          </a:p>
        </p:txBody>
      </p:sp>
    </p:spTree>
    <p:extLst>
      <p:ext uri="{BB962C8B-B14F-4D97-AF65-F5344CB8AC3E}">
        <p14:creationId xmlns:p14="http://schemas.microsoft.com/office/powerpoint/2010/main" val="1388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a:extLst>
              <a:ext uri="{FF2B5EF4-FFF2-40B4-BE49-F238E27FC236}">
                <a16:creationId xmlns:a16="http://schemas.microsoft.com/office/drawing/2014/main" id="{5F036C1C-B3DB-4A0F-86D8-FD44FE1EE333}"/>
              </a:ext>
            </a:extLst>
          </p:cNvPr>
          <p:cNvSpPr>
            <a:spLocks noGrp="1"/>
          </p:cNvSpPr>
          <p:nvPr>
            <p:ph type="subTitle" idx="1"/>
          </p:nvPr>
        </p:nvSpPr>
        <p:spPr>
          <a:xfrm>
            <a:off x="1" y="592508"/>
            <a:ext cx="6418554" cy="774653"/>
          </a:xfrm>
        </p:spPr>
        <p:txBody>
          <a:bodyPr>
            <a:noAutofit/>
          </a:bodyPr>
          <a:lstStyle/>
          <a:p>
            <a:pPr algn="l"/>
            <a:r>
              <a:rPr lang="zh-CN" altLang="en-US" sz="4400" b="1" dirty="0"/>
              <a:t>二、高峰客语所有韵母表</a:t>
            </a:r>
          </a:p>
        </p:txBody>
      </p:sp>
      <p:graphicFrame>
        <p:nvGraphicFramePr>
          <p:cNvPr id="11" name="表格 11">
            <a:extLst>
              <a:ext uri="{FF2B5EF4-FFF2-40B4-BE49-F238E27FC236}">
                <a16:creationId xmlns:a16="http://schemas.microsoft.com/office/drawing/2014/main" id="{FEF1208E-BC23-4794-96D6-50E116EF90BD}"/>
              </a:ext>
            </a:extLst>
          </p:cNvPr>
          <p:cNvGraphicFramePr>
            <a:graphicFrameLocks noGrp="1"/>
          </p:cNvGraphicFramePr>
          <p:nvPr>
            <p:extLst>
              <p:ext uri="{D42A27DB-BD31-4B8C-83A1-F6EECF244321}">
                <p14:modId xmlns:p14="http://schemas.microsoft.com/office/powerpoint/2010/main" val="1364498568"/>
              </p:ext>
            </p:extLst>
          </p:nvPr>
        </p:nvGraphicFramePr>
        <p:xfrm>
          <a:off x="1145219" y="1660124"/>
          <a:ext cx="8886552" cy="4557200"/>
        </p:xfrm>
        <a:graphic>
          <a:graphicData uri="http://schemas.openxmlformats.org/drawingml/2006/table">
            <a:tbl>
              <a:tblPr firstRow="1" bandRow="1">
                <a:tableStyleId>{5C22544A-7EE6-4342-B048-85BDC9FD1C3A}</a:tableStyleId>
              </a:tblPr>
              <a:tblGrid>
                <a:gridCol w="1481092">
                  <a:extLst>
                    <a:ext uri="{9D8B030D-6E8A-4147-A177-3AD203B41FA5}">
                      <a16:colId xmlns:a16="http://schemas.microsoft.com/office/drawing/2014/main" val="3608238094"/>
                    </a:ext>
                  </a:extLst>
                </a:gridCol>
                <a:gridCol w="1481092">
                  <a:extLst>
                    <a:ext uri="{9D8B030D-6E8A-4147-A177-3AD203B41FA5}">
                      <a16:colId xmlns:a16="http://schemas.microsoft.com/office/drawing/2014/main" val="2250098712"/>
                    </a:ext>
                  </a:extLst>
                </a:gridCol>
                <a:gridCol w="1481092">
                  <a:extLst>
                    <a:ext uri="{9D8B030D-6E8A-4147-A177-3AD203B41FA5}">
                      <a16:colId xmlns:a16="http://schemas.microsoft.com/office/drawing/2014/main" val="1690397932"/>
                    </a:ext>
                  </a:extLst>
                </a:gridCol>
                <a:gridCol w="1481092">
                  <a:extLst>
                    <a:ext uri="{9D8B030D-6E8A-4147-A177-3AD203B41FA5}">
                      <a16:colId xmlns:a16="http://schemas.microsoft.com/office/drawing/2014/main" val="853286862"/>
                    </a:ext>
                  </a:extLst>
                </a:gridCol>
                <a:gridCol w="1481092">
                  <a:extLst>
                    <a:ext uri="{9D8B030D-6E8A-4147-A177-3AD203B41FA5}">
                      <a16:colId xmlns:a16="http://schemas.microsoft.com/office/drawing/2014/main" val="2974297213"/>
                    </a:ext>
                  </a:extLst>
                </a:gridCol>
                <a:gridCol w="1481092">
                  <a:extLst>
                    <a:ext uri="{9D8B030D-6E8A-4147-A177-3AD203B41FA5}">
                      <a16:colId xmlns:a16="http://schemas.microsoft.com/office/drawing/2014/main" val="2344208576"/>
                    </a:ext>
                  </a:extLst>
                </a:gridCol>
              </a:tblGrid>
              <a:tr h="455720">
                <a:tc>
                  <a:txBody>
                    <a:bodyPr/>
                    <a:lstStyle/>
                    <a:p>
                      <a:r>
                        <a:rPr lang="en-US" altLang="zh-CN" b="1" dirty="0"/>
                        <a:t>a</a:t>
                      </a:r>
                      <a:endParaRPr lang="zh-CN" altLang="en-US" b="1" dirty="0"/>
                    </a:p>
                  </a:txBody>
                  <a:tcPr/>
                </a:tc>
                <a:tc>
                  <a:txBody>
                    <a:bodyPr/>
                    <a:lstStyle/>
                    <a:p>
                      <a:r>
                        <a:rPr lang="en-US" altLang="zh-CN" b="1" dirty="0" err="1"/>
                        <a:t>i</a:t>
                      </a:r>
                      <a:endParaRPr lang="zh-CN" altLang="en-US" b="1" dirty="0"/>
                    </a:p>
                  </a:txBody>
                  <a:tcPr/>
                </a:tc>
                <a:tc>
                  <a:txBody>
                    <a:bodyPr/>
                    <a:lstStyle/>
                    <a:p>
                      <a:r>
                        <a:rPr lang="en-US" altLang="zh-CN" b="1" dirty="0"/>
                        <a:t>u</a:t>
                      </a:r>
                      <a:endParaRPr lang="zh-CN" altLang="en-US" b="1" dirty="0"/>
                    </a:p>
                  </a:txBody>
                  <a:tcPr/>
                </a:tc>
                <a:tc>
                  <a:txBody>
                    <a:bodyPr/>
                    <a:lstStyle/>
                    <a:p>
                      <a:r>
                        <a:rPr lang="en-US" altLang="zh-CN" b="1" dirty="0"/>
                        <a:t>e</a:t>
                      </a:r>
                      <a:endParaRPr lang="zh-CN" altLang="en-US" b="1" dirty="0"/>
                    </a:p>
                  </a:txBody>
                  <a:tcPr/>
                </a:tc>
                <a:tc>
                  <a:txBody>
                    <a:bodyPr/>
                    <a:lstStyle/>
                    <a:p>
                      <a:r>
                        <a:rPr lang="en-US" altLang="zh-CN" b="1" dirty="0"/>
                        <a:t>o</a:t>
                      </a:r>
                      <a:endParaRPr lang="zh-CN" altLang="en-US" b="1" dirty="0"/>
                    </a:p>
                  </a:txBody>
                  <a:tcPr/>
                </a:tc>
                <a:tc>
                  <a:txBody>
                    <a:bodyPr/>
                    <a:lstStyle/>
                    <a:p>
                      <a:r>
                        <a:rPr lang="en-US" altLang="zh-CN" b="1" dirty="0" err="1"/>
                        <a:t>ngh</a:t>
                      </a:r>
                      <a:endParaRPr lang="zh-CN" altLang="en-US" b="1" dirty="0"/>
                    </a:p>
                  </a:txBody>
                  <a:tcPr/>
                </a:tc>
                <a:extLst>
                  <a:ext uri="{0D108BD9-81ED-4DB2-BD59-A6C34878D82A}">
                    <a16:rowId xmlns:a16="http://schemas.microsoft.com/office/drawing/2014/main" val="4028627142"/>
                  </a:ext>
                </a:extLst>
              </a:tr>
              <a:tr h="455720">
                <a:tc>
                  <a:txBody>
                    <a:bodyPr/>
                    <a:lstStyle/>
                    <a:p>
                      <a:r>
                        <a:rPr lang="en-US" altLang="zh-CN" b="1" dirty="0"/>
                        <a:t>ai</a:t>
                      </a:r>
                      <a:endParaRPr lang="zh-CN" altLang="en-US" b="1" dirty="0"/>
                    </a:p>
                  </a:txBody>
                  <a:tcPr/>
                </a:tc>
                <a:tc>
                  <a:txBody>
                    <a:bodyPr/>
                    <a:lstStyle/>
                    <a:p>
                      <a:endParaRPr lang="zh-CN" altLang="en-US" b="1" dirty="0"/>
                    </a:p>
                  </a:txBody>
                  <a:tcPr/>
                </a:tc>
                <a:tc>
                  <a:txBody>
                    <a:bodyPr/>
                    <a:lstStyle/>
                    <a:p>
                      <a:r>
                        <a:rPr lang="en-US" altLang="zh-CN" b="1" dirty="0" err="1"/>
                        <a:t>ui</a:t>
                      </a:r>
                      <a:endParaRPr lang="zh-CN" altLang="en-US" b="1" dirty="0"/>
                    </a:p>
                  </a:txBody>
                  <a:tcPr/>
                </a:tc>
                <a:tc>
                  <a:txBody>
                    <a:bodyPr/>
                    <a:lstStyle/>
                    <a:p>
                      <a:r>
                        <a:rPr lang="en-US" altLang="zh-CN" b="1" dirty="0" err="1"/>
                        <a:t>eu</a:t>
                      </a:r>
                      <a:endParaRPr lang="zh-CN" altLang="en-US" b="1" dirty="0"/>
                    </a:p>
                  </a:txBody>
                  <a:tcPr/>
                </a:tc>
                <a:tc>
                  <a:txBody>
                    <a:bodyPr/>
                    <a:lstStyle/>
                    <a:p>
                      <a:r>
                        <a:rPr lang="en-US" altLang="zh-CN" b="1" dirty="0"/>
                        <a:t>oi</a:t>
                      </a:r>
                      <a:endParaRPr lang="zh-CN" altLang="en-US" b="1" dirty="0"/>
                    </a:p>
                  </a:txBody>
                  <a:tcPr/>
                </a:tc>
                <a:tc>
                  <a:txBody>
                    <a:bodyPr/>
                    <a:lstStyle/>
                    <a:p>
                      <a:endParaRPr lang="zh-CN" altLang="en-US" b="1" dirty="0"/>
                    </a:p>
                  </a:txBody>
                  <a:tcPr/>
                </a:tc>
                <a:extLst>
                  <a:ext uri="{0D108BD9-81ED-4DB2-BD59-A6C34878D82A}">
                    <a16:rowId xmlns:a16="http://schemas.microsoft.com/office/drawing/2014/main" val="3238971573"/>
                  </a:ext>
                </a:extLst>
              </a:tr>
              <a:tr h="455720">
                <a:tc>
                  <a:txBody>
                    <a:bodyPr/>
                    <a:lstStyle/>
                    <a:p>
                      <a:r>
                        <a:rPr lang="en-US" altLang="zh-CN" b="1" dirty="0"/>
                        <a:t>au</a:t>
                      </a:r>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2417085996"/>
                  </a:ext>
                </a:extLst>
              </a:tr>
              <a:tr h="455720">
                <a:tc>
                  <a:txBody>
                    <a:bodyPr/>
                    <a:lstStyle/>
                    <a:p>
                      <a:r>
                        <a:rPr lang="en-US" altLang="zh-CN" b="1" dirty="0"/>
                        <a:t>an</a:t>
                      </a:r>
                      <a:endParaRPr lang="zh-CN" altLang="en-US" b="1" dirty="0"/>
                    </a:p>
                  </a:txBody>
                  <a:tcPr/>
                </a:tc>
                <a:tc>
                  <a:txBody>
                    <a:bodyPr/>
                    <a:lstStyle/>
                    <a:p>
                      <a:r>
                        <a:rPr lang="en-US" altLang="zh-CN" b="1" dirty="0"/>
                        <a:t>in</a:t>
                      </a:r>
                      <a:endParaRPr lang="zh-CN" altLang="en-US" b="1" dirty="0"/>
                    </a:p>
                  </a:txBody>
                  <a:tcPr/>
                </a:tc>
                <a:tc>
                  <a:txBody>
                    <a:bodyPr/>
                    <a:lstStyle/>
                    <a:p>
                      <a:r>
                        <a:rPr lang="en-US" altLang="zh-CN" b="1" dirty="0"/>
                        <a:t>un</a:t>
                      </a:r>
                      <a:endParaRPr lang="zh-CN" altLang="en-US" b="1" dirty="0"/>
                    </a:p>
                  </a:txBody>
                  <a:tcPr/>
                </a:tc>
                <a:tc>
                  <a:txBody>
                    <a:bodyPr/>
                    <a:lstStyle/>
                    <a:p>
                      <a:r>
                        <a:rPr lang="en-US" altLang="zh-CN" b="1" dirty="0" err="1"/>
                        <a:t>en</a:t>
                      </a:r>
                      <a:endParaRPr lang="zh-CN" altLang="en-US" b="1" dirty="0"/>
                    </a:p>
                  </a:txBody>
                  <a:tcPr/>
                </a:tc>
                <a:tc>
                  <a:txBody>
                    <a:bodyPr/>
                    <a:lstStyle/>
                    <a:p>
                      <a:r>
                        <a:rPr lang="en-US" altLang="zh-CN" b="1" dirty="0"/>
                        <a:t>on</a:t>
                      </a:r>
                      <a:endParaRPr lang="zh-CN" altLang="en-US" b="1" dirty="0"/>
                    </a:p>
                  </a:txBody>
                  <a:tcPr/>
                </a:tc>
                <a:tc>
                  <a:txBody>
                    <a:bodyPr/>
                    <a:lstStyle/>
                    <a:p>
                      <a:endParaRPr lang="zh-CN" altLang="en-US" b="1" dirty="0"/>
                    </a:p>
                  </a:txBody>
                  <a:tcPr/>
                </a:tc>
                <a:extLst>
                  <a:ext uri="{0D108BD9-81ED-4DB2-BD59-A6C34878D82A}">
                    <a16:rowId xmlns:a16="http://schemas.microsoft.com/office/drawing/2014/main" val="2054328766"/>
                  </a:ext>
                </a:extLst>
              </a:tr>
              <a:tr h="455720">
                <a:tc>
                  <a:txBody>
                    <a:bodyPr/>
                    <a:lstStyle/>
                    <a:p>
                      <a:r>
                        <a:rPr lang="en-US" altLang="zh-CN" b="1" dirty="0"/>
                        <a:t>am</a:t>
                      </a:r>
                      <a:endParaRPr lang="zh-CN" altLang="en-US" b="1" dirty="0"/>
                    </a:p>
                  </a:txBody>
                  <a:tcPr/>
                </a:tc>
                <a:tc>
                  <a:txBody>
                    <a:bodyPr/>
                    <a:lstStyle/>
                    <a:p>
                      <a:r>
                        <a:rPr lang="en-US" altLang="zh-CN" b="1" dirty="0" err="1"/>
                        <a:t>im</a:t>
                      </a:r>
                      <a:endParaRPr lang="zh-CN" altLang="en-US" b="1" dirty="0"/>
                    </a:p>
                  </a:txBody>
                  <a:tcPr/>
                </a:tc>
                <a:tc>
                  <a:txBody>
                    <a:bodyPr/>
                    <a:lstStyle/>
                    <a:p>
                      <a:endParaRPr lang="zh-CN" altLang="en-US" b="1" dirty="0"/>
                    </a:p>
                  </a:txBody>
                  <a:tcPr/>
                </a:tc>
                <a:tc>
                  <a:txBody>
                    <a:bodyPr/>
                    <a:lstStyle/>
                    <a:p>
                      <a:r>
                        <a:rPr lang="en-US" altLang="zh-CN" b="1" dirty="0" err="1"/>
                        <a:t>em</a:t>
                      </a:r>
                      <a:endParaRPr lang="zh-CN" altLang="en-US" b="1" dirty="0"/>
                    </a:p>
                  </a:txBody>
                  <a:tcP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3797820160"/>
                  </a:ext>
                </a:extLst>
              </a:tr>
              <a:tr h="455720">
                <a:tc>
                  <a:txBody>
                    <a:bodyPr/>
                    <a:lstStyle/>
                    <a:p>
                      <a:r>
                        <a:rPr lang="en-US" altLang="zh-CN" b="1" dirty="0"/>
                        <a:t>ang</a:t>
                      </a:r>
                      <a:endParaRPr lang="zh-CN" altLang="en-US" b="1" dirty="0"/>
                    </a:p>
                  </a:txBody>
                  <a:tcPr/>
                </a:tc>
                <a:tc>
                  <a:txBody>
                    <a:bodyPr/>
                    <a:lstStyle/>
                    <a:p>
                      <a:endParaRPr lang="zh-CN" altLang="en-US" b="1" dirty="0"/>
                    </a:p>
                  </a:txBody>
                  <a:tcPr/>
                </a:tc>
                <a:tc>
                  <a:txBody>
                    <a:bodyPr/>
                    <a:lstStyle/>
                    <a:p>
                      <a:r>
                        <a:rPr lang="en-US" altLang="zh-CN" b="1" dirty="0" err="1"/>
                        <a:t>ung</a:t>
                      </a:r>
                      <a:endParaRPr lang="zh-CN" altLang="en-US" b="1" dirty="0"/>
                    </a:p>
                  </a:txBody>
                  <a:tcPr/>
                </a:tc>
                <a:tc>
                  <a:txBody>
                    <a:bodyPr/>
                    <a:lstStyle/>
                    <a:p>
                      <a:r>
                        <a:rPr lang="en-US" altLang="zh-CN" b="1" dirty="0" err="1"/>
                        <a:t>eng</a:t>
                      </a:r>
                      <a:endParaRPr lang="zh-CN" altLang="en-US" b="1" dirty="0"/>
                    </a:p>
                  </a:txBody>
                  <a:tcPr/>
                </a:tc>
                <a:tc>
                  <a:txBody>
                    <a:bodyPr/>
                    <a:lstStyle/>
                    <a:p>
                      <a:r>
                        <a:rPr lang="en-US" altLang="zh-CN" b="1" dirty="0" err="1"/>
                        <a:t>ong</a:t>
                      </a:r>
                      <a:endParaRPr lang="zh-CN" altLang="en-US" b="1" dirty="0"/>
                    </a:p>
                  </a:txBody>
                  <a:tcPr/>
                </a:tc>
                <a:tc>
                  <a:txBody>
                    <a:bodyPr/>
                    <a:lstStyle/>
                    <a:p>
                      <a:endParaRPr lang="zh-CN" altLang="en-US" b="1" dirty="0"/>
                    </a:p>
                  </a:txBody>
                  <a:tcPr/>
                </a:tc>
                <a:extLst>
                  <a:ext uri="{0D108BD9-81ED-4DB2-BD59-A6C34878D82A}">
                    <a16:rowId xmlns:a16="http://schemas.microsoft.com/office/drawing/2014/main" val="2757080142"/>
                  </a:ext>
                </a:extLst>
              </a:tr>
              <a:tr h="455720">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1184944331"/>
                  </a:ext>
                </a:extLst>
              </a:tr>
              <a:tr h="455720">
                <a:tc>
                  <a:txBody>
                    <a:bodyPr/>
                    <a:lstStyle/>
                    <a:p>
                      <a:r>
                        <a:rPr lang="en-US" altLang="zh-CN" b="1" dirty="0"/>
                        <a:t>at</a:t>
                      </a:r>
                      <a:endParaRPr lang="zh-CN" altLang="en-US" b="1" dirty="0"/>
                    </a:p>
                  </a:txBody>
                  <a:tcPr/>
                </a:tc>
                <a:tc>
                  <a:txBody>
                    <a:bodyPr/>
                    <a:lstStyle/>
                    <a:p>
                      <a:r>
                        <a:rPr lang="en-US" altLang="zh-CN" b="1" dirty="0"/>
                        <a:t>it</a:t>
                      </a:r>
                      <a:endParaRPr lang="zh-CN" altLang="en-US" b="1" dirty="0"/>
                    </a:p>
                  </a:txBody>
                  <a:tcPr/>
                </a:tc>
                <a:tc>
                  <a:txBody>
                    <a:bodyPr/>
                    <a:lstStyle/>
                    <a:p>
                      <a:r>
                        <a:rPr lang="en-US" altLang="zh-CN" b="1" dirty="0" err="1"/>
                        <a:t>ut</a:t>
                      </a:r>
                      <a:endParaRPr lang="zh-CN" altLang="en-US" b="1" dirty="0"/>
                    </a:p>
                  </a:txBody>
                  <a:tcPr/>
                </a:tc>
                <a:tc>
                  <a:txBody>
                    <a:bodyPr/>
                    <a:lstStyle/>
                    <a:p>
                      <a:r>
                        <a:rPr lang="en-US" altLang="zh-CN" b="1" dirty="0"/>
                        <a:t>et</a:t>
                      </a:r>
                      <a:endParaRPr lang="zh-CN" altLang="en-US" b="1" dirty="0"/>
                    </a:p>
                  </a:txBody>
                  <a:tcPr/>
                </a:tc>
                <a:tc>
                  <a:txBody>
                    <a:bodyPr/>
                    <a:lstStyle/>
                    <a:p>
                      <a:r>
                        <a:rPr lang="en-US" altLang="zh-CN" b="1" dirty="0" err="1"/>
                        <a:t>ot</a:t>
                      </a:r>
                      <a:endParaRPr lang="zh-CN" altLang="en-US" b="1" dirty="0"/>
                    </a:p>
                  </a:txBody>
                  <a:tcPr/>
                </a:tc>
                <a:tc>
                  <a:txBody>
                    <a:bodyPr/>
                    <a:lstStyle/>
                    <a:p>
                      <a:endParaRPr lang="zh-CN" altLang="en-US" b="1" dirty="0"/>
                    </a:p>
                  </a:txBody>
                  <a:tcPr/>
                </a:tc>
                <a:extLst>
                  <a:ext uri="{0D108BD9-81ED-4DB2-BD59-A6C34878D82A}">
                    <a16:rowId xmlns:a16="http://schemas.microsoft.com/office/drawing/2014/main" val="2951400689"/>
                  </a:ext>
                </a:extLst>
              </a:tr>
              <a:tr h="455720">
                <a:tc>
                  <a:txBody>
                    <a:bodyPr/>
                    <a:lstStyle/>
                    <a:p>
                      <a:r>
                        <a:rPr lang="en-US" altLang="zh-CN" b="1" dirty="0"/>
                        <a:t>ap</a:t>
                      </a:r>
                      <a:endParaRPr lang="zh-CN" altLang="en-US" b="1" dirty="0"/>
                    </a:p>
                  </a:txBody>
                  <a:tcPr/>
                </a:tc>
                <a:tc>
                  <a:txBody>
                    <a:bodyPr/>
                    <a:lstStyle/>
                    <a:p>
                      <a:r>
                        <a:rPr lang="en-US" altLang="zh-CN" b="1" dirty="0" err="1"/>
                        <a:t>ip</a:t>
                      </a:r>
                      <a:endParaRPr lang="zh-CN" altLang="en-US" b="1" dirty="0"/>
                    </a:p>
                  </a:txBody>
                  <a:tcPr/>
                </a:tc>
                <a:tc>
                  <a:txBody>
                    <a:bodyPr/>
                    <a:lstStyle/>
                    <a:p>
                      <a:endParaRPr lang="zh-CN" altLang="en-US" b="1" dirty="0"/>
                    </a:p>
                  </a:txBody>
                  <a:tcPr/>
                </a:tc>
                <a:tc>
                  <a:txBody>
                    <a:bodyPr/>
                    <a:lstStyle/>
                    <a:p>
                      <a:r>
                        <a:rPr lang="en-US" altLang="zh-CN" b="1" dirty="0"/>
                        <a:t>ep</a:t>
                      </a:r>
                      <a:endParaRPr lang="zh-CN" altLang="en-US" b="1" dirty="0"/>
                    </a:p>
                  </a:txBody>
                  <a:tcP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3011810155"/>
                  </a:ext>
                </a:extLst>
              </a:tr>
              <a:tr h="455720">
                <a:tc>
                  <a:txBody>
                    <a:bodyPr/>
                    <a:lstStyle/>
                    <a:p>
                      <a:r>
                        <a:rPr lang="en-US" altLang="zh-CN" b="1" dirty="0" err="1"/>
                        <a:t>ak</a:t>
                      </a:r>
                      <a:endParaRPr lang="zh-CN" altLang="en-US" b="1" dirty="0"/>
                    </a:p>
                  </a:txBody>
                  <a:tcPr/>
                </a:tc>
                <a:tc>
                  <a:txBody>
                    <a:bodyPr/>
                    <a:lstStyle/>
                    <a:p>
                      <a:r>
                        <a:rPr lang="en-US" altLang="zh-CN" b="1" dirty="0" err="1"/>
                        <a:t>ik</a:t>
                      </a:r>
                      <a:endParaRPr lang="zh-CN" altLang="en-US" b="1" dirty="0"/>
                    </a:p>
                  </a:txBody>
                  <a:tcPr/>
                </a:tc>
                <a:tc>
                  <a:txBody>
                    <a:bodyPr/>
                    <a:lstStyle/>
                    <a:p>
                      <a:r>
                        <a:rPr lang="en-US" altLang="zh-CN" b="1" dirty="0" err="1"/>
                        <a:t>uk</a:t>
                      </a:r>
                      <a:endParaRPr lang="zh-CN" altLang="en-US" b="1" dirty="0"/>
                    </a:p>
                  </a:txBody>
                  <a:tcPr/>
                </a:tc>
                <a:tc>
                  <a:txBody>
                    <a:bodyPr/>
                    <a:lstStyle/>
                    <a:p>
                      <a:r>
                        <a:rPr lang="en-US" altLang="zh-CN" b="1" dirty="0" err="1"/>
                        <a:t>ek</a:t>
                      </a:r>
                      <a:endParaRPr lang="zh-CN" altLang="en-US" b="1" dirty="0"/>
                    </a:p>
                  </a:txBody>
                  <a:tcPr/>
                </a:tc>
                <a:tc>
                  <a:txBody>
                    <a:bodyPr/>
                    <a:lstStyle/>
                    <a:p>
                      <a:r>
                        <a:rPr lang="en-US" altLang="zh-CN" b="1" dirty="0"/>
                        <a:t>ok</a:t>
                      </a:r>
                      <a:endParaRPr lang="zh-CN" altLang="en-US" b="1" dirty="0"/>
                    </a:p>
                  </a:txBody>
                  <a:tcPr/>
                </a:tc>
                <a:tc>
                  <a:txBody>
                    <a:bodyPr/>
                    <a:lstStyle/>
                    <a:p>
                      <a:endParaRPr lang="zh-CN" altLang="en-US" b="1" dirty="0"/>
                    </a:p>
                  </a:txBody>
                  <a:tcPr/>
                </a:tc>
                <a:extLst>
                  <a:ext uri="{0D108BD9-81ED-4DB2-BD59-A6C34878D82A}">
                    <a16:rowId xmlns:a16="http://schemas.microsoft.com/office/drawing/2014/main" val="3022840844"/>
                  </a:ext>
                </a:extLst>
              </a:tr>
            </a:tbl>
          </a:graphicData>
        </a:graphic>
      </p:graphicFrame>
    </p:spTree>
    <p:extLst>
      <p:ext uri="{BB962C8B-B14F-4D97-AF65-F5344CB8AC3E}">
        <p14:creationId xmlns:p14="http://schemas.microsoft.com/office/powerpoint/2010/main" val="9846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40A4B542-EB04-447E-9D38-3233B7E05E3B}"/>
              </a:ext>
            </a:extLst>
          </p:cNvPr>
          <p:cNvSpPr>
            <a:spLocks noGrp="1"/>
          </p:cNvSpPr>
          <p:nvPr>
            <p:ph type="subTitle" idx="1"/>
          </p:nvPr>
        </p:nvSpPr>
        <p:spPr>
          <a:xfrm>
            <a:off x="186431" y="556998"/>
            <a:ext cx="9144000" cy="659243"/>
          </a:xfrm>
        </p:spPr>
        <p:txBody>
          <a:bodyPr>
            <a:noAutofit/>
          </a:bodyPr>
          <a:lstStyle/>
          <a:p>
            <a:pPr algn="l"/>
            <a:r>
              <a:rPr lang="zh-CN" altLang="en-US" sz="4400" dirty="0"/>
              <a:t>带介音的韵母表</a:t>
            </a:r>
            <a:r>
              <a:rPr lang="en-US" altLang="zh-CN" sz="4400" dirty="0"/>
              <a:t>(</a:t>
            </a:r>
            <a:r>
              <a:rPr lang="zh-CN" altLang="en-US" sz="4400" dirty="0"/>
              <a:t>介音为</a:t>
            </a:r>
            <a:r>
              <a:rPr lang="en-US" altLang="zh-CN" sz="4400" dirty="0" err="1"/>
              <a:t>i</a:t>
            </a:r>
            <a:r>
              <a:rPr lang="en-US" altLang="zh-CN" sz="4400" dirty="0"/>
              <a:t>)</a:t>
            </a:r>
            <a:endParaRPr lang="zh-CN" altLang="en-US" sz="4400" dirty="0"/>
          </a:p>
        </p:txBody>
      </p:sp>
      <p:graphicFrame>
        <p:nvGraphicFramePr>
          <p:cNvPr id="4" name="表格 4">
            <a:extLst>
              <a:ext uri="{FF2B5EF4-FFF2-40B4-BE49-F238E27FC236}">
                <a16:creationId xmlns:a16="http://schemas.microsoft.com/office/drawing/2014/main" id="{B1F202C7-CE86-4649-9BA2-F28861126FE1}"/>
              </a:ext>
            </a:extLst>
          </p:cNvPr>
          <p:cNvGraphicFramePr>
            <a:graphicFrameLocks noGrp="1"/>
          </p:cNvGraphicFramePr>
          <p:nvPr>
            <p:extLst>
              <p:ext uri="{D42A27DB-BD31-4B8C-83A1-F6EECF244321}">
                <p14:modId xmlns:p14="http://schemas.microsoft.com/office/powerpoint/2010/main" val="680316797"/>
              </p:ext>
            </p:extLst>
          </p:nvPr>
        </p:nvGraphicFramePr>
        <p:xfrm>
          <a:off x="1437196" y="1722267"/>
          <a:ext cx="8128000" cy="38243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8192880"/>
                    </a:ext>
                  </a:extLst>
                </a:gridCol>
                <a:gridCol w="2032000">
                  <a:extLst>
                    <a:ext uri="{9D8B030D-6E8A-4147-A177-3AD203B41FA5}">
                      <a16:colId xmlns:a16="http://schemas.microsoft.com/office/drawing/2014/main" val="466074757"/>
                    </a:ext>
                  </a:extLst>
                </a:gridCol>
                <a:gridCol w="2032000">
                  <a:extLst>
                    <a:ext uri="{9D8B030D-6E8A-4147-A177-3AD203B41FA5}">
                      <a16:colId xmlns:a16="http://schemas.microsoft.com/office/drawing/2014/main" val="2964008998"/>
                    </a:ext>
                  </a:extLst>
                </a:gridCol>
                <a:gridCol w="2032000">
                  <a:extLst>
                    <a:ext uri="{9D8B030D-6E8A-4147-A177-3AD203B41FA5}">
                      <a16:colId xmlns:a16="http://schemas.microsoft.com/office/drawing/2014/main" val="399495691"/>
                    </a:ext>
                  </a:extLst>
                </a:gridCol>
              </a:tblGrid>
              <a:tr h="486824">
                <a:tc>
                  <a:txBody>
                    <a:bodyPr/>
                    <a:lstStyle/>
                    <a:p>
                      <a:r>
                        <a:rPr lang="en-US" altLang="zh-CN" b="1" dirty="0"/>
                        <a:t>a</a:t>
                      </a:r>
                      <a:endParaRPr lang="zh-CN" altLang="en-US" b="1" dirty="0"/>
                    </a:p>
                  </a:txBody>
                  <a:tcPr/>
                </a:tc>
                <a:tc>
                  <a:txBody>
                    <a:bodyPr/>
                    <a:lstStyle/>
                    <a:p>
                      <a:r>
                        <a:rPr lang="en-US" altLang="zh-CN" b="1" dirty="0"/>
                        <a:t>u</a:t>
                      </a:r>
                      <a:endParaRPr lang="zh-CN" altLang="en-US" b="1" dirty="0"/>
                    </a:p>
                  </a:txBody>
                  <a:tcPr/>
                </a:tc>
                <a:tc>
                  <a:txBody>
                    <a:bodyPr/>
                    <a:lstStyle/>
                    <a:p>
                      <a:r>
                        <a:rPr lang="en-US" altLang="zh-CN" b="1" dirty="0"/>
                        <a:t>e</a:t>
                      </a:r>
                      <a:endParaRPr lang="zh-CN" altLang="en-US" b="1" dirty="0"/>
                    </a:p>
                  </a:txBody>
                  <a:tcPr/>
                </a:tc>
                <a:tc>
                  <a:txBody>
                    <a:bodyPr/>
                    <a:lstStyle/>
                    <a:p>
                      <a:r>
                        <a:rPr lang="en-US" altLang="zh-CN" b="1" dirty="0"/>
                        <a:t>o</a:t>
                      </a:r>
                      <a:endParaRPr lang="zh-CN" altLang="en-US" b="1" dirty="0"/>
                    </a:p>
                  </a:txBody>
                  <a:tcPr/>
                </a:tc>
                <a:extLst>
                  <a:ext uri="{0D108BD9-81ED-4DB2-BD59-A6C34878D82A}">
                    <a16:rowId xmlns:a16="http://schemas.microsoft.com/office/drawing/2014/main" val="4236623658"/>
                  </a:ext>
                </a:extLst>
              </a:tr>
              <a:tr h="370840">
                <a:tc>
                  <a:txBody>
                    <a:bodyPr/>
                    <a:lstStyle/>
                    <a:p>
                      <a:r>
                        <a:rPr lang="en-US" altLang="zh-CN" b="1" dirty="0" err="1"/>
                        <a:t>ia</a:t>
                      </a:r>
                      <a:endParaRPr lang="zh-CN" altLang="en-US" b="1" dirty="0"/>
                    </a:p>
                  </a:txBody>
                  <a:tcPr/>
                </a:tc>
                <a:tc>
                  <a:txBody>
                    <a:bodyPr/>
                    <a:lstStyle/>
                    <a:p>
                      <a:r>
                        <a:rPr lang="en-US" altLang="zh-CN" b="1" dirty="0" err="1"/>
                        <a:t>iu</a:t>
                      </a:r>
                      <a:endParaRPr lang="zh-CN" altLang="en-US" b="1" dirty="0"/>
                    </a:p>
                  </a:txBody>
                  <a:tcPr/>
                </a:tc>
                <a:tc>
                  <a:txBody>
                    <a:bodyPr/>
                    <a:lstStyle/>
                    <a:p>
                      <a:r>
                        <a:rPr lang="en-US" altLang="zh-CN" b="1" dirty="0" err="1"/>
                        <a:t>ie</a:t>
                      </a:r>
                      <a:endParaRPr lang="zh-CN" altLang="en-US" b="1" dirty="0"/>
                    </a:p>
                  </a:txBody>
                  <a:tcPr/>
                </a:tc>
                <a:tc>
                  <a:txBody>
                    <a:bodyPr/>
                    <a:lstStyle/>
                    <a:p>
                      <a:r>
                        <a:rPr lang="en-US" altLang="zh-CN" b="1" dirty="0"/>
                        <a:t>io</a:t>
                      </a:r>
                      <a:endParaRPr lang="zh-CN" altLang="en-US" b="1" dirty="0"/>
                    </a:p>
                  </a:txBody>
                  <a:tcPr/>
                </a:tc>
                <a:extLst>
                  <a:ext uri="{0D108BD9-81ED-4DB2-BD59-A6C34878D82A}">
                    <a16:rowId xmlns:a16="http://schemas.microsoft.com/office/drawing/2014/main" val="3904384473"/>
                  </a:ext>
                </a:extLst>
              </a:tr>
              <a:tr h="370840">
                <a:tc>
                  <a:txBody>
                    <a:bodyPr/>
                    <a:lstStyle/>
                    <a:p>
                      <a:r>
                        <a:rPr lang="en-US" altLang="zh-CN" b="1" dirty="0" err="1"/>
                        <a:t>iai</a:t>
                      </a:r>
                      <a:endParaRPr lang="zh-CN" altLang="en-US" b="1" dirty="0"/>
                    </a:p>
                  </a:txBody>
                  <a:tcPr/>
                </a:tc>
                <a:tc>
                  <a:txBody>
                    <a:bodyPr/>
                    <a:lstStyle/>
                    <a:p>
                      <a:r>
                        <a:rPr lang="en-US" altLang="zh-CN" b="1" dirty="0" err="1"/>
                        <a:t>iui</a:t>
                      </a:r>
                      <a:endParaRPr lang="zh-CN" altLang="en-US" b="1" dirty="0"/>
                    </a:p>
                  </a:txBody>
                  <a:tcPr/>
                </a:tc>
                <a:tc>
                  <a:txBody>
                    <a:bodyPr/>
                    <a:lstStyle/>
                    <a:p>
                      <a:endParaRPr lang="zh-CN" altLang="en-US" b="1" dirty="0"/>
                    </a:p>
                  </a:txBody>
                  <a:tcPr/>
                </a:tc>
                <a:tc>
                  <a:txBody>
                    <a:bodyPr/>
                    <a:lstStyle/>
                    <a:p>
                      <a:r>
                        <a:rPr lang="en-US" altLang="zh-CN" b="1" dirty="0" err="1"/>
                        <a:t>ioi</a:t>
                      </a:r>
                      <a:endParaRPr lang="zh-CN" altLang="en-US" b="1" dirty="0"/>
                    </a:p>
                  </a:txBody>
                  <a:tcPr/>
                </a:tc>
                <a:extLst>
                  <a:ext uri="{0D108BD9-81ED-4DB2-BD59-A6C34878D82A}">
                    <a16:rowId xmlns:a16="http://schemas.microsoft.com/office/drawing/2014/main" val="3844087525"/>
                  </a:ext>
                </a:extLst>
              </a:tr>
              <a:tr h="370840">
                <a:tc>
                  <a:txBody>
                    <a:bodyPr/>
                    <a:lstStyle/>
                    <a:p>
                      <a:r>
                        <a:rPr lang="en-US" altLang="zh-CN" b="1" dirty="0" err="1"/>
                        <a:t>iau</a:t>
                      </a:r>
                      <a:endParaRPr lang="zh-CN" altLang="en-US" b="1" dirty="0"/>
                    </a:p>
                  </a:txBody>
                  <a:tcPr/>
                </a:tc>
                <a:tc>
                  <a:txBody>
                    <a:bodyPr/>
                    <a:lstStyle/>
                    <a:p>
                      <a:endParaRPr lang="zh-CN" altLang="en-US" b="1" dirty="0"/>
                    </a:p>
                  </a:txBody>
                  <a:tcPr/>
                </a:tc>
                <a:tc>
                  <a:txBody>
                    <a:bodyPr/>
                    <a:lstStyle/>
                    <a:p>
                      <a:endParaRPr lang="zh-CN" altLang="en-US" b="1"/>
                    </a:p>
                  </a:txBody>
                  <a:tcPr/>
                </a:tc>
                <a:tc>
                  <a:txBody>
                    <a:bodyPr/>
                    <a:lstStyle/>
                    <a:p>
                      <a:endParaRPr lang="zh-CN" altLang="en-US" b="1"/>
                    </a:p>
                  </a:txBody>
                  <a:tcPr/>
                </a:tc>
                <a:extLst>
                  <a:ext uri="{0D108BD9-81ED-4DB2-BD59-A6C34878D82A}">
                    <a16:rowId xmlns:a16="http://schemas.microsoft.com/office/drawing/2014/main" val="2511019720"/>
                  </a:ext>
                </a:extLst>
              </a:tr>
              <a:tr h="370840">
                <a:tc>
                  <a:txBody>
                    <a:bodyPr/>
                    <a:lstStyle/>
                    <a:p>
                      <a:endParaRPr lang="zh-CN" altLang="en-US" b="1" dirty="0"/>
                    </a:p>
                  </a:txBody>
                  <a:tcPr/>
                </a:tc>
                <a:tc>
                  <a:txBody>
                    <a:bodyPr/>
                    <a:lstStyle/>
                    <a:p>
                      <a:r>
                        <a:rPr lang="en-US" altLang="zh-CN" b="1" dirty="0" err="1"/>
                        <a:t>iun</a:t>
                      </a:r>
                      <a:endParaRPr lang="zh-CN" altLang="en-US" b="1" dirty="0"/>
                    </a:p>
                  </a:txBody>
                  <a:tcPr/>
                </a:tc>
                <a:tc>
                  <a:txBody>
                    <a:bodyPr/>
                    <a:lstStyle/>
                    <a:p>
                      <a:r>
                        <a:rPr lang="en-US" altLang="zh-CN" b="1" dirty="0" err="1"/>
                        <a:t>ien</a:t>
                      </a:r>
                      <a:endParaRPr lang="zh-CN" altLang="en-US" b="1" dirty="0"/>
                    </a:p>
                  </a:txBody>
                  <a:tcPr/>
                </a:tc>
                <a:tc>
                  <a:txBody>
                    <a:bodyPr/>
                    <a:lstStyle/>
                    <a:p>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7526948"/>
                  </a:ext>
                </a:extLst>
              </a:tr>
              <a:tr h="370840">
                <a:tc>
                  <a:txBody>
                    <a:bodyPr/>
                    <a:lstStyle/>
                    <a:p>
                      <a:r>
                        <a:rPr lang="en-US" altLang="zh-CN" b="1" dirty="0" err="1"/>
                        <a:t>iam</a:t>
                      </a:r>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3157619"/>
                  </a:ext>
                </a:extLst>
              </a:tr>
              <a:tr h="370840">
                <a:tc>
                  <a:txBody>
                    <a:bodyPr/>
                    <a:lstStyle/>
                    <a:p>
                      <a:r>
                        <a:rPr lang="en-US" altLang="zh-CN" b="1" dirty="0" err="1"/>
                        <a:t>iang</a:t>
                      </a:r>
                      <a:endParaRPr lang="zh-CN" altLang="en-US" b="1" dirty="0"/>
                    </a:p>
                  </a:txBody>
                  <a:tcPr/>
                </a:tc>
                <a:tc>
                  <a:txBody>
                    <a:bodyPr/>
                    <a:lstStyle/>
                    <a:p>
                      <a:r>
                        <a:rPr lang="en-US" altLang="zh-CN" b="1" dirty="0" err="1"/>
                        <a:t>iung</a:t>
                      </a:r>
                      <a:endParaRPr lang="zh-CN" altLang="en-US" b="1" dirty="0"/>
                    </a:p>
                  </a:txBody>
                  <a:tcPr/>
                </a:tc>
                <a:tc>
                  <a:txBody>
                    <a:bodyPr/>
                    <a:lstStyle/>
                    <a:p>
                      <a:endParaRPr lang="zh-CN" altLang="en-US" b="1" dirty="0"/>
                    </a:p>
                  </a:txBody>
                  <a:tcPr/>
                </a:tc>
                <a:tc>
                  <a:txBody>
                    <a:bodyPr/>
                    <a:lstStyle/>
                    <a:p>
                      <a:r>
                        <a:rPr lang="en-US" altLang="zh-CN" b="1" dirty="0" err="1"/>
                        <a:t>iong</a:t>
                      </a:r>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48681520"/>
                  </a:ext>
                </a:extLst>
              </a:tr>
              <a:tr h="370840">
                <a:tc>
                  <a:txBody>
                    <a:bodyPr/>
                    <a:lstStyle/>
                    <a:p>
                      <a:r>
                        <a:rPr lang="en-US" altLang="zh-CN" b="1" dirty="0" err="1"/>
                        <a:t>iat</a:t>
                      </a:r>
                      <a:endParaRPr lang="zh-CN" altLang="en-US" b="1" dirty="0"/>
                    </a:p>
                  </a:txBody>
                  <a:tcPr/>
                </a:tc>
                <a:tc>
                  <a:txBody>
                    <a:bodyPr/>
                    <a:lstStyle/>
                    <a:p>
                      <a:endParaRPr lang="zh-CN" altLang="en-US" b="1" dirty="0"/>
                    </a:p>
                  </a:txBody>
                  <a:tcPr/>
                </a:tc>
                <a:tc>
                  <a:txBody>
                    <a:bodyPr/>
                    <a:lstStyle/>
                    <a:p>
                      <a:r>
                        <a:rPr lang="en-US" altLang="zh-CN" b="1" dirty="0" err="1"/>
                        <a:t>iet</a:t>
                      </a:r>
                      <a:endParaRPr lang="zh-CN" altLang="en-US" b="1" dirty="0"/>
                    </a:p>
                  </a:txBody>
                  <a:tcPr/>
                </a:tc>
                <a:tc>
                  <a:txBody>
                    <a:bodyPr/>
                    <a:lstStyle/>
                    <a:p>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77086921"/>
                  </a:ext>
                </a:extLst>
              </a:tr>
              <a:tr h="370840">
                <a:tc>
                  <a:txBody>
                    <a:bodyPr/>
                    <a:lstStyle/>
                    <a:p>
                      <a:r>
                        <a:rPr lang="en-US" altLang="zh-CN" b="1" dirty="0" err="1"/>
                        <a:t>iap</a:t>
                      </a:r>
                      <a:endParaRPr lang="zh-CN" altLang="en-US" b="1" dirty="0"/>
                    </a:p>
                  </a:txBody>
                  <a:tcPr/>
                </a:tc>
                <a:tc>
                  <a:txBody>
                    <a:bodyPr/>
                    <a:lstStyle/>
                    <a:p>
                      <a:endParaRPr lang="zh-CN" altLang="en-US" b="1" dirty="0"/>
                    </a:p>
                  </a:txBody>
                  <a:tcPr/>
                </a:tc>
                <a:tc>
                  <a:txBody>
                    <a:bodyPr/>
                    <a:lstStyle/>
                    <a:p>
                      <a:endParaRPr lang="zh-CN" altLang="en-US" b="1" dirty="0"/>
                    </a:p>
                  </a:txBody>
                  <a:tcPr/>
                </a:tc>
                <a:tc>
                  <a:txBody>
                    <a:bodyPr/>
                    <a:lstStyle/>
                    <a:p>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2758778"/>
                  </a:ext>
                </a:extLst>
              </a:tr>
              <a:tr h="370840">
                <a:tc>
                  <a:txBody>
                    <a:bodyPr/>
                    <a:lstStyle/>
                    <a:p>
                      <a:r>
                        <a:rPr lang="en-US" altLang="zh-CN" b="1" dirty="0" err="1"/>
                        <a:t>iak</a:t>
                      </a:r>
                      <a:endParaRPr lang="zh-CN" altLang="en-US" b="1" dirty="0"/>
                    </a:p>
                  </a:txBody>
                  <a:tcPr/>
                </a:tc>
                <a:tc>
                  <a:txBody>
                    <a:bodyPr/>
                    <a:lstStyle/>
                    <a:p>
                      <a:r>
                        <a:rPr lang="en-US" altLang="zh-CN" b="1" dirty="0" err="1"/>
                        <a:t>iuk</a:t>
                      </a:r>
                      <a:endParaRPr lang="zh-CN" altLang="en-US" b="1" dirty="0"/>
                    </a:p>
                  </a:txBody>
                  <a:tcPr/>
                </a:tc>
                <a:tc>
                  <a:txBody>
                    <a:bodyPr/>
                    <a:lstStyle/>
                    <a:p>
                      <a:endParaRPr lang="zh-CN" altLang="en-US" b="1" dirty="0"/>
                    </a:p>
                  </a:txBody>
                  <a:tcPr/>
                </a:tc>
                <a:tc>
                  <a:txBody>
                    <a:bodyPr/>
                    <a:lstStyle/>
                    <a:p>
                      <a:r>
                        <a:rPr lang="en-US" altLang="zh-CN" b="1" dirty="0" err="1"/>
                        <a:t>iok</a:t>
                      </a:r>
                      <a:endParaRPr lang="zh-CN" altLang="en-US" b="1"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0363136"/>
                  </a:ext>
                </a:extLst>
              </a:tr>
            </a:tbl>
          </a:graphicData>
        </a:graphic>
      </p:graphicFrame>
    </p:spTree>
    <p:extLst>
      <p:ext uri="{BB962C8B-B14F-4D97-AF65-F5344CB8AC3E}">
        <p14:creationId xmlns:p14="http://schemas.microsoft.com/office/powerpoint/2010/main" val="98657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2909672-DDD0-4C58-B54C-8EBA7B1574C3}"/>
              </a:ext>
            </a:extLst>
          </p:cNvPr>
          <p:cNvSpPr>
            <a:spLocks noGrp="1"/>
          </p:cNvSpPr>
          <p:nvPr>
            <p:ph type="title"/>
          </p:nvPr>
        </p:nvSpPr>
        <p:spPr>
          <a:xfrm>
            <a:off x="0" y="302398"/>
            <a:ext cx="4341181" cy="877749"/>
          </a:xfrm>
        </p:spPr>
        <p:txBody>
          <a:bodyPr/>
          <a:lstStyle/>
          <a:p>
            <a:r>
              <a:rPr lang="zh-CN" altLang="en-US" sz="4400" b="1" dirty="0"/>
              <a:t>三、儿化音学习</a:t>
            </a:r>
            <a:endParaRPr lang="zh-CN" altLang="en-US" dirty="0"/>
          </a:p>
        </p:txBody>
      </p:sp>
      <p:sp>
        <p:nvSpPr>
          <p:cNvPr id="3" name="副标题 2">
            <a:extLst>
              <a:ext uri="{FF2B5EF4-FFF2-40B4-BE49-F238E27FC236}">
                <a16:creationId xmlns:a16="http://schemas.microsoft.com/office/drawing/2014/main" id="{599474C0-7782-4B88-B5BC-0DADC0FD2A3D}"/>
              </a:ext>
            </a:extLst>
          </p:cNvPr>
          <p:cNvSpPr>
            <a:spLocks noGrp="1"/>
          </p:cNvSpPr>
          <p:nvPr>
            <p:ph idx="1"/>
          </p:nvPr>
        </p:nvSpPr>
        <p:spPr>
          <a:xfrm>
            <a:off x="838199" y="3027285"/>
            <a:ext cx="10525217" cy="3400148"/>
          </a:xfrm>
        </p:spPr>
        <p:txBody>
          <a:bodyPr>
            <a:normAutofit/>
          </a:bodyPr>
          <a:lstStyle/>
          <a:p>
            <a:pPr marL="0" indent="0" algn="l">
              <a:buNone/>
            </a:pPr>
            <a:r>
              <a:rPr lang="zh-CN" altLang="en-US" dirty="0"/>
              <a:t>举例，</a:t>
            </a:r>
            <a:endParaRPr lang="en-US" altLang="zh-CN" dirty="0"/>
          </a:p>
          <a:p>
            <a:pPr marL="0" indent="0" algn="l">
              <a:buNone/>
            </a:pPr>
            <a:r>
              <a:rPr lang="zh-CN" altLang="en-US" dirty="0"/>
              <a:t>兔 </a:t>
            </a:r>
            <a:r>
              <a:rPr lang="en-US" altLang="zh-CN" dirty="0"/>
              <a:t>tu4                </a:t>
            </a:r>
            <a:r>
              <a:rPr lang="zh-CN" altLang="en-US" dirty="0"/>
              <a:t>叔 </a:t>
            </a:r>
            <a:r>
              <a:rPr lang="en-US" altLang="zh-CN" dirty="0"/>
              <a:t>suk¹                    </a:t>
            </a:r>
            <a:r>
              <a:rPr lang="zh-CN" altLang="en-US" dirty="0"/>
              <a:t>吾 </a:t>
            </a:r>
            <a:r>
              <a:rPr lang="en-US" altLang="zh-CN" dirty="0"/>
              <a:t>ngai2</a:t>
            </a:r>
          </a:p>
          <a:p>
            <a:pPr marL="0" indent="0">
              <a:buNone/>
            </a:pPr>
            <a:r>
              <a:rPr lang="zh-CN" altLang="en-US" dirty="0"/>
              <a:t>兔儿 </a:t>
            </a:r>
            <a:r>
              <a:rPr lang="en-US" altLang="zh-CN" dirty="0"/>
              <a:t>tu4 r          </a:t>
            </a:r>
            <a:r>
              <a:rPr lang="zh-CN" altLang="en-US" dirty="0"/>
              <a:t>叔儿 </a:t>
            </a:r>
            <a:r>
              <a:rPr lang="en-US" altLang="zh-CN" dirty="0"/>
              <a:t>suk¹ r              </a:t>
            </a:r>
            <a:r>
              <a:rPr lang="zh-CN" altLang="en-US" dirty="0"/>
              <a:t>吾人 </a:t>
            </a:r>
            <a:r>
              <a:rPr lang="en-US" altLang="zh-CN" dirty="0"/>
              <a:t>ngai2 r</a:t>
            </a:r>
          </a:p>
          <a:p>
            <a:pPr marL="0" indent="0" algn="l">
              <a:buNone/>
            </a:pPr>
            <a:endParaRPr lang="en-US" altLang="zh-CN" dirty="0"/>
          </a:p>
          <a:p>
            <a:pPr marL="0" indent="0" algn="l">
              <a:buNone/>
            </a:pPr>
            <a:r>
              <a:rPr lang="zh-CN" altLang="en-US" dirty="0"/>
              <a:t>下</a:t>
            </a:r>
            <a:r>
              <a:rPr lang="en-US" altLang="zh-CN" dirty="0"/>
              <a:t> ha4</a:t>
            </a:r>
          </a:p>
          <a:p>
            <a:pPr marL="0" indent="0" algn="l">
              <a:buNone/>
            </a:pPr>
            <a:r>
              <a:rPr lang="zh-CN" altLang="en-US" dirty="0"/>
              <a:t>下儿 </a:t>
            </a:r>
            <a:r>
              <a:rPr lang="en-US" altLang="zh-CN" dirty="0"/>
              <a:t>ha4 r</a:t>
            </a:r>
          </a:p>
        </p:txBody>
      </p:sp>
      <p:graphicFrame>
        <p:nvGraphicFramePr>
          <p:cNvPr id="4" name="表格 4">
            <a:extLst>
              <a:ext uri="{FF2B5EF4-FFF2-40B4-BE49-F238E27FC236}">
                <a16:creationId xmlns:a16="http://schemas.microsoft.com/office/drawing/2014/main" id="{4FB89341-DB7C-4A7F-AC0A-32FEB3771C8A}"/>
              </a:ext>
            </a:extLst>
          </p:cNvPr>
          <p:cNvGraphicFramePr>
            <a:graphicFrameLocks noGrp="1"/>
          </p:cNvGraphicFramePr>
          <p:nvPr>
            <p:extLst>
              <p:ext uri="{D42A27DB-BD31-4B8C-83A1-F6EECF244321}">
                <p14:modId xmlns:p14="http://schemas.microsoft.com/office/powerpoint/2010/main" val="2090378410"/>
              </p:ext>
            </p:extLst>
          </p:nvPr>
        </p:nvGraphicFramePr>
        <p:xfrm>
          <a:off x="1145219" y="1304434"/>
          <a:ext cx="8260180" cy="1332234"/>
        </p:xfrm>
        <a:graphic>
          <a:graphicData uri="http://schemas.openxmlformats.org/drawingml/2006/table">
            <a:tbl>
              <a:tblPr firstRow="1" bandRow="1">
                <a:tableStyleId>{5C22544A-7EE6-4342-B048-85BDC9FD1C3A}</a:tableStyleId>
              </a:tblPr>
              <a:tblGrid>
                <a:gridCol w="2065045">
                  <a:extLst>
                    <a:ext uri="{9D8B030D-6E8A-4147-A177-3AD203B41FA5}">
                      <a16:colId xmlns:a16="http://schemas.microsoft.com/office/drawing/2014/main" val="3533423532"/>
                    </a:ext>
                  </a:extLst>
                </a:gridCol>
                <a:gridCol w="2065045">
                  <a:extLst>
                    <a:ext uri="{9D8B030D-6E8A-4147-A177-3AD203B41FA5}">
                      <a16:colId xmlns:a16="http://schemas.microsoft.com/office/drawing/2014/main" val="4023154288"/>
                    </a:ext>
                  </a:extLst>
                </a:gridCol>
                <a:gridCol w="2065045">
                  <a:extLst>
                    <a:ext uri="{9D8B030D-6E8A-4147-A177-3AD203B41FA5}">
                      <a16:colId xmlns:a16="http://schemas.microsoft.com/office/drawing/2014/main" val="2458970102"/>
                    </a:ext>
                  </a:extLst>
                </a:gridCol>
                <a:gridCol w="2065045">
                  <a:extLst>
                    <a:ext uri="{9D8B030D-6E8A-4147-A177-3AD203B41FA5}">
                      <a16:colId xmlns:a16="http://schemas.microsoft.com/office/drawing/2014/main" val="89954324"/>
                    </a:ext>
                  </a:extLst>
                </a:gridCol>
              </a:tblGrid>
              <a:tr h="440004">
                <a:tc>
                  <a:txBody>
                    <a:bodyPr/>
                    <a:lstStyle/>
                    <a:p>
                      <a:r>
                        <a:rPr lang="zh-CN" altLang="en-US" dirty="0"/>
                        <a:t>儿化音实际发音</a:t>
                      </a:r>
                    </a:p>
                  </a:txBody>
                  <a:tcPr/>
                </a:tc>
                <a:tc>
                  <a:txBody>
                    <a:bodyPr/>
                    <a:lstStyle/>
                    <a:p>
                      <a:r>
                        <a:rPr lang="en-US" altLang="zh-CN" dirty="0" err="1"/>
                        <a:t>mh</a:t>
                      </a:r>
                      <a:endParaRPr lang="zh-CN" altLang="en-US" dirty="0"/>
                    </a:p>
                  </a:txBody>
                  <a:tcPr/>
                </a:tc>
                <a:tc>
                  <a:txBody>
                    <a:bodyPr/>
                    <a:lstStyle/>
                    <a:p>
                      <a:r>
                        <a:rPr lang="en-US" altLang="zh-CN" dirty="0" err="1"/>
                        <a:t>nh</a:t>
                      </a:r>
                      <a:endParaRPr lang="zh-CN" altLang="en-US" dirty="0"/>
                    </a:p>
                  </a:txBody>
                  <a:tcPr/>
                </a:tc>
                <a:tc>
                  <a:txBody>
                    <a:bodyPr/>
                    <a:lstStyle/>
                    <a:p>
                      <a:r>
                        <a:rPr lang="en-US" altLang="zh-CN" dirty="0"/>
                        <a:t>ŋ̥/</a:t>
                      </a:r>
                      <a:r>
                        <a:rPr lang="en-US" altLang="zh-CN" dirty="0" err="1"/>
                        <a:t>ngh</a:t>
                      </a:r>
                      <a:endParaRPr lang="zh-CN" altLang="en-US" dirty="0"/>
                    </a:p>
                  </a:txBody>
                  <a:tcPr/>
                </a:tc>
                <a:extLst>
                  <a:ext uri="{0D108BD9-81ED-4DB2-BD59-A6C34878D82A}">
                    <a16:rowId xmlns:a16="http://schemas.microsoft.com/office/drawing/2014/main" val="322517195"/>
                  </a:ext>
                </a:extLst>
              </a:tr>
              <a:tr h="446115">
                <a:tc>
                  <a:txBody>
                    <a:bodyPr/>
                    <a:lstStyle/>
                    <a:p>
                      <a:r>
                        <a:rPr lang="zh-CN" altLang="en-US" dirty="0"/>
                        <a:t>汉字转写</a:t>
                      </a:r>
                    </a:p>
                  </a:txBody>
                  <a:tcPr/>
                </a:tc>
                <a:tc>
                  <a:txBody>
                    <a:bodyPr/>
                    <a:lstStyle/>
                    <a:p>
                      <a:r>
                        <a:rPr lang="zh-CN" altLang="en-US" dirty="0"/>
                        <a:t>儿</a:t>
                      </a:r>
                    </a:p>
                  </a:txBody>
                  <a:tcPr/>
                </a:tc>
                <a:tc>
                  <a:txBody>
                    <a:bodyPr/>
                    <a:lstStyle/>
                    <a:p>
                      <a:r>
                        <a:rPr lang="zh-CN" altLang="en-US" dirty="0"/>
                        <a:t>儿</a:t>
                      </a:r>
                    </a:p>
                  </a:txBody>
                  <a:tcPr/>
                </a:tc>
                <a:tc>
                  <a:txBody>
                    <a:bodyPr/>
                    <a:lstStyle/>
                    <a:p>
                      <a:r>
                        <a:rPr lang="zh-CN" altLang="en-US" dirty="0"/>
                        <a:t>儿</a:t>
                      </a:r>
                    </a:p>
                  </a:txBody>
                  <a:tcPr/>
                </a:tc>
                <a:extLst>
                  <a:ext uri="{0D108BD9-81ED-4DB2-BD59-A6C34878D82A}">
                    <a16:rowId xmlns:a16="http://schemas.microsoft.com/office/drawing/2014/main" val="2286286809"/>
                  </a:ext>
                </a:extLst>
              </a:tr>
              <a:tr h="446115">
                <a:tc>
                  <a:txBody>
                    <a:bodyPr/>
                    <a:lstStyle/>
                    <a:p>
                      <a:r>
                        <a:rPr lang="zh-CN" altLang="en-US" dirty="0"/>
                        <a:t>拼音表示</a:t>
                      </a:r>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tc>
                  <a:txBody>
                    <a:bodyPr/>
                    <a:lstStyle/>
                    <a:p>
                      <a:r>
                        <a:rPr lang="en-US" altLang="zh-CN" dirty="0"/>
                        <a:t>r</a:t>
                      </a:r>
                      <a:endParaRPr lang="zh-CN" altLang="en-US" dirty="0"/>
                    </a:p>
                  </a:txBody>
                  <a:tcPr/>
                </a:tc>
                <a:extLst>
                  <a:ext uri="{0D108BD9-81ED-4DB2-BD59-A6C34878D82A}">
                    <a16:rowId xmlns:a16="http://schemas.microsoft.com/office/drawing/2014/main" val="898754482"/>
                  </a:ext>
                </a:extLst>
              </a:tr>
            </a:tbl>
          </a:graphicData>
        </a:graphic>
      </p:graphicFrame>
    </p:spTree>
    <p:extLst>
      <p:ext uri="{BB962C8B-B14F-4D97-AF65-F5344CB8AC3E}">
        <p14:creationId xmlns:p14="http://schemas.microsoft.com/office/powerpoint/2010/main" val="254106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A401-C464-460B-8DE5-1D3DAAD4BC74}"/>
              </a:ext>
            </a:extLst>
          </p:cNvPr>
          <p:cNvSpPr>
            <a:spLocks noGrp="1"/>
          </p:cNvSpPr>
          <p:nvPr>
            <p:ph type="title"/>
          </p:nvPr>
        </p:nvSpPr>
        <p:spPr>
          <a:xfrm>
            <a:off x="346230" y="224407"/>
            <a:ext cx="2041864" cy="539073"/>
          </a:xfrm>
        </p:spPr>
        <p:txBody>
          <a:bodyPr>
            <a:normAutofit/>
          </a:bodyPr>
          <a:lstStyle/>
          <a:p>
            <a:r>
              <a:rPr lang="zh-CN" altLang="en-US" sz="2400" b="1" dirty="0"/>
              <a:t>一、人称代词</a:t>
            </a:r>
          </a:p>
        </p:txBody>
      </p:sp>
      <p:graphicFrame>
        <p:nvGraphicFramePr>
          <p:cNvPr id="4" name="表格 4">
            <a:extLst>
              <a:ext uri="{FF2B5EF4-FFF2-40B4-BE49-F238E27FC236}">
                <a16:creationId xmlns:a16="http://schemas.microsoft.com/office/drawing/2014/main" id="{1D4D8DD1-C0F3-4A84-87EF-89CF9AA870C8}"/>
              </a:ext>
            </a:extLst>
          </p:cNvPr>
          <p:cNvGraphicFramePr>
            <a:graphicFrameLocks noGrp="1"/>
          </p:cNvGraphicFramePr>
          <p:nvPr>
            <p:ph idx="1"/>
            <p:extLst>
              <p:ext uri="{D42A27DB-BD31-4B8C-83A1-F6EECF244321}">
                <p14:modId xmlns:p14="http://schemas.microsoft.com/office/powerpoint/2010/main" val="3893303814"/>
              </p:ext>
            </p:extLst>
          </p:nvPr>
        </p:nvGraphicFramePr>
        <p:xfrm>
          <a:off x="562991" y="822073"/>
          <a:ext cx="10808565" cy="5811520"/>
        </p:xfrm>
        <a:graphic>
          <a:graphicData uri="http://schemas.openxmlformats.org/drawingml/2006/table">
            <a:tbl>
              <a:tblPr firstRow="1" bandRow="1">
                <a:tableStyleId>{5C22544A-7EE6-4342-B048-85BDC9FD1C3A}</a:tableStyleId>
              </a:tblPr>
              <a:tblGrid>
                <a:gridCol w="2161713">
                  <a:extLst>
                    <a:ext uri="{9D8B030D-6E8A-4147-A177-3AD203B41FA5}">
                      <a16:colId xmlns:a16="http://schemas.microsoft.com/office/drawing/2014/main" val="1409461519"/>
                    </a:ext>
                  </a:extLst>
                </a:gridCol>
                <a:gridCol w="2161713">
                  <a:extLst>
                    <a:ext uri="{9D8B030D-6E8A-4147-A177-3AD203B41FA5}">
                      <a16:colId xmlns:a16="http://schemas.microsoft.com/office/drawing/2014/main" val="3560024136"/>
                    </a:ext>
                  </a:extLst>
                </a:gridCol>
                <a:gridCol w="2161713">
                  <a:extLst>
                    <a:ext uri="{9D8B030D-6E8A-4147-A177-3AD203B41FA5}">
                      <a16:colId xmlns:a16="http://schemas.microsoft.com/office/drawing/2014/main" val="491345072"/>
                    </a:ext>
                  </a:extLst>
                </a:gridCol>
                <a:gridCol w="1873928">
                  <a:extLst>
                    <a:ext uri="{9D8B030D-6E8A-4147-A177-3AD203B41FA5}">
                      <a16:colId xmlns:a16="http://schemas.microsoft.com/office/drawing/2014/main" val="2713201154"/>
                    </a:ext>
                  </a:extLst>
                </a:gridCol>
                <a:gridCol w="2449498">
                  <a:extLst>
                    <a:ext uri="{9D8B030D-6E8A-4147-A177-3AD203B41FA5}">
                      <a16:colId xmlns:a16="http://schemas.microsoft.com/office/drawing/2014/main" val="3897789297"/>
                    </a:ext>
                  </a:extLst>
                </a:gridCol>
              </a:tblGrid>
              <a:tr h="370840">
                <a:tc>
                  <a:txBody>
                    <a:bodyPr/>
                    <a:lstStyle/>
                    <a:p>
                      <a:r>
                        <a:rPr lang="zh-CN" altLang="en-US" dirty="0"/>
                        <a:t>属性</a:t>
                      </a:r>
                    </a:p>
                  </a:txBody>
                  <a:tcPr/>
                </a:tc>
                <a:tc>
                  <a:txBody>
                    <a:bodyPr/>
                    <a:lstStyle/>
                    <a:p>
                      <a:r>
                        <a:rPr lang="zh-CN" altLang="en-US" dirty="0"/>
                        <a:t>第一人称</a:t>
                      </a:r>
                    </a:p>
                  </a:txBody>
                  <a:tcPr/>
                </a:tc>
                <a:tc>
                  <a:txBody>
                    <a:bodyPr/>
                    <a:lstStyle/>
                    <a:p>
                      <a:r>
                        <a:rPr lang="zh-CN" altLang="en-US" dirty="0"/>
                        <a:t>第二人称</a:t>
                      </a:r>
                    </a:p>
                  </a:txBody>
                  <a:tcPr/>
                </a:tc>
                <a:tc>
                  <a:txBody>
                    <a:bodyPr/>
                    <a:lstStyle/>
                    <a:p>
                      <a:r>
                        <a:rPr lang="zh-CN" altLang="en-US" dirty="0"/>
                        <a:t>第三人称</a:t>
                      </a:r>
                    </a:p>
                  </a:txBody>
                  <a:tcPr/>
                </a:tc>
                <a:tc>
                  <a:txBody>
                    <a:bodyPr/>
                    <a:lstStyle/>
                    <a:p>
                      <a:r>
                        <a:rPr lang="zh-CN" altLang="en-US" dirty="0"/>
                        <a:t>不定称</a:t>
                      </a:r>
                    </a:p>
                  </a:txBody>
                  <a:tcPr/>
                </a:tc>
                <a:extLst>
                  <a:ext uri="{0D108BD9-81ED-4DB2-BD59-A6C34878D82A}">
                    <a16:rowId xmlns:a16="http://schemas.microsoft.com/office/drawing/2014/main" val="4108032649"/>
                  </a:ext>
                </a:extLst>
              </a:tr>
              <a:tr h="370840">
                <a:tc>
                  <a:txBody>
                    <a:bodyPr/>
                    <a:lstStyle/>
                    <a:p>
                      <a:r>
                        <a:rPr lang="zh-CN" altLang="en-US" dirty="0"/>
                        <a:t>普通话</a:t>
                      </a:r>
                    </a:p>
                  </a:txBody>
                  <a:tcPr/>
                </a:tc>
                <a:tc>
                  <a:txBody>
                    <a:bodyPr/>
                    <a:lstStyle/>
                    <a:p>
                      <a:r>
                        <a:rPr lang="zh-CN" altLang="en-US" dirty="0"/>
                        <a:t>我</a:t>
                      </a:r>
                    </a:p>
                  </a:txBody>
                  <a:tcPr/>
                </a:tc>
                <a:tc>
                  <a:txBody>
                    <a:bodyPr/>
                    <a:lstStyle/>
                    <a:p>
                      <a:r>
                        <a:rPr lang="zh-CN" altLang="en-US" dirty="0"/>
                        <a:t>你</a:t>
                      </a:r>
                    </a:p>
                  </a:txBody>
                  <a:tcPr/>
                </a:tc>
                <a:tc>
                  <a:txBody>
                    <a:bodyPr/>
                    <a:lstStyle/>
                    <a:p>
                      <a:r>
                        <a:rPr lang="zh-CN" altLang="en-US" dirty="0"/>
                        <a:t>他</a:t>
                      </a:r>
                      <a:r>
                        <a:rPr lang="en-US" altLang="zh-CN" dirty="0"/>
                        <a:t>/</a:t>
                      </a:r>
                      <a:r>
                        <a:rPr lang="zh-CN" altLang="en-US" dirty="0"/>
                        <a:t>她</a:t>
                      </a:r>
                      <a:r>
                        <a:rPr lang="en-US" altLang="zh-CN" dirty="0"/>
                        <a:t>/</a:t>
                      </a:r>
                      <a:r>
                        <a:rPr lang="zh-CN" altLang="en-US" dirty="0"/>
                        <a:t>它</a:t>
                      </a:r>
                    </a:p>
                  </a:txBody>
                  <a:tcPr/>
                </a:tc>
                <a:tc>
                  <a:txBody>
                    <a:bodyPr/>
                    <a:lstStyle/>
                    <a:p>
                      <a:r>
                        <a:rPr lang="zh-CN" altLang="en-US" dirty="0"/>
                        <a:t>谁</a:t>
                      </a:r>
                    </a:p>
                  </a:txBody>
                  <a:tcPr/>
                </a:tc>
                <a:extLst>
                  <a:ext uri="{0D108BD9-81ED-4DB2-BD59-A6C34878D82A}">
                    <a16:rowId xmlns:a16="http://schemas.microsoft.com/office/drawing/2014/main" val="1584607629"/>
                  </a:ext>
                </a:extLst>
              </a:tr>
              <a:tr h="370840">
                <a:tc>
                  <a:txBody>
                    <a:bodyPr/>
                    <a:lstStyle/>
                    <a:p>
                      <a:r>
                        <a:rPr lang="zh-CN" altLang="en-US" dirty="0"/>
                        <a:t>单数</a:t>
                      </a:r>
                    </a:p>
                  </a:txBody>
                  <a:tcPr/>
                </a:tc>
                <a:tc>
                  <a:txBody>
                    <a:bodyPr/>
                    <a:lstStyle/>
                    <a:p>
                      <a:r>
                        <a:rPr lang="zh-CN" altLang="en-US" dirty="0"/>
                        <a:t>吾</a:t>
                      </a:r>
                      <a:r>
                        <a:rPr lang="en-US" altLang="zh-CN" dirty="0"/>
                        <a:t> ngai2 </a:t>
                      </a:r>
                      <a:endParaRPr lang="zh-CN" altLang="en-US" dirty="0"/>
                    </a:p>
                  </a:txBody>
                  <a:tcPr/>
                </a:tc>
                <a:tc>
                  <a:txBody>
                    <a:bodyPr/>
                    <a:lstStyle/>
                    <a:p>
                      <a:r>
                        <a:rPr lang="zh-CN" altLang="en-US" dirty="0"/>
                        <a:t>尔 </a:t>
                      </a:r>
                      <a:r>
                        <a:rPr lang="en-US" altLang="zh-CN" dirty="0"/>
                        <a:t>nzi2</a:t>
                      </a:r>
                      <a:endParaRPr lang="zh-CN" altLang="en-US" dirty="0"/>
                    </a:p>
                  </a:txBody>
                  <a:tcPr/>
                </a:tc>
                <a:tc>
                  <a:txBody>
                    <a:bodyPr/>
                    <a:lstStyle/>
                    <a:p>
                      <a:r>
                        <a:rPr lang="zh-CN" altLang="en-US" dirty="0"/>
                        <a:t>其 </a:t>
                      </a:r>
                      <a:r>
                        <a:rPr lang="en-US" altLang="zh-CN" dirty="0"/>
                        <a:t>gi2</a:t>
                      </a:r>
                      <a:endParaRPr lang="zh-CN" altLang="en-US" dirty="0"/>
                    </a:p>
                  </a:txBody>
                  <a:tcPr/>
                </a:tc>
                <a:tc>
                  <a:txBody>
                    <a:bodyPr/>
                    <a:lstStyle/>
                    <a:p>
                      <a:r>
                        <a:rPr lang="zh-CN" altLang="en-US" dirty="0"/>
                        <a:t>哪人</a:t>
                      </a:r>
                      <a:r>
                        <a:rPr lang="en-US" altLang="zh-CN" dirty="0"/>
                        <a:t> na4 nzin2</a:t>
                      </a:r>
                    </a:p>
                    <a:p>
                      <a:r>
                        <a:rPr lang="en-US" altLang="zh-CN" dirty="0"/>
                        <a:t>         na2 nzin2</a:t>
                      </a:r>
                    </a:p>
                    <a:p>
                      <a:r>
                        <a:rPr lang="en-US" altLang="zh-CN" dirty="0"/>
                        <a:t>         nai4 nzin2</a:t>
                      </a:r>
                    </a:p>
                    <a:p>
                      <a:r>
                        <a:rPr lang="en-US" altLang="zh-CN" dirty="0"/>
                        <a:t>         nan2 nzin2</a:t>
                      </a:r>
                    </a:p>
                    <a:p>
                      <a:r>
                        <a:rPr lang="en-US" altLang="zh-CN" dirty="0"/>
                        <a:t>         nan3 nzin2</a:t>
                      </a:r>
                      <a:endParaRPr lang="zh-CN" altLang="en-US" dirty="0"/>
                    </a:p>
                  </a:txBody>
                  <a:tcPr/>
                </a:tc>
                <a:extLst>
                  <a:ext uri="{0D108BD9-81ED-4DB2-BD59-A6C34878D82A}">
                    <a16:rowId xmlns:a16="http://schemas.microsoft.com/office/drawing/2014/main" val="35749346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856072504"/>
                  </a:ext>
                </a:extLst>
              </a:tr>
              <a:tr h="370840">
                <a:tc>
                  <a:txBody>
                    <a:bodyPr/>
                    <a:lstStyle/>
                    <a:p>
                      <a:r>
                        <a:rPr lang="zh-CN" altLang="en-US" dirty="0"/>
                        <a:t>普通话</a:t>
                      </a:r>
                    </a:p>
                  </a:txBody>
                  <a:tcPr/>
                </a:tc>
                <a:tc>
                  <a:txBody>
                    <a:bodyPr/>
                    <a:lstStyle/>
                    <a:p>
                      <a:r>
                        <a:rPr lang="zh-CN" altLang="en-US" dirty="0"/>
                        <a:t>我们</a:t>
                      </a:r>
                    </a:p>
                  </a:txBody>
                  <a:tcPr/>
                </a:tc>
                <a:tc>
                  <a:txBody>
                    <a:bodyPr/>
                    <a:lstStyle/>
                    <a:p>
                      <a:r>
                        <a:rPr lang="zh-CN" altLang="en-US" dirty="0"/>
                        <a:t>你们</a:t>
                      </a:r>
                    </a:p>
                  </a:txBody>
                  <a:tcPr/>
                </a:tc>
                <a:tc>
                  <a:txBody>
                    <a:bodyPr/>
                    <a:lstStyle/>
                    <a:p>
                      <a:r>
                        <a:rPr lang="zh-CN" altLang="en-US" dirty="0"/>
                        <a:t>他</a:t>
                      </a:r>
                      <a:r>
                        <a:rPr lang="en-US" altLang="zh-CN" dirty="0"/>
                        <a:t>/</a:t>
                      </a:r>
                      <a:r>
                        <a:rPr lang="zh-CN" altLang="en-US" dirty="0"/>
                        <a:t>她</a:t>
                      </a:r>
                      <a:r>
                        <a:rPr lang="en-US" altLang="zh-CN" dirty="0"/>
                        <a:t>/</a:t>
                      </a:r>
                      <a:r>
                        <a:rPr lang="zh-CN" altLang="en-US" dirty="0"/>
                        <a:t>它们</a:t>
                      </a:r>
                    </a:p>
                  </a:txBody>
                  <a:tcPr/>
                </a:tc>
                <a:tc>
                  <a:txBody>
                    <a:bodyPr/>
                    <a:lstStyle/>
                    <a:p>
                      <a:r>
                        <a:rPr lang="zh-CN" altLang="en-US" dirty="0"/>
                        <a:t>谁</a:t>
                      </a:r>
                    </a:p>
                  </a:txBody>
                  <a:tcPr/>
                </a:tc>
                <a:extLst>
                  <a:ext uri="{0D108BD9-81ED-4DB2-BD59-A6C34878D82A}">
                    <a16:rowId xmlns:a16="http://schemas.microsoft.com/office/drawing/2014/main" val="3786226431"/>
                  </a:ext>
                </a:extLst>
              </a:tr>
              <a:tr h="370840">
                <a:tc>
                  <a:txBody>
                    <a:bodyPr/>
                    <a:lstStyle/>
                    <a:p>
                      <a:r>
                        <a:rPr lang="zh-CN" altLang="en-US" dirty="0"/>
                        <a:t>复数</a:t>
                      </a:r>
                    </a:p>
                  </a:txBody>
                  <a:tcPr/>
                </a:tc>
                <a:tc>
                  <a:txBody>
                    <a:bodyPr/>
                    <a:lstStyle/>
                    <a:p>
                      <a:r>
                        <a:rPr lang="zh-CN" altLang="en-US" dirty="0"/>
                        <a:t>吾人</a:t>
                      </a:r>
                      <a:r>
                        <a:rPr lang="en-US" altLang="zh-CN" dirty="0"/>
                        <a:t> ngai2 r</a:t>
                      </a:r>
                      <a:endParaRPr lang="zh-CN" altLang="en-US" dirty="0"/>
                    </a:p>
                  </a:txBody>
                  <a:tcPr/>
                </a:tc>
                <a:tc>
                  <a:txBody>
                    <a:bodyPr/>
                    <a:lstStyle/>
                    <a:p>
                      <a:r>
                        <a:rPr lang="zh-CN" altLang="en-US" dirty="0"/>
                        <a:t>汝人 </a:t>
                      </a:r>
                      <a:r>
                        <a:rPr lang="en-US" altLang="zh-CN" dirty="0"/>
                        <a:t>nzia1 r</a:t>
                      </a:r>
                      <a:endParaRPr lang="zh-CN" altLang="en-US" dirty="0"/>
                    </a:p>
                  </a:txBody>
                  <a:tcPr/>
                </a:tc>
                <a:tc>
                  <a:txBody>
                    <a:bodyPr/>
                    <a:lstStyle/>
                    <a:p>
                      <a:r>
                        <a:rPr lang="zh-CN" altLang="en-US" dirty="0"/>
                        <a:t>渠人 </a:t>
                      </a:r>
                      <a:r>
                        <a:rPr lang="en-US" altLang="zh-CN" dirty="0"/>
                        <a:t>gia1 r</a:t>
                      </a:r>
                      <a:endParaRPr lang="zh-CN" altLang="en-US" dirty="0"/>
                    </a:p>
                  </a:txBody>
                  <a:tcPr/>
                </a:tc>
                <a:tc>
                  <a:txBody>
                    <a:bodyPr/>
                    <a:lstStyle/>
                    <a:p>
                      <a:r>
                        <a:rPr lang="zh-CN" altLang="en-US" dirty="0"/>
                        <a:t>哪人</a:t>
                      </a:r>
                    </a:p>
                  </a:txBody>
                  <a:tcPr/>
                </a:tc>
                <a:extLst>
                  <a:ext uri="{0D108BD9-81ED-4DB2-BD59-A6C34878D82A}">
                    <a16:rowId xmlns:a16="http://schemas.microsoft.com/office/drawing/2014/main" val="220267646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66811742"/>
                  </a:ext>
                </a:extLst>
              </a:tr>
              <a:tr h="370840">
                <a:tc>
                  <a:txBody>
                    <a:bodyPr/>
                    <a:lstStyle/>
                    <a:p>
                      <a:r>
                        <a:rPr lang="zh-CN" altLang="en-US" dirty="0"/>
                        <a:t>普通话</a:t>
                      </a:r>
                    </a:p>
                  </a:txBody>
                  <a:tcPr/>
                </a:tc>
                <a:tc>
                  <a:txBody>
                    <a:bodyPr/>
                    <a:lstStyle/>
                    <a:p>
                      <a:r>
                        <a:rPr lang="zh-CN" altLang="en-US" dirty="0"/>
                        <a:t>我的</a:t>
                      </a:r>
                    </a:p>
                  </a:txBody>
                  <a:tcPr/>
                </a:tc>
                <a:tc>
                  <a:txBody>
                    <a:bodyPr/>
                    <a:lstStyle/>
                    <a:p>
                      <a:r>
                        <a:rPr lang="zh-CN" altLang="en-US" dirty="0"/>
                        <a:t>你的</a:t>
                      </a:r>
                    </a:p>
                  </a:txBody>
                  <a:tcPr/>
                </a:tc>
                <a:tc>
                  <a:txBody>
                    <a:bodyPr/>
                    <a:lstStyle/>
                    <a:p>
                      <a:r>
                        <a:rPr lang="zh-CN" altLang="en-US" dirty="0"/>
                        <a:t>他</a:t>
                      </a:r>
                      <a:r>
                        <a:rPr lang="en-US" altLang="zh-CN" dirty="0"/>
                        <a:t>/</a:t>
                      </a:r>
                      <a:r>
                        <a:rPr lang="zh-CN" altLang="en-US" dirty="0"/>
                        <a:t>她</a:t>
                      </a:r>
                      <a:r>
                        <a:rPr lang="en-US" altLang="zh-CN" dirty="0"/>
                        <a:t>/</a:t>
                      </a:r>
                      <a:r>
                        <a:rPr lang="zh-CN" altLang="en-US" dirty="0"/>
                        <a:t>它的</a:t>
                      </a:r>
                    </a:p>
                  </a:txBody>
                  <a:tcPr/>
                </a:tc>
                <a:tc>
                  <a:txBody>
                    <a:bodyPr/>
                    <a:lstStyle/>
                    <a:p>
                      <a:r>
                        <a:rPr lang="zh-CN" altLang="en-US" dirty="0"/>
                        <a:t>谁的</a:t>
                      </a:r>
                    </a:p>
                  </a:txBody>
                  <a:tcPr/>
                </a:tc>
                <a:extLst>
                  <a:ext uri="{0D108BD9-81ED-4DB2-BD59-A6C34878D82A}">
                    <a16:rowId xmlns:a16="http://schemas.microsoft.com/office/drawing/2014/main" val="251352329"/>
                  </a:ext>
                </a:extLst>
              </a:tr>
              <a:tr h="370840">
                <a:tc>
                  <a:txBody>
                    <a:bodyPr/>
                    <a:lstStyle/>
                    <a:p>
                      <a:r>
                        <a:rPr lang="zh-CN" altLang="en-US" dirty="0"/>
                        <a:t>单数定语</a:t>
                      </a:r>
                    </a:p>
                  </a:txBody>
                  <a:tcPr/>
                </a:tc>
                <a:tc>
                  <a:txBody>
                    <a:bodyPr/>
                    <a:lstStyle/>
                    <a:p>
                      <a:r>
                        <a:rPr lang="zh-CN" altLang="en-US" dirty="0"/>
                        <a:t>我 </a:t>
                      </a:r>
                      <a:r>
                        <a:rPr lang="en-US" altLang="zh-CN" dirty="0"/>
                        <a:t>nga1</a:t>
                      </a:r>
                    </a:p>
                    <a:p>
                      <a:r>
                        <a:rPr lang="zh-CN" altLang="en-US" dirty="0"/>
                        <a:t>我个</a:t>
                      </a:r>
                    </a:p>
                  </a:txBody>
                  <a:tcPr/>
                </a:tc>
                <a:tc>
                  <a:txBody>
                    <a:bodyPr/>
                    <a:lstStyle/>
                    <a:p>
                      <a:r>
                        <a:rPr lang="zh-CN" altLang="en-US" dirty="0"/>
                        <a:t>汝 </a:t>
                      </a:r>
                      <a:r>
                        <a:rPr lang="en-US" altLang="zh-CN" dirty="0"/>
                        <a:t>nzia1</a:t>
                      </a:r>
                    </a:p>
                    <a:p>
                      <a:r>
                        <a:rPr lang="zh-CN" altLang="en-US" dirty="0"/>
                        <a:t>汝个</a:t>
                      </a:r>
                    </a:p>
                  </a:txBody>
                  <a:tcPr/>
                </a:tc>
                <a:tc>
                  <a:txBody>
                    <a:bodyPr/>
                    <a:lstStyle/>
                    <a:p>
                      <a:r>
                        <a:rPr lang="zh-CN" altLang="en-US" dirty="0"/>
                        <a:t>渠 </a:t>
                      </a:r>
                      <a:r>
                        <a:rPr lang="en-US" altLang="zh-CN" dirty="0"/>
                        <a:t>gia1</a:t>
                      </a:r>
                    </a:p>
                    <a:p>
                      <a:r>
                        <a:rPr lang="zh-CN" altLang="en-US" dirty="0"/>
                        <a:t>渠个</a:t>
                      </a:r>
                      <a:r>
                        <a:rPr lang="en-US" altLang="zh-CN" dirty="0"/>
                        <a:t> </a:t>
                      </a:r>
                      <a:endParaRPr lang="zh-CN" altLang="en-US" dirty="0"/>
                    </a:p>
                  </a:txBody>
                  <a:tcPr/>
                </a:tc>
                <a:tc>
                  <a:txBody>
                    <a:bodyPr/>
                    <a:lstStyle/>
                    <a:p>
                      <a:r>
                        <a:rPr lang="zh-CN" altLang="en-US" dirty="0"/>
                        <a:t>哪人个 </a:t>
                      </a:r>
                      <a:r>
                        <a:rPr lang="en-US" altLang="zh-CN" dirty="0"/>
                        <a:t>na4 nzin2 ge3</a:t>
                      </a:r>
                    </a:p>
                    <a:p>
                      <a:r>
                        <a:rPr lang="zh-CN" altLang="en-US" dirty="0"/>
                        <a:t>哪儿个 </a:t>
                      </a:r>
                      <a:r>
                        <a:rPr lang="en-US" altLang="zh-CN" dirty="0"/>
                        <a:t>nan4 r ge3</a:t>
                      </a:r>
                      <a:endParaRPr lang="zh-CN" altLang="en-US" dirty="0"/>
                    </a:p>
                  </a:txBody>
                  <a:tcPr/>
                </a:tc>
                <a:extLst>
                  <a:ext uri="{0D108BD9-81ED-4DB2-BD59-A6C34878D82A}">
                    <a16:rowId xmlns:a16="http://schemas.microsoft.com/office/drawing/2014/main" val="101459211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75986465"/>
                  </a:ext>
                </a:extLst>
              </a:tr>
              <a:tr h="370840">
                <a:tc>
                  <a:txBody>
                    <a:bodyPr/>
                    <a:lstStyle/>
                    <a:p>
                      <a:r>
                        <a:rPr lang="zh-CN" altLang="en-US" dirty="0"/>
                        <a:t>普通话</a:t>
                      </a:r>
                    </a:p>
                  </a:txBody>
                  <a:tcPr/>
                </a:tc>
                <a:tc>
                  <a:txBody>
                    <a:bodyPr/>
                    <a:lstStyle/>
                    <a:p>
                      <a:r>
                        <a:rPr lang="zh-CN" altLang="en-US" dirty="0"/>
                        <a:t>我们的</a:t>
                      </a:r>
                    </a:p>
                  </a:txBody>
                  <a:tcPr/>
                </a:tc>
                <a:tc>
                  <a:txBody>
                    <a:bodyPr/>
                    <a:lstStyle/>
                    <a:p>
                      <a:r>
                        <a:rPr lang="zh-CN" altLang="en-US" dirty="0"/>
                        <a:t>你们的</a:t>
                      </a:r>
                    </a:p>
                  </a:txBody>
                  <a:tcPr/>
                </a:tc>
                <a:tc>
                  <a:txBody>
                    <a:bodyPr/>
                    <a:lstStyle/>
                    <a:p>
                      <a:r>
                        <a:rPr lang="zh-CN" altLang="en-US" dirty="0"/>
                        <a:t>他</a:t>
                      </a:r>
                      <a:r>
                        <a:rPr lang="en-US" altLang="zh-CN" dirty="0"/>
                        <a:t>/</a:t>
                      </a:r>
                      <a:r>
                        <a:rPr lang="zh-CN" altLang="en-US" dirty="0"/>
                        <a:t>她</a:t>
                      </a:r>
                      <a:r>
                        <a:rPr lang="en-US" altLang="zh-CN" dirty="0"/>
                        <a:t>/</a:t>
                      </a:r>
                      <a:r>
                        <a:rPr lang="zh-CN" altLang="en-US" dirty="0"/>
                        <a:t>它们的</a:t>
                      </a:r>
                    </a:p>
                  </a:txBody>
                  <a:tcPr/>
                </a:tc>
                <a:tc>
                  <a:txBody>
                    <a:bodyPr/>
                    <a:lstStyle/>
                    <a:p>
                      <a:r>
                        <a:rPr lang="zh-CN" altLang="en-US" dirty="0"/>
                        <a:t>谁的</a:t>
                      </a:r>
                    </a:p>
                  </a:txBody>
                  <a:tcPr/>
                </a:tc>
                <a:extLst>
                  <a:ext uri="{0D108BD9-81ED-4DB2-BD59-A6C34878D82A}">
                    <a16:rowId xmlns:a16="http://schemas.microsoft.com/office/drawing/2014/main" val="2902161328"/>
                  </a:ext>
                </a:extLst>
              </a:tr>
              <a:tr h="370840">
                <a:tc>
                  <a:txBody>
                    <a:bodyPr/>
                    <a:lstStyle/>
                    <a:p>
                      <a:r>
                        <a:rPr lang="zh-CN" altLang="en-US" dirty="0"/>
                        <a:t>复数定语</a:t>
                      </a:r>
                    </a:p>
                  </a:txBody>
                  <a:tcPr/>
                </a:tc>
                <a:tc>
                  <a:txBody>
                    <a:bodyPr/>
                    <a:lstStyle/>
                    <a:p>
                      <a:r>
                        <a:rPr lang="zh-CN" altLang="en-US" dirty="0"/>
                        <a:t>吾人个</a:t>
                      </a:r>
                    </a:p>
                  </a:txBody>
                  <a:tcPr/>
                </a:tc>
                <a:tc>
                  <a:txBody>
                    <a:bodyPr/>
                    <a:lstStyle/>
                    <a:p>
                      <a:r>
                        <a:rPr lang="zh-CN" altLang="en-US" dirty="0"/>
                        <a:t>汝人个</a:t>
                      </a:r>
                    </a:p>
                  </a:txBody>
                  <a:tcPr/>
                </a:tc>
                <a:tc>
                  <a:txBody>
                    <a:bodyPr/>
                    <a:lstStyle/>
                    <a:p>
                      <a:r>
                        <a:rPr lang="zh-CN" altLang="en-US" dirty="0"/>
                        <a:t>渠人个</a:t>
                      </a:r>
                    </a:p>
                  </a:txBody>
                  <a:tcPr/>
                </a:tc>
                <a:tc>
                  <a:txBody>
                    <a:bodyPr/>
                    <a:lstStyle/>
                    <a:p>
                      <a:r>
                        <a:rPr lang="zh-CN" altLang="en-US" dirty="0"/>
                        <a:t>哪人个</a:t>
                      </a:r>
                    </a:p>
                  </a:txBody>
                  <a:tcPr/>
                </a:tc>
                <a:extLst>
                  <a:ext uri="{0D108BD9-81ED-4DB2-BD59-A6C34878D82A}">
                    <a16:rowId xmlns:a16="http://schemas.microsoft.com/office/drawing/2014/main" val="1150565367"/>
                  </a:ext>
                </a:extLst>
              </a:tr>
            </a:tbl>
          </a:graphicData>
        </a:graphic>
      </p:graphicFrame>
    </p:spTree>
    <p:extLst>
      <p:ext uri="{BB962C8B-B14F-4D97-AF65-F5344CB8AC3E}">
        <p14:creationId xmlns:p14="http://schemas.microsoft.com/office/powerpoint/2010/main" val="138279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6A31B-5B45-40FA-B369-90630D76B63D}"/>
              </a:ext>
            </a:extLst>
          </p:cNvPr>
          <p:cNvSpPr>
            <a:spLocks noGrp="1"/>
          </p:cNvSpPr>
          <p:nvPr>
            <p:ph type="ctrTitle"/>
          </p:nvPr>
        </p:nvSpPr>
        <p:spPr>
          <a:xfrm>
            <a:off x="0" y="66505"/>
            <a:ext cx="3941685" cy="892283"/>
          </a:xfrm>
        </p:spPr>
        <p:txBody>
          <a:bodyPr>
            <a:normAutofit/>
          </a:bodyPr>
          <a:lstStyle/>
          <a:p>
            <a:r>
              <a:rPr lang="zh-CN" altLang="en-US" sz="4400" b="1" dirty="0"/>
              <a:t>二、方位代词</a:t>
            </a:r>
          </a:p>
        </p:txBody>
      </p:sp>
      <p:graphicFrame>
        <p:nvGraphicFramePr>
          <p:cNvPr id="4" name="表格 5">
            <a:extLst>
              <a:ext uri="{FF2B5EF4-FFF2-40B4-BE49-F238E27FC236}">
                <a16:creationId xmlns:a16="http://schemas.microsoft.com/office/drawing/2014/main" id="{26724556-B4DA-4E62-B548-5495A1E5C501}"/>
              </a:ext>
            </a:extLst>
          </p:cNvPr>
          <p:cNvGraphicFramePr>
            <a:graphicFrameLocks noGrp="1"/>
          </p:cNvGraphicFramePr>
          <p:nvPr>
            <p:extLst>
              <p:ext uri="{D42A27DB-BD31-4B8C-83A1-F6EECF244321}">
                <p14:modId xmlns:p14="http://schemas.microsoft.com/office/powerpoint/2010/main" val="3303352396"/>
              </p:ext>
            </p:extLst>
          </p:nvPr>
        </p:nvGraphicFramePr>
        <p:xfrm>
          <a:off x="1157795" y="1082396"/>
          <a:ext cx="8128000" cy="165866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95675336"/>
                    </a:ext>
                  </a:extLst>
                </a:gridCol>
                <a:gridCol w="2032000">
                  <a:extLst>
                    <a:ext uri="{9D8B030D-6E8A-4147-A177-3AD203B41FA5}">
                      <a16:colId xmlns:a16="http://schemas.microsoft.com/office/drawing/2014/main" val="2079102615"/>
                    </a:ext>
                  </a:extLst>
                </a:gridCol>
                <a:gridCol w="2032000">
                  <a:extLst>
                    <a:ext uri="{9D8B030D-6E8A-4147-A177-3AD203B41FA5}">
                      <a16:colId xmlns:a16="http://schemas.microsoft.com/office/drawing/2014/main" val="3133600716"/>
                    </a:ext>
                  </a:extLst>
                </a:gridCol>
                <a:gridCol w="2032000">
                  <a:extLst>
                    <a:ext uri="{9D8B030D-6E8A-4147-A177-3AD203B41FA5}">
                      <a16:colId xmlns:a16="http://schemas.microsoft.com/office/drawing/2014/main" val="1513228013"/>
                    </a:ext>
                  </a:extLst>
                </a:gridCol>
              </a:tblGrid>
              <a:tr h="469942">
                <a:tc>
                  <a:txBody>
                    <a:bodyPr/>
                    <a:lstStyle/>
                    <a:p>
                      <a:r>
                        <a:rPr lang="zh-CN" altLang="en-US" dirty="0"/>
                        <a:t>方向近称</a:t>
                      </a:r>
                      <a:r>
                        <a:rPr lang="en-US" altLang="zh-CN" dirty="0"/>
                        <a:t>(</a:t>
                      </a:r>
                      <a:r>
                        <a:rPr lang="zh-CN" altLang="en-US" dirty="0"/>
                        <a:t>这里）</a:t>
                      </a:r>
                    </a:p>
                  </a:txBody>
                  <a:tcPr/>
                </a:tc>
                <a:tc>
                  <a:txBody>
                    <a:bodyPr/>
                    <a:lstStyle/>
                    <a:p>
                      <a:r>
                        <a:rPr lang="zh-CN" altLang="en-US" dirty="0"/>
                        <a:t>方向远称</a:t>
                      </a:r>
                      <a:r>
                        <a:rPr lang="en-US" altLang="zh-CN" dirty="0"/>
                        <a:t>(</a:t>
                      </a:r>
                      <a:r>
                        <a:rPr lang="zh-CN" altLang="en-US" dirty="0"/>
                        <a:t>那里</a:t>
                      </a:r>
                      <a:r>
                        <a:rPr lang="en-US" altLang="zh-CN" dirty="0"/>
                        <a:t>)</a:t>
                      </a:r>
                      <a:endParaRPr lang="zh-CN" altLang="en-US" dirty="0"/>
                    </a:p>
                  </a:txBody>
                  <a:tcPr/>
                </a:tc>
                <a:tc>
                  <a:txBody>
                    <a:bodyPr/>
                    <a:lstStyle/>
                    <a:p>
                      <a:r>
                        <a:rPr lang="zh-CN" altLang="en-US" dirty="0"/>
                        <a:t>方向较远称</a:t>
                      </a:r>
                      <a:r>
                        <a:rPr lang="en-US" altLang="zh-CN" dirty="0"/>
                        <a:t>(</a:t>
                      </a:r>
                      <a:r>
                        <a:rPr lang="zh-CN" altLang="en-US" dirty="0"/>
                        <a:t>那里</a:t>
                      </a:r>
                      <a:r>
                        <a:rPr lang="en-US" altLang="zh-CN" dirty="0"/>
                        <a:t>)</a:t>
                      </a:r>
                      <a:endParaRPr lang="zh-CN" altLang="en-US" dirty="0"/>
                    </a:p>
                  </a:txBody>
                  <a:tcPr/>
                </a:tc>
                <a:tc>
                  <a:txBody>
                    <a:bodyPr/>
                    <a:lstStyle/>
                    <a:p>
                      <a:r>
                        <a:rPr lang="zh-CN" altLang="en-US" dirty="0"/>
                        <a:t>不定称</a:t>
                      </a:r>
                      <a:r>
                        <a:rPr lang="en-US" altLang="zh-CN" dirty="0"/>
                        <a:t>(</a:t>
                      </a:r>
                      <a:r>
                        <a:rPr lang="zh-CN" altLang="en-US" dirty="0"/>
                        <a:t>哪里</a:t>
                      </a:r>
                      <a:r>
                        <a:rPr lang="en-US" altLang="zh-CN" dirty="0"/>
                        <a:t>)</a:t>
                      </a:r>
                      <a:endParaRPr lang="zh-CN" altLang="en-US" dirty="0"/>
                    </a:p>
                  </a:txBody>
                  <a:tcPr/>
                </a:tc>
                <a:extLst>
                  <a:ext uri="{0D108BD9-81ED-4DB2-BD59-A6C34878D82A}">
                    <a16:rowId xmlns:a16="http://schemas.microsoft.com/office/drawing/2014/main" val="1447886637"/>
                  </a:ext>
                </a:extLst>
              </a:tr>
              <a:tr h="370840">
                <a:tc>
                  <a:txBody>
                    <a:bodyPr/>
                    <a:lstStyle/>
                    <a:p>
                      <a:r>
                        <a:rPr lang="zh-CN" altLang="en-US" dirty="0"/>
                        <a:t>亟埕</a:t>
                      </a:r>
                      <a:endParaRPr lang="en-US" altLang="zh-CN" dirty="0"/>
                    </a:p>
                    <a:p>
                      <a:r>
                        <a:rPr lang="zh-CN" altLang="en-US" dirty="0"/>
                        <a:t>一埕</a:t>
                      </a:r>
                      <a:endParaRPr lang="en-US" altLang="zh-CN" dirty="0"/>
                    </a:p>
                    <a:p>
                      <a:r>
                        <a:rPr lang="zh-CN" altLang="en-US" dirty="0"/>
                        <a:t>亟窿</a:t>
                      </a:r>
                      <a:endParaRPr lang="en-US" altLang="zh-CN" dirty="0"/>
                    </a:p>
                    <a:p>
                      <a:r>
                        <a:rPr lang="zh-CN" altLang="en-US" dirty="0"/>
                        <a:t>亟边向</a:t>
                      </a:r>
                    </a:p>
                  </a:txBody>
                  <a:tcPr/>
                </a:tc>
                <a:tc>
                  <a:txBody>
                    <a:bodyPr/>
                    <a:lstStyle/>
                    <a:p>
                      <a:r>
                        <a:rPr lang="zh-CN" altLang="en-US" dirty="0"/>
                        <a:t>介埕</a:t>
                      </a:r>
                      <a:endParaRPr lang="en-US" altLang="zh-CN" dirty="0"/>
                    </a:p>
                    <a:p>
                      <a:endParaRPr lang="en-US" altLang="zh-CN" dirty="0"/>
                    </a:p>
                    <a:p>
                      <a:r>
                        <a:rPr lang="zh-CN" altLang="en-US" dirty="0"/>
                        <a:t>介窿</a:t>
                      </a:r>
                      <a:endParaRPr lang="en-US" altLang="zh-CN" dirty="0"/>
                    </a:p>
                    <a:p>
                      <a:r>
                        <a:rPr lang="zh-CN" altLang="en-US" dirty="0"/>
                        <a:t>介边向</a:t>
                      </a:r>
                    </a:p>
                  </a:txBody>
                  <a:tcPr/>
                </a:tc>
                <a:tc>
                  <a:txBody>
                    <a:bodyPr/>
                    <a:lstStyle/>
                    <a:p>
                      <a:r>
                        <a:rPr lang="zh-CN" altLang="en-US" dirty="0"/>
                        <a:t>亚埕</a:t>
                      </a:r>
                      <a:endParaRPr lang="en-US" altLang="zh-CN" dirty="0"/>
                    </a:p>
                    <a:p>
                      <a:endParaRPr lang="en-US" altLang="zh-CN" dirty="0"/>
                    </a:p>
                    <a:p>
                      <a:r>
                        <a:rPr lang="zh-CN" altLang="en-US" dirty="0"/>
                        <a:t>亚窿</a:t>
                      </a:r>
                      <a:endParaRPr lang="en-US" altLang="zh-CN" dirty="0"/>
                    </a:p>
                    <a:p>
                      <a:r>
                        <a:rPr lang="zh-CN" altLang="en-US" dirty="0"/>
                        <a:t>亚边向</a:t>
                      </a:r>
                    </a:p>
                  </a:txBody>
                  <a:tcPr/>
                </a:tc>
                <a:tc>
                  <a:txBody>
                    <a:bodyPr/>
                    <a:lstStyle/>
                    <a:p>
                      <a:r>
                        <a:rPr lang="zh-CN" altLang="en-US" dirty="0"/>
                        <a:t>哪埕</a:t>
                      </a:r>
                      <a:endParaRPr lang="en-US" altLang="zh-CN" dirty="0"/>
                    </a:p>
                    <a:p>
                      <a:endParaRPr lang="en-US" altLang="zh-CN" dirty="0"/>
                    </a:p>
                    <a:p>
                      <a:r>
                        <a:rPr lang="zh-CN" altLang="en-US" dirty="0"/>
                        <a:t>哪窿</a:t>
                      </a:r>
                      <a:endParaRPr lang="en-US" altLang="zh-CN" dirty="0"/>
                    </a:p>
                    <a:p>
                      <a:r>
                        <a:rPr lang="zh-CN" altLang="en-US" dirty="0"/>
                        <a:t>哪边向</a:t>
                      </a:r>
                    </a:p>
                  </a:txBody>
                  <a:tcPr/>
                </a:tc>
                <a:extLst>
                  <a:ext uri="{0D108BD9-81ED-4DB2-BD59-A6C34878D82A}">
                    <a16:rowId xmlns:a16="http://schemas.microsoft.com/office/drawing/2014/main" val="1476530740"/>
                  </a:ext>
                </a:extLst>
              </a:tr>
            </a:tbl>
          </a:graphicData>
        </a:graphic>
      </p:graphicFrame>
      <p:graphicFrame>
        <p:nvGraphicFramePr>
          <p:cNvPr id="5" name="表格 5">
            <a:extLst>
              <a:ext uri="{FF2B5EF4-FFF2-40B4-BE49-F238E27FC236}">
                <a16:creationId xmlns:a16="http://schemas.microsoft.com/office/drawing/2014/main" id="{A0971F09-FF90-4B4B-AECA-0431D82A3B88}"/>
              </a:ext>
            </a:extLst>
          </p:cNvPr>
          <p:cNvGraphicFramePr>
            <a:graphicFrameLocks noGrp="1"/>
          </p:cNvGraphicFramePr>
          <p:nvPr>
            <p:extLst>
              <p:ext uri="{D42A27DB-BD31-4B8C-83A1-F6EECF244321}">
                <p14:modId xmlns:p14="http://schemas.microsoft.com/office/powerpoint/2010/main" val="3746611612"/>
              </p:ext>
            </p:extLst>
          </p:nvPr>
        </p:nvGraphicFramePr>
        <p:xfrm>
          <a:off x="1157795" y="3175383"/>
          <a:ext cx="8128000" cy="330158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227394815"/>
                    </a:ext>
                  </a:extLst>
                </a:gridCol>
                <a:gridCol w="1625600">
                  <a:extLst>
                    <a:ext uri="{9D8B030D-6E8A-4147-A177-3AD203B41FA5}">
                      <a16:colId xmlns:a16="http://schemas.microsoft.com/office/drawing/2014/main" val="2816284482"/>
                    </a:ext>
                  </a:extLst>
                </a:gridCol>
                <a:gridCol w="1625600">
                  <a:extLst>
                    <a:ext uri="{9D8B030D-6E8A-4147-A177-3AD203B41FA5}">
                      <a16:colId xmlns:a16="http://schemas.microsoft.com/office/drawing/2014/main" val="944045110"/>
                    </a:ext>
                  </a:extLst>
                </a:gridCol>
                <a:gridCol w="1625600">
                  <a:extLst>
                    <a:ext uri="{9D8B030D-6E8A-4147-A177-3AD203B41FA5}">
                      <a16:colId xmlns:a16="http://schemas.microsoft.com/office/drawing/2014/main" val="2093546723"/>
                    </a:ext>
                  </a:extLst>
                </a:gridCol>
                <a:gridCol w="1625600">
                  <a:extLst>
                    <a:ext uri="{9D8B030D-6E8A-4147-A177-3AD203B41FA5}">
                      <a16:colId xmlns:a16="http://schemas.microsoft.com/office/drawing/2014/main" val="2625442157"/>
                    </a:ext>
                  </a:extLst>
                </a:gridCol>
              </a:tblGrid>
              <a:tr h="335858">
                <a:tc>
                  <a:txBody>
                    <a:bodyPr/>
                    <a:lstStyle/>
                    <a:p>
                      <a:r>
                        <a:rPr lang="zh-CN" altLang="en-US" dirty="0"/>
                        <a:t>属性</a:t>
                      </a:r>
                    </a:p>
                  </a:txBody>
                  <a:tcPr/>
                </a:tc>
                <a:tc>
                  <a:txBody>
                    <a:bodyPr/>
                    <a:lstStyle/>
                    <a:p>
                      <a:r>
                        <a:rPr lang="zh-CN" altLang="en-US" dirty="0"/>
                        <a:t>近指示代词</a:t>
                      </a:r>
                    </a:p>
                  </a:txBody>
                  <a:tcPr/>
                </a:tc>
                <a:tc>
                  <a:txBody>
                    <a:bodyPr/>
                    <a:lstStyle/>
                    <a:p>
                      <a:r>
                        <a:rPr lang="zh-CN" altLang="en-US" dirty="0"/>
                        <a:t>远指示代词</a:t>
                      </a:r>
                    </a:p>
                  </a:txBody>
                  <a:tcPr/>
                </a:tc>
                <a:tc>
                  <a:txBody>
                    <a:bodyPr/>
                    <a:lstStyle/>
                    <a:p>
                      <a:r>
                        <a:rPr lang="zh-CN" altLang="en-US" dirty="0"/>
                        <a:t>较远指示代词</a:t>
                      </a:r>
                    </a:p>
                  </a:txBody>
                  <a:tcPr/>
                </a:tc>
                <a:tc>
                  <a:txBody>
                    <a:bodyPr/>
                    <a:lstStyle/>
                    <a:p>
                      <a:r>
                        <a:rPr lang="zh-CN" altLang="en-US" dirty="0"/>
                        <a:t>不定指示代词</a:t>
                      </a:r>
                    </a:p>
                  </a:txBody>
                  <a:tcPr/>
                </a:tc>
                <a:extLst>
                  <a:ext uri="{0D108BD9-81ED-4DB2-BD59-A6C34878D82A}">
                    <a16:rowId xmlns:a16="http://schemas.microsoft.com/office/drawing/2014/main" val="687514361"/>
                  </a:ext>
                </a:extLst>
              </a:tr>
              <a:tr h="335858">
                <a:tc>
                  <a:txBody>
                    <a:bodyPr/>
                    <a:lstStyle/>
                    <a:p>
                      <a:r>
                        <a:rPr lang="zh-CN" altLang="en-US" dirty="0"/>
                        <a:t>普通话</a:t>
                      </a:r>
                    </a:p>
                  </a:txBody>
                  <a:tcPr/>
                </a:tc>
                <a:tc>
                  <a:txBody>
                    <a:bodyPr/>
                    <a:lstStyle/>
                    <a:p>
                      <a:r>
                        <a:rPr lang="zh-CN" altLang="en-US" dirty="0"/>
                        <a:t>这个</a:t>
                      </a:r>
                    </a:p>
                  </a:txBody>
                  <a:tcPr/>
                </a:tc>
                <a:tc>
                  <a:txBody>
                    <a:bodyPr/>
                    <a:lstStyle/>
                    <a:p>
                      <a:r>
                        <a:rPr lang="zh-CN" altLang="en-US" dirty="0"/>
                        <a:t>那个</a:t>
                      </a:r>
                    </a:p>
                  </a:txBody>
                  <a:tcPr/>
                </a:tc>
                <a:tc>
                  <a:txBody>
                    <a:bodyPr/>
                    <a:lstStyle/>
                    <a:p>
                      <a:r>
                        <a:rPr lang="zh-CN" altLang="en-US" dirty="0"/>
                        <a:t>那个</a:t>
                      </a:r>
                    </a:p>
                  </a:txBody>
                  <a:tcPr/>
                </a:tc>
                <a:tc>
                  <a:txBody>
                    <a:bodyPr/>
                    <a:lstStyle/>
                    <a:p>
                      <a:r>
                        <a:rPr lang="zh-CN" altLang="en-US" dirty="0"/>
                        <a:t>哪个</a:t>
                      </a:r>
                    </a:p>
                  </a:txBody>
                  <a:tcPr/>
                </a:tc>
                <a:extLst>
                  <a:ext uri="{0D108BD9-81ED-4DB2-BD59-A6C34878D82A}">
                    <a16:rowId xmlns:a16="http://schemas.microsoft.com/office/drawing/2014/main" val="4238544699"/>
                  </a:ext>
                </a:extLst>
              </a:tr>
              <a:tr h="839646">
                <a:tc>
                  <a:txBody>
                    <a:bodyPr/>
                    <a:lstStyle/>
                    <a:p>
                      <a:r>
                        <a:rPr lang="zh-CN" altLang="en-US" dirty="0"/>
                        <a:t>单数</a:t>
                      </a:r>
                    </a:p>
                  </a:txBody>
                  <a:tcPr/>
                </a:tc>
                <a:tc>
                  <a:txBody>
                    <a:bodyPr/>
                    <a:lstStyle/>
                    <a:p>
                      <a:r>
                        <a:rPr lang="zh-CN" altLang="en-US" dirty="0"/>
                        <a:t>亟只</a:t>
                      </a:r>
                      <a:endParaRPr lang="en-US" altLang="zh-CN" dirty="0"/>
                    </a:p>
                    <a:p>
                      <a:r>
                        <a:rPr lang="zh-CN" altLang="en-US" dirty="0"/>
                        <a:t>一只</a:t>
                      </a:r>
                      <a:endParaRPr lang="en-US" altLang="zh-CN" dirty="0"/>
                    </a:p>
                    <a:p>
                      <a:r>
                        <a:rPr lang="zh-CN" altLang="en-US" dirty="0"/>
                        <a:t>埕只</a:t>
                      </a:r>
                    </a:p>
                  </a:txBody>
                  <a:tcPr/>
                </a:tc>
                <a:tc>
                  <a:txBody>
                    <a:bodyPr/>
                    <a:lstStyle/>
                    <a:p>
                      <a:r>
                        <a:rPr lang="zh-CN" altLang="en-US" dirty="0"/>
                        <a:t>介只</a:t>
                      </a:r>
                      <a:endParaRPr lang="en-US" altLang="zh-CN" dirty="0"/>
                    </a:p>
                  </a:txBody>
                  <a:tcPr/>
                </a:tc>
                <a:tc>
                  <a:txBody>
                    <a:bodyPr/>
                    <a:lstStyle/>
                    <a:p>
                      <a:r>
                        <a:rPr lang="zh-CN" altLang="en-US" dirty="0"/>
                        <a:t>亚只</a:t>
                      </a:r>
                    </a:p>
                  </a:txBody>
                  <a:tcPr/>
                </a:tc>
                <a:tc>
                  <a:txBody>
                    <a:bodyPr/>
                    <a:lstStyle/>
                    <a:p>
                      <a:r>
                        <a:rPr lang="zh-CN" altLang="en-US" dirty="0"/>
                        <a:t>哪只</a:t>
                      </a:r>
                    </a:p>
                  </a:txBody>
                  <a:tcPr/>
                </a:tc>
                <a:extLst>
                  <a:ext uri="{0D108BD9-81ED-4DB2-BD59-A6C34878D82A}">
                    <a16:rowId xmlns:a16="http://schemas.microsoft.com/office/drawing/2014/main" val="3324428992"/>
                  </a:ext>
                </a:extLst>
              </a:tr>
              <a:tr h="335858">
                <a:tc>
                  <a:txBody>
                    <a:bodyPr/>
                    <a:lstStyle/>
                    <a:p>
                      <a:endParaRPr lang="zh-CN" altLang="en-US" dirty="0"/>
                    </a:p>
                  </a:txBody>
                  <a:tcPr/>
                </a:tc>
                <a:tc>
                  <a:txBody>
                    <a:bodyPr/>
                    <a:lstStyle/>
                    <a:p>
                      <a:endParaRPr lang="zh-CN" altLang="en-US" dirty="0"/>
                    </a:p>
                  </a:txBody>
                  <a:tcPr/>
                </a:tc>
                <a:tc>
                  <a:txBody>
                    <a:bodyPr/>
                    <a:lstStyle/>
                    <a:p>
                      <a:endParaRPr lang="en-US" altLang="zh-CN"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92896868"/>
                  </a:ext>
                </a:extLst>
              </a:tr>
              <a:tr h="335858">
                <a:tc>
                  <a:txBody>
                    <a:bodyPr/>
                    <a:lstStyle/>
                    <a:p>
                      <a:r>
                        <a:rPr lang="zh-CN" altLang="en-US" dirty="0"/>
                        <a:t>普通话</a:t>
                      </a:r>
                    </a:p>
                  </a:txBody>
                  <a:tcPr/>
                </a:tc>
                <a:tc>
                  <a:txBody>
                    <a:bodyPr/>
                    <a:lstStyle/>
                    <a:p>
                      <a:r>
                        <a:rPr lang="zh-CN" altLang="en-US" dirty="0"/>
                        <a:t>这些</a:t>
                      </a:r>
                    </a:p>
                  </a:txBody>
                  <a:tcPr/>
                </a:tc>
                <a:tc>
                  <a:txBody>
                    <a:bodyPr/>
                    <a:lstStyle/>
                    <a:p>
                      <a:r>
                        <a:rPr lang="zh-CN" altLang="en-US" dirty="0"/>
                        <a:t>那些</a:t>
                      </a:r>
                      <a:endParaRPr lang="en-US" altLang="zh-CN" dirty="0"/>
                    </a:p>
                  </a:txBody>
                  <a:tcPr/>
                </a:tc>
                <a:tc>
                  <a:txBody>
                    <a:bodyPr/>
                    <a:lstStyle/>
                    <a:p>
                      <a:r>
                        <a:rPr lang="zh-CN" altLang="en-US" dirty="0"/>
                        <a:t>那些</a:t>
                      </a:r>
                    </a:p>
                  </a:txBody>
                  <a:tcPr/>
                </a:tc>
                <a:tc>
                  <a:txBody>
                    <a:bodyPr/>
                    <a:lstStyle/>
                    <a:p>
                      <a:r>
                        <a:rPr lang="zh-CN" altLang="en-US" dirty="0"/>
                        <a:t>哪些</a:t>
                      </a:r>
                    </a:p>
                  </a:txBody>
                  <a:tcPr/>
                </a:tc>
                <a:extLst>
                  <a:ext uri="{0D108BD9-81ED-4DB2-BD59-A6C34878D82A}">
                    <a16:rowId xmlns:a16="http://schemas.microsoft.com/office/drawing/2014/main" val="2470244968"/>
                  </a:ext>
                </a:extLst>
              </a:tr>
              <a:tr h="924143">
                <a:tc>
                  <a:txBody>
                    <a:bodyPr/>
                    <a:lstStyle/>
                    <a:p>
                      <a:r>
                        <a:rPr lang="zh-CN" altLang="en-US" dirty="0"/>
                        <a:t>复数</a:t>
                      </a:r>
                    </a:p>
                  </a:txBody>
                  <a:tcPr/>
                </a:tc>
                <a:tc>
                  <a:txBody>
                    <a:bodyPr/>
                    <a:lstStyle/>
                    <a:p>
                      <a:r>
                        <a:rPr lang="zh-CN" altLang="en-US" dirty="0"/>
                        <a:t>亟啲</a:t>
                      </a:r>
                      <a:endParaRPr lang="en-US" altLang="zh-CN" dirty="0"/>
                    </a:p>
                    <a:p>
                      <a:r>
                        <a:rPr lang="zh-CN" altLang="en-US" dirty="0"/>
                        <a:t>一啲</a:t>
                      </a:r>
                      <a:endParaRPr lang="en-US" altLang="zh-CN" dirty="0"/>
                    </a:p>
                    <a:p>
                      <a:r>
                        <a:rPr lang="zh-CN" altLang="en-US" dirty="0"/>
                        <a:t>埕啲</a:t>
                      </a:r>
                    </a:p>
                  </a:txBody>
                  <a:tcPr/>
                </a:tc>
                <a:tc>
                  <a:txBody>
                    <a:bodyPr/>
                    <a:lstStyle/>
                    <a:p>
                      <a:r>
                        <a:rPr lang="zh-CN" altLang="en-US" dirty="0"/>
                        <a:t>介啲</a:t>
                      </a:r>
                    </a:p>
                  </a:txBody>
                  <a:tcPr/>
                </a:tc>
                <a:tc>
                  <a:txBody>
                    <a:bodyPr/>
                    <a:lstStyle/>
                    <a:p>
                      <a:r>
                        <a:rPr lang="zh-CN" altLang="en-US" dirty="0"/>
                        <a:t>亚啲</a:t>
                      </a:r>
                    </a:p>
                  </a:txBody>
                  <a:tcPr/>
                </a:tc>
                <a:tc>
                  <a:txBody>
                    <a:bodyPr/>
                    <a:lstStyle/>
                    <a:p>
                      <a:r>
                        <a:rPr lang="zh-CN" altLang="en-US" dirty="0"/>
                        <a:t>哪啲</a:t>
                      </a:r>
                    </a:p>
                  </a:txBody>
                  <a:tcPr/>
                </a:tc>
                <a:extLst>
                  <a:ext uri="{0D108BD9-81ED-4DB2-BD59-A6C34878D82A}">
                    <a16:rowId xmlns:a16="http://schemas.microsoft.com/office/drawing/2014/main" val="3572978800"/>
                  </a:ext>
                </a:extLst>
              </a:tr>
            </a:tbl>
          </a:graphicData>
        </a:graphic>
      </p:graphicFrame>
    </p:spTree>
    <p:extLst>
      <p:ext uri="{BB962C8B-B14F-4D97-AF65-F5344CB8AC3E}">
        <p14:creationId xmlns:p14="http://schemas.microsoft.com/office/powerpoint/2010/main" val="74449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60060-7011-4B44-BB97-6A61215FE7CA}"/>
              </a:ext>
            </a:extLst>
          </p:cNvPr>
          <p:cNvSpPr>
            <a:spLocks noGrp="1"/>
          </p:cNvSpPr>
          <p:nvPr>
            <p:ph type="ctrTitle"/>
          </p:nvPr>
        </p:nvSpPr>
        <p:spPr>
          <a:xfrm>
            <a:off x="378781" y="488272"/>
            <a:ext cx="4344139" cy="695741"/>
          </a:xfrm>
        </p:spPr>
        <p:txBody>
          <a:bodyPr>
            <a:normAutofit/>
          </a:bodyPr>
          <a:lstStyle/>
          <a:p>
            <a:r>
              <a:rPr lang="zh-CN" altLang="en-US" sz="4400" b="1" dirty="0"/>
              <a:t>附录一 发音练习</a:t>
            </a:r>
          </a:p>
        </p:txBody>
      </p:sp>
      <p:sp>
        <p:nvSpPr>
          <p:cNvPr id="3" name="副标题 2">
            <a:extLst>
              <a:ext uri="{FF2B5EF4-FFF2-40B4-BE49-F238E27FC236}">
                <a16:creationId xmlns:a16="http://schemas.microsoft.com/office/drawing/2014/main" id="{D7A9A4B2-D839-4C16-B0D5-2493659502F3}"/>
              </a:ext>
            </a:extLst>
          </p:cNvPr>
          <p:cNvSpPr>
            <a:spLocks noGrp="1"/>
          </p:cNvSpPr>
          <p:nvPr>
            <p:ph type="subTitle" idx="1"/>
          </p:nvPr>
        </p:nvSpPr>
        <p:spPr>
          <a:xfrm>
            <a:off x="378781" y="1844258"/>
            <a:ext cx="9144000" cy="5013742"/>
          </a:xfrm>
        </p:spPr>
        <p:txBody>
          <a:bodyPr>
            <a:normAutofit/>
          </a:bodyPr>
          <a:lstStyle/>
          <a:p>
            <a:pPr algn="l"/>
            <a:r>
              <a:rPr lang="zh-CN" altLang="en-US" dirty="0"/>
              <a:t>我 </a:t>
            </a:r>
            <a:r>
              <a:rPr lang="en-US" altLang="zh-CN" dirty="0" err="1"/>
              <a:t>nga</a:t>
            </a:r>
            <a:r>
              <a:rPr lang="en-US" altLang="zh-CN" dirty="0"/>
              <a:t>   = ng(</a:t>
            </a:r>
            <a:r>
              <a:rPr lang="zh-CN" altLang="en-US" dirty="0"/>
              <a:t>嗯</a:t>
            </a:r>
            <a:r>
              <a:rPr lang="en-US" altLang="zh-CN" dirty="0"/>
              <a:t>)+a(</a:t>
            </a:r>
            <a:r>
              <a:rPr lang="zh-CN" altLang="en-US" dirty="0"/>
              <a:t>阿</a:t>
            </a:r>
            <a:r>
              <a:rPr lang="en-US" altLang="zh-CN" dirty="0"/>
              <a:t>)</a:t>
            </a:r>
          </a:p>
          <a:p>
            <a:pPr algn="l"/>
            <a:r>
              <a:rPr lang="zh-CN" altLang="en-US" dirty="0">
                <a:sym typeface="Wingdings" panose="05000000000000000000" pitchFamily="2" charset="2"/>
              </a:rPr>
              <a:t>月 </a:t>
            </a:r>
            <a:r>
              <a:rPr lang="en-US" altLang="zh-CN" dirty="0" err="1">
                <a:sym typeface="Wingdings" panose="05000000000000000000" pitchFamily="2" charset="2"/>
              </a:rPr>
              <a:t>nziet</a:t>
            </a:r>
            <a:r>
              <a:rPr lang="en-US" altLang="zh-CN" dirty="0">
                <a:sym typeface="Wingdings" panose="05000000000000000000" pitchFamily="2" charset="2"/>
              </a:rPr>
              <a:t> = </a:t>
            </a:r>
            <a:r>
              <a:rPr lang="en-US" altLang="zh-CN" dirty="0" err="1">
                <a:sym typeface="Wingdings" panose="05000000000000000000" pitchFamily="2" charset="2"/>
              </a:rPr>
              <a:t>nz</a:t>
            </a:r>
            <a:r>
              <a:rPr lang="en-US" altLang="zh-CN" dirty="0">
                <a:sym typeface="Wingdings" panose="05000000000000000000" pitchFamily="2" charset="2"/>
              </a:rPr>
              <a:t>(</a:t>
            </a:r>
            <a:r>
              <a:rPr lang="zh-CN" altLang="en-US" dirty="0">
                <a:sym typeface="Wingdings" panose="05000000000000000000" pitchFamily="2" charset="2"/>
              </a:rPr>
              <a:t>舌头贴紧嘴的上腔，同时发</a:t>
            </a:r>
            <a:r>
              <a:rPr lang="en-US" altLang="zh-CN" dirty="0">
                <a:sym typeface="Wingdings" panose="05000000000000000000" pitchFamily="2" charset="2"/>
              </a:rPr>
              <a:t>”</a:t>
            </a:r>
            <a:r>
              <a:rPr lang="zh-CN" altLang="en-US" dirty="0">
                <a:sym typeface="Wingdings" panose="05000000000000000000" pitchFamily="2" charset="2"/>
              </a:rPr>
              <a:t>嗯</a:t>
            </a:r>
            <a:r>
              <a:rPr lang="en-US" altLang="zh-CN" dirty="0">
                <a:sym typeface="Wingdings" panose="05000000000000000000" pitchFamily="2" charset="2"/>
              </a:rPr>
              <a:t>”)+</a:t>
            </a:r>
            <a:r>
              <a:rPr lang="en-US" altLang="zh-CN" dirty="0" err="1">
                <a:sym typeface="Wingdings" panose="05000000000000000000" pitchFamily="2" charset="2"/>
              </a:rPr>
              <a:t>iet</a:t>
            </a:r>
            <a:endParaRPr lang="en-US" altLang="zh-CN" dirty="0">
              <a:sym typeface="Wingdings" panose="05000000000000000000" pitchFamily="2" charset="2"/>
            </a:endParaRPr>
          </a:p>
          <a:p>
            <a:pPr algn="l"/>
            <a:r>
              <a:rPr lang="zh-CN" altLang="en-US" dirty="0"/>
              <a:t>沙 </a:t>
            </a:r>
            <a:r>
              <a:rPr lang="en-US" altLang="zh-CN" dirty="0" err="1"/>
              <a:t>tha</a:t>
            </a:r>
            <a:r>
              <a:rPr lang="en-US" altLang="zh-CN" dirty="0"/>
              <a:t>    = </a:t>
            </a:r>
            <a:r>
              <a:rPr lang="en-US" altLang="zh-CN" dirty="0" err="1"/>
              <a:t>th</a:t>
            </a:r>
            <a:r>
              <a:rPr lang="en-US" altLang="zh-CN" dirty="0"/>
              <a:t>(</a:t>
            </a:r>
            <a:r>
              <a:rPr lang="zh-CN" altLang="en-US" dirty="0"/>
              <a:t>和英语的</a:t>
            </a:r>
            <a:r>
              <a:rPr lang="en-US" altLang="zh-CN" dirty="0"/>
              <a:t>θ</a:t>
            </a:r>
            <a:r>
              <a:rPr lang="zh-CN" altLang="en-US" dirty="0"/>
              <a:t>一样</a:t>
            </a:r>
            <a:r>
              <a:rPr lang="en-US" altLang="zh-CN" dirty="0"/>
              <a:t>)+a</a:t>
            </a:r>
          </a:p>
          <a:p>
            <a:pPr algn="l"/>
            <a:r>
              <a:rPr lang="zh-CN" altLang="en-US" dirty="0"/>
              <a:t>社 </a:t>
            </a:r>
            <a:r>
              <a:rPr lang="en-US" altLang="zh-CN" dirty="0" err="1"/>
              <a:t>sa</a:t>
            </a:r>
            <a:r>
              <a:rPr lang="en-US" altLang="zh-CN" dirty="0"/>
              <a:t>     = </a:t>
            </a:r>
            <a:r>
              <a:rPr lang="en-US" altLang="zh-CN" dirty="0" err="1"/>
              <a:t>s+a</a:t>
            </a:r>
            <a:endParaRPr lang="en-US" altLang="zh-CN" dirty="0"/>
          </a:p>
          <a:p>
            <a:pPr algn="l"/>
            <a:endParaRPr lang="en-US" altLang="zh-CN" dirty="0"/>
          </a:p>
          <a:p>
            <a:pPr algn="l"/>
            <a:r>
              <a:rPr lang="zh-CN" altLang="en-US" dirty="0"/>
              <a:t>发音练习：我家门前个右边有只铁架，铁架上堆满开垃涩矣</a:t>
            </a:r>
            <a:endParaRPr lang="en-US" altLang="zh-CN" dirty="0"/>
          </a:p>
          <a:p>
            <a:pPr algn="l"/>
            <a:r>
              <a:rPr lang="zh-CN" altLang="en-US" dirty="0"/>
              <a:t>客家拼音：</a:t>
            </a:r>
            <a:r>
              <a:rPr lang="en-US" altLang="zh-CN" dirty="0" err="1"/>
              <a:t>ngā</a:t>
            </a:r>
            <a:r>
              <a:rPr lang="en-US" altLang="zh-CN" dirty="0"/>
              <a:t> </a:t>
            </a:r>
            <a:r>
              <a:rPr lang="en-US" altLang="zh-CN" dirty="0" err="1"/>
              <a:t>kā</a:t>
            </a:r>
            <a:r>
              <a:rPr lang="en-US" altLang="zh-CN" dirty="0"/>
              <a:t> </a:t>
            </a:r>
            <a:r>
              <a:rPr lang="en-US" altLang="zh-CN" dirty="0" err="1"/>
              <a:t>mún</a:t>
            </a:r>
            <a:r>
              <a:rPr lang="en-US" altLang="zh-CN" dirty="0"/>
              <a:t> </a:t>
            </a:r>
            <a:r>
              <a:rPr lang="en-US" altLang="zh-CN" dirty="0" err="1"/>
              <a:t>cén</a:t>
            </a:r>
            <a:r>
              <a:rPr lang="en-US" altLang="zh-CN" dirty="0"/>
              <a:t> </a:t>
            </a:r>
            <a:r>
              <a:rPr lang="en-US" altLang="zh-CN" dirty="0" err="1"/>
              <a:t>gě</a:t>
            </a:r>
            <a:r>
              <a:rPr lang="en-US" altLang="zh-CN" dirty="0"/>
              <a:t> </a:t>
            </a:r>
            <a:r>
              <a:rPr lang="en-US" altLang="zh-CN" dirty="0" err="1"/>
              <a:t>jiù</a:t>
            </a:r>
            <a:r>
              <a:rPr lang="en-US" altLang="zh-CN" dirty="0"/>
              <a:t> </a:t>
            </a:r>
            <a:r>
              <a:rPr lang="en-US" altLang="zh-CN" dirty="0" err="1"/>
              <a:t>bēn</a:t>
            </a:r>
            <a:r>
              <a:rPr lang="en-US" altLang="zh-CN" dirty="0"/>
              <a:t> </a:t>
            </a:r>
            <a:r>
              <a:rPr lang="en-US" altLang="zh-CN" dirty="0" err="1"/>
              <a:t>jiū</a:t>
            </a:r>
            <a:r>
              <a:rPr lang="en-US" altLang="zh-CN" dirty="0"/>
              <a:t> zak¹ tet¹ </a:t>
            </a:r>
            <a:r>
              <a:rPr lang="en-US" altLang="zh-CN" dirty="0" err="1"/>
              <a:t>gà</a:t>
            </a:r>
            <a:r>
              <a:rPr lang="zh-CN" altLang="en-US" dirty="0"/>
              <a:t>，</a:t>
            </a:r>
            <a:r>
              <a:rPr lang="en-US" altLang="zh-CN" dirty="0"/>
              <a:t>tet¹ </a:t>
            </a:r>
            <a:r>
              <a:rPr lang="en-US" altLang="zh-CN" dirty="0" err="1"/>
              <a:t>gà</a:t>
            </a:r>
            <a:r>
              <a:rPr lang="en-US" altLang="zh-CN" dirty="0"/>
              <a:t> </a:t>
            </a:r>
            <a:r>
              <a:rPr lang="en-US" altLang="zh-CN" dirty="0" err="1"/>
              <a:t>hòng</a:t>
            </a:r>
            <a:r>
              <a:rPr lang="en-US" altLang="zh-CN" dirty="0"/>
              <a:t> </a:t>
            </a:r>
            <a:r>
              <a:rPr lang="en-US" altLang="zh-CN" dirty="0" err="1"/>
              <a:t>dōi</a:t>
            </a:r>
            <a:r>
              <a:rPr lang="en-US" altLang="zh-CN" dirty="0"/>
              <a:t> </a:t>
            </a:r>
            <a:r>
              <a:rPr lang="en-US" altLang="zh-CN" dirty="0" err="1"/>
              <a:t>mān</a:t>
            </a:r>
            <a:r>
              <a:rPr lang="en-US" altLang="zh-CN" dirty="0"/>
              <a:t> </a:t>
            </a:r>
            <a:r>
              <a:rPr lang="en-US" altLang="zh-CN" dirty="0" err="1"/>
              <a:t>hōi</a:t>
            </a:r>
            <a:r>
              <a:rPr lang="en-US" altLang="zh-CN" dirty="0"/>
              <a:t> lap¹ thap¹ </a:t>
            </a:r>
            <a:r>
              <a:rPr lang="en-US" altLang="zh-CN" dirty="0" err="1"/>
              <a:t>qé</a:t>
            </a:r>
            <a:endParaRPr lang="en-US" altLang="zh-CN" dirty="0"/>
          </a:p>
          <a:p>
            <a:pPr algn="l"/>
            <a:r>
              <a:rPr lang="zh-CN" altLang="en-US" dirty="0"/>
              <a:t>普通话：我家门前的右边处有一个铁架，铁架上面堆满了垃圾</a:t>
            </a:r>
            <a:endParaRPr lang="en-US" altLang="zh-CN" dirty="0"/>
          </a:p>
        </p:txBody>
      </p:sp>
    </p:spTree>
    <p:extLst>
      <p:ext uri="{BB962C8B-B14F-4D97-AF65-F5344CB8AC3E}">
        <p14:creationId xmlns:p14="http://schemas.microsoft.com/office/powerpoint/2010/main" val="395017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8C695-58C4-4563-9256-6C2F7BDFB576}"/>
              </a:ext>
            </a:extLst>
          </p:cNvPr>
          <p:cNvSpPr>
            <a:spLocks noGrp="1"/>
          </p:cNvSpPr>
          <p:nvPr>
            <p:ph type="ctrTitle"/>
          </p:nvPr>
        </p:nvSpPr>
        <p:spPr>
          <a:xfrm>
            <a:off x="361026" y="701336"/>
            <a:ext cx="4335262" cy="749008"/>
          </a:xfrm>
        </p:spPr>
        <p:txBody>
          <a:bodyPr>
            <a:normAutofit/>
          </a:bodyPr>
          <a:lstStyle/>
          <a:p>
            <a:r>
              <a:rPr lang="zh-CN" altLang="en-US" sz="4400" b="1" dirty="0"/>
              <a:t>附录二 新闻朗读</a:t>
            </a:r>
          </a:p>
        </p:txBody>
      </p:sp>
      <p:sp>
        <p:nvSpPr>
          <p:cNvPr id="3" name="副标题 2">
            <a:extLst>
              <a:ext uri="{FF2B5EF4-FFF2-40B4-BE49-F238E27FC236}">
                <a16:creationId xmlns:a16="http://schemas.microsoft.com/office/drawing/2014/main" id="{F3E3185B-3A6E-4878-9CEF-134025D40060}"/>
              </a:ext>
            </a:extLst>
          </p:cNvPr>
          <p:cNvSpPr>
            <a:spLocks noGrp="1"/>
          </p:cNvSpPr>
          <p:nvPr>
            <p:ph type="subTitle" idx="1"/>
          </p:nvPr>
        </p:nvSpPr>
        <p:spPr>
          <a:xfrm>
            <a:off x="470517" y="1535837"/>
            <a:ext cx="11301273" cy="5228947"/>
          </a:xfrm>
        </p:spPr>
        <p:txBody>
          <a:bodyPr/>
          <a:lstStyle/>
          <a:p>
            <a:pPr algn="l">
              <a:lnSpc>
                <a:spcPct val="150000"/>
              </a:lnSpc>
            </a:pPr>
            <a:r>
              <a:rPr lang="zh-CN" altLang="en-US" dirty="0"/>
              <a:t>    党的十八大以来，以习近平同志为核心的党中央站在确保党和人民事业薪火相传的战略高度，亲切关怀青年成长成才，为做好新时代青年工作指明了前进方向。习近平总书记围绕青年工作发表的一系列重要论述，立意高远，内涵丰富，思想深刻，阐明了新形势下青年工作的重大理论和实践问题，</a:t>
            </a:r>
            <a:endParaRPr lang="en-US" altLang="zh-CN" dirty="0"/>
          </a:p>
          <a:p>
            <a:pPr algn="l">
              <a:lnSpc>
                <a:spcPct val="150000"/>
              </a:lnSpc>
            </a:pPr>
            <a:r>
              <a:rPr lang="zh-CN" altLang="en-US" dirty="0"/>
              <a:t>指明了当代青年的历史使命和成长道路，对于准确把握青年工作的基本要求和重点任务，引导青年树立远大理想、热爱伟大祖国、担当时代责任、勇于砥砺奋斗、练就过硬本领、锤炼品德修为，激励和动员广大青年为实现“两个一百年”奋斗目标、实现中华民族伟大复兴的中国梦而勤奋学习、努力工作，具有十分重要的意义。</a:t>
            </a:r>
          </a:p>
        </p:txBody>
      </p:sp>
    </p:spTree>
    <p:extLst>
      <p:ext uri="{BB962C8B-B14F-4D97-AF65-F5344CB8AC3E}">
        <p14:creationId xmlns:p14="http://schemas.microsoft.com/office/powerpoint/2010/main" val="342044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42BC5-A770-4B7B-8A04-17B7F4886B94}"/>
              </a:ext>
            </a:extLst>
          </p:cNvPr>
          <p:cNvSpPr>
            <a:spLocks noGrp="1"/>
          </p:cNvSpPr>
          <p:nvPr>
            <p:ph type="ctrTitle"/>
          </p:nvPr>
        </p:nvSpPr>
        <p:spPr>
          <a:xfrm>
            <a:off x="0" y="372861"/>
            <a:ext cx="4030462" cy="766763"/>
          </a:xfrm>
        </p:spPr>
        <p:txBody>
          <a:bodyPr>
            <a:normAutofit/>
          </a:bodyPr>
          <a:lstStyle/>
          <a:p>
            <a:r>
              <a:rPr lang="zh-CN" altLang="en-US" sz="4400" b="1" dirty="0"/>
              <a:t>客语教程 </a:t>
            </a:r>
            <a:r>
              <a:rPr lang="en-US" altLang="zh-CN" sz="4400" b="1" dirty="0"/>
              <a:t>· </a:t>
            </a:r>
            <a:r>
              <a:rPr lang="zh-CN" altLang="en-US" sz="4400" b="1" dirty="0"/>
              <a:t>前言</a:t>
            </a:r>
          </a:p>
        </p:txBody>
      </p:sp>
      <p:sp>
        <p:nvSpPr>
          <p:cNvPr id="3" name="副标题 2">
            <a:extLst>
              <a:ext uri="{FF2B5EF4-FFF2-40B4-BE49-F238E27FC236}">
                <a16:creationId xmlns:a16="http://schemas.microsoft.com/office/drawing/2014/main" id="{68E2C79A-507B-4017-ADB8-D7844458DC09}"/>
              </a:ext>
            </a:extLst>
          </p:cNvPr>
          <p:cNvSpPr>
            <a:spLocks noGrp="1"/>
          </p:cNvSpPr>
          <p:nvPr>
            <p:ph type="subTitle" idx="1"/>
          </p:nvPr>
        </p:nvSpPr>
        <p:spPr>
          <a:xfrm>
            <a:off x="142042" y="1139624"/>
            <a:ext cx="11762914" cy="5634038"/>
          </a:xfrm>
        </p:spPr>
        <p:txBody>
          <a:bodyPr>
            <a:normAutofit/>
          </a:bodyPr>
          <a:lstStyle/>
          <a:p>
            <a:pPr algn="l"/>
            <a:endParaRPr lang="zh-CN" altLang="en-US" dirty="0"/>
          </a:p>
          <a:p>
            <a:pPr algn="l"/>
            <a:r>
              <a:rPr lang="zh-CN" altLang="en-US" b="1" dirty="0"/>
              <a:t>广西高峰客家话简介</a:t>
            </a:r>
          </a:p>
          <a:p>
            <a:pPr algn="l">
              <a:lnSpc>
                <a:spcPct val="150000"/>
              </a:lnSpc>
            </a:pPr>
            <a:r>
              <a:rPr lang="zh-CN" altLang="en-US" dirty="0"/>
              <a:t>广西玉林市兴业县山心及高峰一带，流通三种方言，一种是勾漏粤语</a:t>
            </a:r>
            <a:r>
              <a:rPr lang="en-US" altLang="zh-CN" dirty="0"/>
              <a:t>(</a:t>
            </a:r>
            <a:r>
              <a:rPr lang="zh-CN" altLang="en-US" dirty="0"/>
              <a:t>本地话</a:t>
            </a:r>
            <a:r>
              <a:rPr lang="en-US" altLang="zh-CN" dirty="0"/>
              <a:t>)</a:t>
            </a:r>
            <a:r>
              <a:rPr lang="zh-CN" altLang="en-US" dirty="0"/>
              <a:t>，一种是闽南语，还有一种是客家话</a:t>
            </a:r>
            <a:r>
              <a:rPr lang="en-US" altLang="zh-CN" dirty="0"/>
              <a:t>(</a:t>
            </a:r>
            <a:r>
              <a:rPr lang="zh-CN" altLang="en-US" dirty="0"/>
              <a:t>当地亦称为来人话</a:t>
            </a:r>
            <a:r>
              <a:rPr lang="en-US" altLang="zh-CN" dirty="0"/>
              <a:t>)</a:t>
            </a:r>
            <a:r>
              <a:rPr lang="zh-CN" altLang="en-US" dirty="0"/>
              <a:t>。其中，本地话同客家话通用范围最广，人数也最多。其中，客家话分为两种口音，一种是高峰乡主流口音</a:t>
            </a:r>
            <a:r>
              <a:rPr lang="en-US" altLang="zh-CN" dirty="0"/>
              <a:t>(</a:t>
            </a:r>
            <a:r>
              <a:rPr lang="zh-CN" altLang="en-US" dirty="0"/>
              <a:t>来人话</a:t>
            </a:r>
            <a:r>
              <a:rPr lang="en-US" altLang="zh-CN" dirty="0"/>
              <a:t>)</a:t>
            </a:r>
            <a:r>
              <a:rPr lang="zh-CN" altLang="en-US" dirty="0"/>
              <a:t>，另一种口音是陆川那一带的客家话口音</a:t>
            </a:r>
            <a:r>
              <a:rPr lang="en-US" altLang="zh-CN" dirty="0"/>
              <a:t>(</a:t>
            </a:r>
            <a:r>
              <a:rPr lang="zh-CN" altLang="en-US" dirty="0"/>
              <a:t>阿挪话</a:t>
            </a:r>
            <a:r>
              <a:rPr lang="en-US" altLang="zh-CN" dirty="0"/>
              <a:t>)</a:t>
            </a:r>
            <a:r>
              <a:rPr lang="zh-CN" altLang="en-US" dirty="0"/>
              <a:t>，但两种口音的差距正在缩小，且主流口音被大多数人所接受。高峰客家话</a:t>
            </a:r>
            <a:r>
              <a:rPr lang="en-US" altLang="zh-CN" dirty="0"/>
              <a:t>(</a:t>
            </a:r>
            <a:r>
              <a:rPr lang="zh-CN" altLang="en-US" dirty="0"/>
              <a:t>主要指来人话</a:t>
            </a:r>
            <a:r>
              <a:rPr lang="en-US" altLang="zh-CN" dirty="0"/>
              <a:t>)</a:t>
            </a:r>
            <a:r>
              <a:rPr lang="zh-CN" altLang="en-US" dirty="0"/>
              <a:t>，有</a:t>
            </a:r>
            <a:r>
              <a:rPr lang="en-US" altLang="zh-CN" dirty="0"/>
              <a:t>6</a:t>
            </a:r>
            <a:r>
              <a:rPr lang="zh-CN" altLang="en-US" dirty="0"/>
              <a:t>个声调，声母系统有</a:t>
            </a:r>
            <a:r>
              <a:rPr lang="en-US" altLang="zh-CN" dirty="0"/>
              <a:t>19</a:t>
            </a:r>
            <a:r>
              <a:rPr lang="zh-CN" altLang="en-US" dirty="0"/>
              <a:t>个</a:t>
            </a:r>
            <a:r>
              <a:rPr lang="en-US" altLang="zh-CN" dirty="0"/>
              <a:t>(</a:t>
            </a:r>
            <a:r>
              <a:rPr lang="zh-CN" altLang="en-US" dirty="0"/>
              <a:t>不算腭化细音及喉塞音</a:t>
            </a:r>
            <a:r>
              <a:rPr lang="en-US" altLang="zh-CN" dirty="0"/>
              <a:t>)</a:t>
            </a:r>
            <a:r>
              <a:rPr lang="zh-CN" altLang="en-US" dirty="0"/>
              <a:t>，韵母有</a:t>
            </a:r>
            <a:r>
              <a:rPr lang="en-US" altLang="zh-CN" dirty="0"/>
              <a:t>54</a:t>
            </a:r>
            <a:r>
              <a:rPr lang="zh-CN" altLang="en-US" dirty="0"/>
              <a:t>个</a:t>
            </a:r>
            <a:r>
              <a:rPr lang="en-US" altLang="zh-CN" dirty="0"/>
              <a:t>(</a:t>
            </a:r>
            <a:r>
              <a:rPr lang="zh-CN" altLang="en-US" dirty="0"/>
              <a:t>包括自成音节</a:t>
            </a:r>
            <a:r>
              <a:rPr lang="en-US" altLang="zh-CN" dirty="0" err="1"/>
              <a:t>ngh</a:t>
            </a:r>
            <a:r>
              <a:rPr lang="en-US" altLang="zh-CN" dirty="0"/>
              <a:t>)</a:t>
            </a:r>
            <a:r>
              <a:rPr lang="zh-CN" altLang="en-US" dirty="0"/>
              <a:t>。高峰客家话在移民迁徙路线上，停驻过“吴头楚尾”，经赣、闽、粤等地区，最后进入桂东南，形成蛙跳式分布格局。高峰客家话语音具有很强的稳固性，且词汇自成系统。</a:t>
            </a:r>
          </a:p>
          <a:p>
            <a:pPr algn="l"/>
            <a:endParaRPr lang="zh-CN" altLang="en-US" dirty="0"/>
          </a:p>
        </p:txBody>
      </p:sp>
    </p:spTree>
    <p:extLst>
      <p:ext uri="{BB962C8B-B14F-4D97-AF65-F5344CB8AC3E}">
        <p14:creationId xmlns:p14="http://schemas.microsoft.com/office/powerpoint/2010/main" val="157399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9052A-6C0C-4247-9ACA-549B5B64F2D3}"/>
              </a:ext>
            </a:extLst>
          </p:cNvPr>
          <p:cNvSpPr>
            <a:spLocks noGrp="1"/>
          </p:cNvSpPr>
          <p:nvPr>
            <p:ph type="ctrTitle"/>
          </p:nvPr>
        </p:nvSpPr>
        <p:spPr>
          <a:xfrm>
            <a:off x="174596" y="328474"/>
            <a:ext cx="4077810" cy="792332"/>
          </a:xfrm>
        </p:spPr>
        <p:txBody>
          <a:bodyPr>
            <a:normAutofit/>
          </a:bodyPr>
          <a:lstStyle/>
          <a:p>
            <a:pPr algn="l"/>
            <a:r>
              <a:rPr lang="zh-CN" altLang="en-US" sz="4400" b="1" dirty="0"/>
              <a:t>一、元音学习</a:t>
            </a:r>
          </a:p>
        </p:txBody>
      </p:sp>
      <p:sp>
        <p:nvSpPr>
          <p:cNvPr id="3" name="副标题 2">
            <a:extLst>
              <a:ext uri="{FF2B5EF4-FFF2-40B4-BE49-F238E27FC236}">
                <a16:creationId xmlns:a16="http://schemas.microsoft.com/office/drawing/2014/main" id="{308B1F93-E3E8-4DEE-94D1-71A1E7A50508}"/>
              </a:ext>
            </a:extLst>
          </p:cNvPr>
          <p:cNvSpPr>
            <a:spLocks noGrp="1"/>
          </p:cNvSpPr>
          <p:nvPr>
            <p:ph type="subTitle" idx="1"/>
          </p:nvPr>
        </p:nvSpPr>
        <p:spPr>
          <a:xfrm>
            <a:off x="0" y="1189608"/>
            <a:ext cx="12192000" cy="5668392"/>
          </a:xfrm>
        </p:spPr>
        <p:txBody>
          <a:bodyPr>
            <a:normAutofit/>
          </a:bodyPr>
          <a:lstStyle/>
          <a:p>
            <a:pPr algn="l"/>
            <a:r>
              <a:rPr lang="zh-CN" altLang="en-US" dirty="0"/>
              <a:t>在高峰客语中，总共有</a:t>
            </a:r>
            <a:r>
              <a:rPr lang="en-US" altLang="zh-CN"/>
              <a:t>5</a:t>
            </a:r>
            <a:r>
              <a:rPr lang="zh-CN" altLang="en-US"/>
              <a:t> </a:t>
            </a:r>
            <a:r>
              <a:rPr lang="zh-CN" altLang="en-US" dirty="0"/>
              <a:t>个元音，分別为 </a:t>
            </a:r>
            <a:r>
              <a:rPr lang="en-US" altLang="zh-CN" dirty="0"/>
              <a:t>a</a:t>
            </a:r>
            <a:r>
              <a:rPr lang="zh-CN" altLang="en-US" dirty="0"/>
              <a:t>、</a:t>
            </a:r>
            <a:r>
              <a:rPr lang="en-US" altLang="zh-CN" dirty="0"/>
              <a:t>e</a:t>
            </a:r>
            <a:r>
              <a:rPr lang="zh-CN" altLang="en-US" dirty="0"/>
              <a:t>、</a:t>
            </a:r>
            <a:r>
              <a:rPr lang="en-US" altLang="zh-CN" dirty="0" err="1"/>
              <a:t>i</a:t>
            </a:r>
            <a:r>
              <a:rPr lang="zh-CN" altLang="en-US" dirty="0"/>
              <a:t>、</a:t>
            </a:r>
            <a:r>
              <a:rPr lang="en-US" altLang="zh-CN" dirty="0"/>
              <a:t>o</a:t>
            </a:r>
            <a:r>
              <a:rPr lang="zh-CN" altLang="en-US" dirty="0"/>
              <a:t>、</a:t>
            </a:r>
            <a:r>
              <a:rPr lang="en-US" altLang="zh-CN" dirty="0"/>
              <a:t>u</a:t>
            </a:r>
            <a:r>
              <a:rPr lang="zh-CN" altLang="en-US" dirty="0"/>
              <a:t>；以下是关于它们的详细介绍。</a:t>
            </a:r>
          </a:p>
          <a:p>
            <a:pPr algn="l"/>
            <a:r>
              <a:rPr lang="en-US" altLang="zh-CN" dirty="0"/>
              <a:t>a--[a]</a:t>
            </a:r>
          </a:p>
          <a:p>
            <a:pPr algn="l"/>
            <a:r>
              <a:rPr lang="zh-CN" altLang="en-US" dirty="0"/>
              <a:t>中括号里是它对应的国际音标。如果你看不懂国际音标，请接著看后面的文字介绍。</a:t>
            </a:r>
            <a:r>
              <a:rPr lang="en-US" altLang="zh-CN" dirty="0"/>
              <a:t>[a]</a:t>
            </a:r>
            <a:r>
              <a:rPr lang="zh-CN" altLang="en-US" dirty="0"/>
              <a:t>的发音方法跟汉语拼音里的“</a:t>
            </a:r>
            <a:r>
              <a:rPr lang="en-US" altLang="zh-CN" dirty="0"/>
              <a:t>a”</a:t>
            </a:r>
            <a:r>
              <a:rPr lang="zh-CN" altLang="en-US" dirty="0"/>
              <a:t>是一样的，没错，就这么简单</a:t>
            </a:r>
          </a:p>
          <a:p>
            <a:pPr algn="l"/>
            <a:r>
              <a:rPr lang="en-US" altLang="zh-CN" dirty="0"/>
              <a:t>e--[ε]</a:t>
            </a:r>
          </a:p>
          <a:p>
            <a:pPr algn="l"/>
            <a:r>
              <a:rPr lang="en-US" altLang="zh-CN" dirty="0"/>
              <a:t>[ε]</a:t>
            </a:r>
            <a:r>
              <a:rPr lang="zh-CN" altLang="en-US" dirty="0"/>
              <a:t>的发音方法跟汉语拼音的“</a:t>
            </a:r>
            <a:r>
              <a:rPr lang="en-US" altLang="zh-CN" dirty="0" err="1"/>
              <a:t>ei</a:t>
            </a:r>
            <a:r>
              <a:rPr lang="en-US" altLang="zh-CN" dirty="0"/>
              <a:t>”</a:t>
            </a:r>
            <a:r>
              <a:rPr lang="zh-CN" altLang="en-US" dirty="0"/>
              <a:t>类似，开口比</a:t>
            </a:r>
            <a:r>
              <a:rPr lang="en-US" altLang="zh-CN" dirty="0"/>
              <a:t>[a]</a:t>
            </a:r>
            <a:r>
              <a:rPr lang="zh-CN" altLang="en-US" dirty="0"/>
              <a:t>小、比</a:t>
            </a:r>
            <a:r>
              <a:rPr lang="en-US" altLang="zh-CN" dirty="0"/>
              <a:t>[</a:t>
            </a:r>
            <a:r>
              <a:rPr lang="en-US" altLang="zh-CN" dirty="0" err="1"/>
              <a:t>i</a:t>
            </a:r>
            <a:r>
              <a:rPr lang="en-US" altLang="zh-CN" dirty="0"/>
              <a:t>]</a:t>
            </a:r>
            <a:r>
              <a:rPr lang="zh-CN" altLang="en-US" dirty="0"/>
              <a:t>大，发音时注意口型保持不变</a:t>
            </a:r>
          </a:p>
          <a:p>
            <a:pPr algn="l"/>
            <a:r>
              <a:rPr lang="en-US" altLang="zh-CN" dirty="0" err="1"/>
              <a:t>i</a:t>
            </a:r>
            <a:r>
              <a:rPr lang="en-US" altLang="zh-CN" dirty="0"/>
              <a:t>--[</a:t>
            </a:r>
            <a:r>
              <a:rPr lang="en-US" altLang="zh-CN" dirty="0" err="1"/>
              <a:t>i</a:t>
            </a:r>
            <a:r>
              <a:rPr lang="en-US" altLang="zh-CN" dirty="0"/>
              <a:t>]</a:t>
            </a:r>
          </a:p>
          <a:p>
            <a:pPr algn="l"/>
            <a:r>
              <a:rPr lang="en-US" altLang="zh-CN" dirty="0"/>
              <a:t>[</a:t>
            </a:r>
            <a:r>
              <a:rPr lang="en-US" altLang="zh-CN" dirty="0" err="1"/>
              <a:t>i</a:t>
            </a:r>
            <a:r>
              <a:rPr lang="en-US" altLang="zh-CN" dirty="0"/>
              <a:t>]</a:t>
            </a:r>
            <a:r>
              <a:rPr lang="zh-CN" altLang="en-US" dirty="0"/>
              <a:t>的发音方法跟汉语拼音的“</a:t>
            </a:r>
            <a:r>
              <a:rPr lang="en-US" altLang="zh-CN" dirty="0" err="1"/>
              <a:t>i</a:t>
            </a:r>
            <a:r>
              <a:rPr lang="en-US" altLang="zh-CN" dirty="0"/>
              <a:t>”</a:t>
            </a:r>
            <a:r>
              <a:rPr lang="zh-CN" altLang="en-US" dirty="0"/>
              <a:t>是一样的</a:t>
            </a:r>
          </a:p>
          <a:p>
            <a:pPr algn="l"/>
            <a:r>
              <a:rPr lang="en-US" altLang="zh-CN" dirty="0"/>
              <a:t>o--[ɔ]</a:t>
            </a:r>
          </a:p>
          <a:p>
            <a:pPr algn="l"/>
            <a:r>
              <a:rPr lang="en-US" altLang="zh-CN" dirty="0"/>
              <a:t>[ɔ]</a:t>
            </a:r>
            <a:r>
              <a:rPr lang="zh-CN" altLang="en-US" dirty="0"/>
              <a:t>的发音方法跟汉语拼音的“</a:t>
            </a:r>
            <a:r>
              <a:rPr lang="en-US" altLang="zh-CN" dirty="0"/>
              <a:t>o”</a:t>
            </a:r>
            <a:r>
              <a:rPr lang="zh-CN" altLang="en-US" dirty="0"/>
              <a:t>是一样的</a:t>
            </a:r>
          </a:p>
          <a:p>
            <a:pPr algn="l"/>
            <a:r>
              <a:rPr lang="en-US" altLang="zh-CN" dirty="0"/>
              <a:t>u--[u]</a:t>
            </a:r>
          </a:p>
          <a:p>
            <a:pPr algn="l"/>
            <a:r>
              <a:rPr lang="en-US" altLang="zh-CN" dirty="0"/>
              <a:t>[u]</a:t>
            </a:r>
            <a:r>
              <a:rPr lang="zh-CN" altLang="en-US" dirty="0"/>
              <a:t>的发音方法跟汉语拼音的“</a:t>
            </a:r>
            <a:r>
              <a:rPr lang="en-US" altLang="zh-CN" dirty="0"/>
              <a:t>u”</a:t>
            </a:r>
            <a:r>
              <a:rPr lang="zh-CN" altLang="en-US" dirty="0"/>
              <a:t>是一样的</a:t>
            </a:r>
          </a:p>
          <a:p>
            <a:endParaRPr lang="zh-CN" altLang="en-US" dirty="0"/>
          </a:p>
        </p:txBody>
      </p:sp>
    </p:spTree>
    <p:extLst>
      <p:ext uri="{BB962C8B-B14F-4D97-AF65-F5344CB8AC3E}">
        <p14:creationId xmlns:p14="http://schemas.microsoft.com/office/powerpoint/2010/main" val="13942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1849B-89C9-40FB-9749-727016E320D3}"/>
              </a:ext>
            </a:extLst>
          </p:cNvPr>
          <p:cNvSpPr>
            <a:spLocks noGrp="1"/>
          </p:cNvSpPr>
          <p:nvPr>
            <p:ph type="ctrTitle"/>
          </p:nvPr>
        </p:nvSpPr>
        <p:spPr>
          <a:xfrm>
            <a:off x="0" y="251650"/>
            <a:ext cx="3959441" cy="723454"/>
          </a:xfrm>
        </p:spPr>
        <p:txBody>
          <a:bodyPr>
            <a:normAutofit/>
          </a:bodyPr>
          <a:lstStyle/>
          <a:p>
            <a:pPr algn="l"/>
            <a:r>
              <a:rPr lang="zh-CN" altLang="en-US" sz="4400" b="1" dirty="0"/>
              <a:t>二、声调</a:t>
            </a:r>
          </a:p>
        </p:txBody>
      </p:sp>
      <p:sp>
        <p:nvSpPr>
          <p:cNvPr id="3" name="副标题 2">
            <a:extLst>
              <a:ext uri="{FF2B5EF4-FFF2-40B4-BE49-F238E27FC236}">
                <a16:creationId xmlns:a16="http://schemas.microsoft.com/office/drawing/2014/main" id="{9080C948-39D7-4AB3-BA56-37DF2A339882}"/>
              </a:ext>
            </a:extLst>
          </p:cNvPr>
          <p:cNvSpPr>
            <a:spLocks noGrp="1"/>
          </p:cNvSpPr>
          <p:nvPr>
            <p:ph type="subTitle" idx="1"/>
          </p:nvPr>
        </p:nvSpPr>
        <p:spPr>
          <a:xfrm>
            <a:off x="0" y="975104"/>
            <a:ext cx="12192000" cy="5882896"/>
          </a:xfrm>
        </p:spPr>
        <p:txBody>
          <a:bodyPr>
            <a:normAutofit/>
          </a:bodyPr>
          <a:lstStyle/>
          <a:p>
            <a:pPr algn="l">
              <a:lnSpc>
                <a:spcPct val="150000"/>
              </a:lnSpc>
            </a:pPr>
            <a:r>
              <a:rPr lang="zh-CN" altLang="en-US" dirty="0"/>
              <a:t>声调（</a:t>
            </a:r>
            <a:r>
              <a:rPr lang="en-US" altLang="zh-CN" dirty="0"/>
              <a:t>tone</a:t>
            </a:r>
            <a:r>
              <a:rPr lang="zh-CN" altLang="en-US" dirty="0"/>
              <a:t>）的完整意义是指音节在发音过程中的高低抑扬性（音调，或称音高）及顿挫性（韵尾或闭塞音）。音调高低可以由阿拉伯数字的调值表示，模仿音阶 </a:t>
            </a:r>
            <a:r>
              <a:rPr lang="en-US" altLang="zh-CN" dirty="0"/>
              <a:t>1-5</a:t>
            </a:r>
            <a:r>
              <a:rPr lang="zh-CN" altLang="en-US" dirty="0"/>
              <a:t>。调值 </a:t>
            </a:r>
            <a:r>
              <a:rPr lang="en-US" altLang="zh-CN" dirty="0"/>
              <a:t>55 </a:t>
            </a:r>
            <a:r>
              <a:rPr lang="zh-CN" altLang="en-US" dirty="0"/>
              <a:t>表示音节的调高相当于</a:t>
            </a:r>
            <a:r>
              <a:rPr lang="en-US" altLang="zh-CN" dirty="0"/>
              <a:t>5</a:t>
            </a:r>
            <a:r>
              <a:rPr lang="zh-CN" altLang="en-US" dirty="0"/>
              <a:t>（</a:t>
            </a:r>
            <a:r>
              <a:rPr lang="en-US" altLang="zh-CN" dirty="0"/>
              <a:t>so</a:t>
            </a:r>
            <a:r>
              <a:rPr lang="zh-CN" altLang="en-US" dirty="0"/>
              <a:t>），时长两拍。要准确地确定一個声调的调值，需要借助灵敏的电子仪器来记录和分析。声调不同会导致相同辅音和元音的音节和词语含义不同。</a:t>
            </a:r>
            <a:endParaRPr lang="en-US" altLang="zh-CN" dirty="0"/>
          </a:p>
          <a:p>
            <a:pPr algn="l">
              <a:lnSpc>
                <a:spcPct val="150000"/>
              </a:lnSpc>
            </a:pPr>
            <a:r>
              <a:rPr lang="zh-CN" altLang="en-US" dirty="0"/>
              <a:t>在高峰乡客语中，总共有 </a:t>
            </a:r>
            <a:r>
              <a:rPr lang="en-US" altLang="zh-CN" dirty="0"/>
              <a:t>6 </a:t>
            </a:r>
            <a:r>
              <a:rPr lang="zh-CN" altLang="en-US" dirty="0"/>
              <a:t>個声调，分別为阴平、阳平、上声、去声、阴入、阳入；以下是关于它们的详细介绍。</a:t>
            </a:r>
            <a:endParaRPr lang="en-US" altLang="zh-CN" dirty="0"/>
          </a:p>
          <a:p>
            <a:pPr algn="l"/>
            <a:endParaRPr lang="zh-CN" altLang="en-US" sz="2600" dirty="0"/>
          </a:p>
          <a:p>
            <a:endParaRPr lang="zh-CN" altLang="en-US" dirty="0"/>
          </a:p>
        </p:txBody>
      </p:sp>
      <p:graphicFrame>
        <p:nvGraphicFramePr>
          <p:cNvPr id="5" name="表格 5">
            <a:extLst>
              <a:ext uri="{FF2B5EF4-FFF2-40B4-BE49-F238E27FC236}">
                <a16:creationId xmlns:a16="http://schemas.microsoft.com/office/drawing/2014/main" id="{0776C4E5-396F-4AC5-94AA-50E8D86C7A69}"/>
              </a:ext>
            </a:extLst>
          </p:cNvPr>
          <p:cNvGraphicFramePr>
            <a:graphicFrameLocks noGrp="1"/>
          </p:cNvGraphicFramePr>
          <p:nvPr>
            <p:extLst>
              <p:ext uri="{D42A27DB-BD31-4B8C-83A1-F6EECF244321}">
                <p14:modId xmlns:p14="http://schemas.microsoft.com/office/powerpoint/2010/main" val="1823227749"/>
              </p:ext>
            </p:extLst>
          </p:nvPr>
        </p:nvGraphicFramePr>
        <p:xfrm>
          <a:off x="1526959" y="4652458"/>
          <a:ext cx="8128001" cy="1628493"/>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4074509073"/>
                    </a:ext>
                  </a:extLst>
                </a:gridCol>
                <a:gridCol w="1161143">
                  <a:extLst>
                    <a:ext uri="{9D8B030D-6E8A-4147-A177-3AD203B41FA5}">
                      <a16:colId xmlns:a16="http://schemas.microsoft.com/office/drawing/2014/main" val="3583645424"/>
                    </a:ext>
                  </a:extLst>
                </a:gridCol>
                <a:gridCol w="1161143">
                  <a:extLst>
                    <a:ext uri="{9D8B030D-6E8A-4147-A177-3AD203B41FA5}">
                      <a16:colId xmlns:a16="http://schemas.microsoft.com/office/drawing/2014/main" val="2465222268"/>
                    </a:ext>
                  </a:extLst>
                </a:gridCol>
                <a:gridCol w="1161143">
                  <a:extLst>
                    <a:ext uri="{9D8B030D-6E8A-4147-A177-3AD203B41FA5}">
                      <a16:colId xmlns:a16="http://schemas.microsoft.com/office/drawing/2014/main" val="2048769130"/>
                    </a:ext>
                  </a:extLst>
                </a:gridCol>
                <a:gridCol w="1161143">
                  <a:extLst>
                    <a:ext uri="{9D8B030D-6E8A-4147-A177-3AD203B41FA5}">
                      <a16:colId xmlns:a16="http://schemas.microsoft.com/office/drawing/2014/main" val="802220272"/>
                    </a:ext>
                  </a:extLst>
                </a:gridCol>
                <a:gridCol w="1161143">
                  <a:extLst>
                    <a:ext uri="{9D8B030D-6E8A-4147-A177-3AD203B41FA5}">
                      <a16:colId xmlns:a16="http://schemas.microsoft.com/office/drawing/2014/main" val="456774318"/>
                    </a:ext>
                  </a:extLst>
                </a:gridCol>
                <a:gridCol w="1161143">
                  <a:extLst>
                    <a:ext uri="{9D8B030D-6E8A-4147-A177-3AD203B41FA5}">
                      <a16:colId xmlns:a16="http://schemas.microsoft.com/office/drawing/2014/main" val="1220315129"/>
                    </a:ext>
                  </a:extLst>
                </a:gridCol>
              </a:tblGrid>
              <a:tr h="0">
                <a:tc>
                  <a:txBody>
                    <a:bodyPr/>
                    <a:lstStyle/>
                    <a:p>
                      <a:r>
                        <a:rPr lang="zh-CN" altLang="en-US" dirty="0"/>
                        <a:t>声调</a:t>
                      </a:r>
                    </a:p>
                  </a:txBody>
                  <a:tcPr/>
                </a:tc>
                <a:tc>
                  <a:txBody>
                    <a:bodyPr/>
                    <a:lstStyle/>
                    <a:p>
                      <a:r>
                        <a:rPr lang="zh-CN" altLang="en-US" dirty="0"/>
                        <a:t>第一声</a:t>
                      </a:r>
                    </a:p>
                  </a:txBody>
                  <a:tcPr/>
                </a:tc>
                <a:tc>
                  <a:txBody>
                    <a:bodyPr/>
                    <a:lstStyle/>
                    <a:p>
                      <a:r>
                        <a:rPr lang="zh-CN" altLang="en-US" dirty="0"/>
                        <a:t>第二声</a:t>
                      </a:r>
                    </a:p>
                  </a:txBody>
                  <a:tcPr/>
                </a:tc>
                <a:tc>
                  <a:txBody>
                    <a:bodyPr/>
                    <a:lstStyle/>
                    <a:p>
                      <a:r>
                        <a:rPr lang="zh-CN" altLang="en-US" dirty="0"/>
                        <a:t>第三声</a:t>
                      </a:r>
                    </a:p>
                  </a:txBody>
                  <a:tcPr/>
                </a:tc>
                <a:tc>
                  <a:txBody>
                    <a:bodyPr/>
                    <a:lstStyle/>
                    <a:p>
                      <a:r>
                        <a:rPr lang="zh-CN" altLang="en-US" dirty="0"/>
                        <a:t>第四声</a:t>
                      </a:r>
                    </a:p>
                  </a:txBody>
                  <a:tcPr/>
                </a:tc>
                <a:tc>
                  <a:txBody>
                    <a:bodyPr/>
                    <a:lstStyle/>
                    <a:p>
                      <a:r>
                        <a:rPr lang="zh-CN" altLang="en-US" dirty="0"/>
                        <a:t>第五声</a:t>
                      </a:r>
                    </a:p>
                  </a:txBody>
                  <a:tcPr/>
                </a:tc>
                <a:tc>
                  <a:txBody>
                    <a:bodyPr/>
                    <a:lstStyle/>
                    <a:p>
                      <a:r>
                        <a:rPr lang="zh-CN" altLang="en-US" dirty="0"/>
                        <a:t>第六声</a:t>
                      </a:r>
                    </a:p>
                  </a:txBody>
                  <a:tcPr/>
                </a:tc>
                <a:extLst>
                  <a:ext uri="{0D108BD9-81ED-4DB2-BD59-A6C34878D82A}">
                    <a16:rowId xmlns:a16="http://schemas.microsoft.com/office/drawing/2014/main" val="3203014240"/>
                  </a:ext>
                </a:extLst>
              </a:tr>
              <a:tr h="420911">
                <a:tc>
                  <a:txBody>
                    <a:bodyPr/>
                    <a:lstStyle/>
                    <a:p>
                      <a:r>
                        <a:rPr lang="zh-CN" altLang="en-US" dirty="0"/>
                        <a:t>调值</a:t>
                      </a:r>
                    </a:p>
                  </a:txBody>
                  <a:tcPr/>
                </a:tc>
                <a:tc>
                  <a:txBody>
                    <a:bodyPr/>
                    <a:lstStyle/>
                    <a:p>
                      <a:r>
                        <a:rPr lang="en-US" altLang="zh-CN" dirty="0"/>
                        <a:t>33</a:t>
                      </a:r>
                      <a:endParaRPr lang="zh-CN" altLang="en-US" dirty="0"/>
                    </a:p>
                  </a:txBody>
                  <a:tcPr/>
                </a:tc>
                <a:tc>
                  <a:txBody>
                    <a:bodyPr/>
                    <a:lstStyle/>
                    <a:p>
                      <a:r>
                        <a:rPr lang="en-US" altLang="zh-CN" dirty="0"/>
                        <a:t>13</a:t>
                      </a:r>
                      <a:endParaRPr lang="zh-CN" altLang="en-US" dirty="0"/>
                    </a:p>
                  </a:txBody>
                  <a:tcPr/>
                </a:tc>
                <a:tc>
                  <a:txBody>
                    <a:bodyPr/>
                    <a:lstStyle/>
                    <a:p>
                      <a:r>
                        <a:rPr lang="en-US" altLang="zh-CN" dirty="0"/>
                        <a:t>21</a:t>
                      </a:r>
                      <a:endParaRPr lang="zh-CN" altLang="en-US" dirty="0"/>
                    </a:p>
                  </a:txBody>
                  <a:tcPr/>
                </a:tc>
                <a:tc>
                  <a:txBody>
                    <a:bodyPr/>
                    <a:lstStyle/>
                    <a:p>
                      <a:r>
                        <a:rPr lang="en-US" altLang="zh-CN" dirty="0"/>
                        <a:t>53</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135305831"/>
                  </a:ext>
                </a:extLst>
              </a:tr>
              <a:tr h="420911">
                <a:tc>
                  <a:txBody>
                    <a:bodyPr/>
                    <a:lstStyle/>
                    <a:p>
                      <a:r>
                        <a:rPr lang="zh-CN" altLang="en-US" dirty="0"/>
                        <a:t>拼音表示</a:t>
                      </a:r>
                    </a:p>
                  </a:txBody>
                  <a:tcPr/>
                </a:tc>
                <a:tc>
                  <a:txBody>
                    <a:bodyPr/>
                    <a:lstStyle/>
                    <a:p>
                      <a:r>
                        <a:rPr lang="en-US" altLang="zh-CN" dirty="0" err="1"/>
                        <a:t>fū</a:t>
                      </a:r>
                      <a:endParaRPr lang="zh-CN" altLang="en-US" dirty="0"/>
                    </a:p>
                  </a:txBody>
                  <a:tcPr/>
                </a:tc>
                <a:tc>
                  <a:txBody>
                    <a:bodyPr/>
                    <a:lstStyle/>
                    <a:p>
                      <a:r>
                        <a:rPr lang="en-US" altLang="zh-CN" dirty="0" err="1"/>
                        <a:t>fú</a:t>
                      </a:r>
                      <a:endParaRPr lang="zh-CN" altLang="en-US" dirty="0"/>
                    </a:p>
                  </a:txBody>
                  <a:tcPr/>
                </a:tc>
                <a:tc>
                  <a:txBody>
                    <a:bodyPr/>
                    <a:lstStyle/>
                    <a:p>
                      <a:r>
                        <a:rPr lang="en-US" altLang="zh-CN" dirty="0" err="1"/>
                        <a:t>fǔ</a:t>
                      </a:r>
                      <a:endParaRPr lang="zh-CN" altLang="en-US" dirty="0"/>
                    </a:p>
                  </a:txBody>
                  <a:tcPr/>
                </a:tc>
                <a:tc>
                  <a:txBody>
                    <a:bodyPr/>
                    <a:lstStyle/>
                    <a:p>
                      <a:r>
                        <a:rPr lang="en-US" altLang="zh-CN" dirty="0" err="1"/>
                        <a:t>fù</a:t>
                      </a:r>
                      <a:endParaRPr lang="zh-CN" altLang="en-US" dirty="0"/>
                    </a:p>
                  </a:txBody>
                  <a:tcPr/>
                </a:tc>
                <a:tc>
                  <a:txBody>
                    <a:bodyPr/>
                    <a:lstStyle/>
                    <a:p>
                      <a:r>
                        <a:rPr lang="en-US" altLang="zh-CN" dirty="0"/>
                        <a:t>fuk¹</a:t>
                      </a:r>
                      <a:endParaRPr lang="zh-CN" altLang="en-US" dirty="0"/>
                    </a:p>
                  </a:txBody>
                  <a:tcPr/>
                </a:tc>
                <a:tc>
                  <a:txBody>
                    <a:bodyPr/>
                    <a:lstStyle/>
                    <a:p>
                      <a:r>
                        <a:rPr lang="en-US" altLang="zh-CN" dirty="0"/>
                        <a:t>fuk²</a:t>
                      </a:r>
                      <a:endParaRPr lang="zh-CN" altLang="en-US" dirty="0"/>
                    </a:p>
                  </a:txBody>
                  <a:tcPr/>
                </a:tc>
                <a:extLst>
                  <a:ext uri="{0D108BD9-81ED-4DB2-BD59-A6C34878D82A}">
                    <a16:rowId xmlns:a16="http://schemas.microsoft.com/office/drawing/2014/main" val="655362771"/>
                  </a:ext>
                </a:extLst>
              </a:tr>
              <a:tr h="420911">
                <a:tc>
                  <a:txBody>
                    <a:bodyPr/>
                    <a:lstStyle/>
                    <a:p>
                      <a:r>
                        <a:rPr lang="zh-CN" altLang="en-US" dirty="0"/>
                        <a:t>汉字表示</a:t>
                      </a:r>
                    </a:p>
                  </a:txBody>
                  <a:tcPr/>
                </a:tc>
                <a:tc>
                  <a:txBody>
                    <a:bodyPr/>
                    <a:lstStyle/>
                    <a:p>
                      <a:r>
                        <a:rPr lang="zh-CN" altLang="en-US" dirty="0"/>
                        <a:t>夫</a:t>
                      </a:r>
                    </a:p>
                  </a:txBody>
                  <a:tcPr/>
                </a:tc>
                <a:tc>
                  <a:txBody>
                    <a:bodyPr/>
                    <a:lstStyle/>
                    <a:p>
                      <a:r>
                        <a:rPr lang="zh-CN" altLang="en-US" dirty="0"/>
                        <a:t>胡</a:t>
                      </a:r>
                    </a:p>
                  </a:txBody>
                  <a:tcPr/>
                </a:tc>
                <a:tc>
                  <a:txBody>
                    <a:bodyPr/>
                    <a:lstStyle/>
                    <a:p>
                      <a:r>
                        <a:rPr lang="zh-CN" altLang="en-US" dirty="0"/>
                        <a:t>府</a:t>
                      </a:r>
                    </a:p>
                  </a:txBody>
                  <a:tcPr/>
                </a:tc>
                <a:tc>
                  <a:txBody>
                    <a:bodyPr/>
                    <a:lstStyle/>
                    <a:p>
                      <a:r>
                        <a:rPr lang="zh-CN" altLang="en-US" dirty="0"/>
                        <a:t>富</a:t>
                      </a:r>
                    </a:p>
                  </a:txBody>
                  <a:tcPr/>
                </a:tc>
                <a:tc>
                  <a:txBody>
                    <a:bodyPr/>
                    <a:lstStyle/>
                    <a:p>
                      <a:r>
                        <a:rPr lang="zh-CN" altLang="en-US" dirty="0"/>
                        <a:t>福</a:t>
                      </a:r>
                    </a:p>
                  </a:txBody>
                  <a:tcPr/>
                </a:tc>
                <a:tc>
                  <a:txBody>
                    <a:bodyPr/>
                    <a:lstStyle/>
                    <a:p>
                      <a:r>
                        <a:rPr lang="zh-CN" altLang="en-US" dirty="0"/>
                        <a:t>服</a:t>
                      </a:r>
                    </a:p>
                  </a:txBody>
                  <a:tcPr/>
                </a:tc>
                <a:extLst>
                  <a:ext uri="{0D108BD9-81ED-4DB2-BD59-A6C34878D82A}">
                    <a16:rowId xmlns:a16="http://schemas.microsoft.com/office/drawing/2014/main" val="139693419"/>
                  </a:ext>
                </a:extLst>
              </a:tr>
            </a:tbl>
          </a:graphicData>
        </a:graphic>
      </p:graphicFrame>
    </p:spTree>
    <p:extLst>
      <p:ext uri="{BB962C8B-B14F-4D97-AF65-F5344CB8AC3E}">
        <p14:creationId xmlns:p14="http://schemas.microsoft.com/office/powerpoint/2010/main" val="188911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795FE4-0328-4229-A33F-D3DDFFD7D86C}"/>
              </a:ext>
            </a:extLst>
          </p:cNvPr>
          <p:cNvSpPr>
            <a:spLocks noGrp="1"/>
          </p:cNvSpPr>
          <p:nvPr>
            <p:ph idx="1"/>
          </p:nvPr>
        </p:nvSpPr>
        <p:spPr>
          <a:xfrm>
            <a:off x="0" y="337351"/>
            <a:ext cx="12192000" cy="6445187"/>
          </a:xfrm>
        </p:spPr>
        <p:txBody>
          <a:bodyPr>
            <a:normAutofit fontScale="62500" lnSpcReduction="20000"/>
          </a:bodyPr>
          <a:lstStyle/>
          <a:p>
            <a:pPr marL="0" indent="0">
              <a:buNone/>
            </a:pPr>
            <a:r>
              <a:rPr lang="zh-CN" altLang="en-US" b="1" dirty="0"/>
              <a:t>阴平</a:t>
            </a:r>
            <a:r>
              <a:rPr lang="en-US" altLang="zh-CN" b="1" dirty="0"/>
              <a:t>(</a:t>
            </a:r>
            <a:r>
              <a:rPr lang="zh-CN" altLang="en-US" b="1" dirty="0"/>
              <a:t>第一声</a:t>
            </a:r>
            <a:r>
              <a:rPr lang="en-US" altLang="zh-CN" b="1" dirty="0"/>
              <a:t>)</a:t>
            </a:r>
            <a:endParaRPr lang="zh-CN" altLang="en-US" b="1" dirty="0"/>
          </a:p>
          <a:p>
            <a:pPr marL="0" indent="0">
              <a:buNone/>
            </a:pPr>
            <a:r>
              <a:rPr lang="zh-CN" altLang="en-US" dirty="0"/>
              <a:t>字例：天天开心</a:t>
            </a:r>
          </a:p>
          <a:p>
            <a:pPr marL="0" indent="0">
              <a:buNone/>
            </a:pPr>
            <a:r>
              <a:rPr lang="zh-CN" altLang="en-US" dirty="0"/>
              <a:t>调值为“</a:t>
            </a:r>
            <a:r>
              <a:rPr lang="en-US" altLang="zh-CN" dirty="0"/>
              <a:t>33”</a:t>
            </a:r>
            <a:r>
              <a:rPr lang="zh-CN" altLang="en-US" dirty="0"/>
              <a:t>。国语第一声的汉字，大部分在客语中也发第一声。</a:t>
            </a:r>
          </a:p>
          <a:p>
            <a:pPr marL="0" indent="0">
              <a:buNone/>
            </a:pPr>
            <a:r>
              <a:rPr lang="zh-CN" altLang="en-US" b="1" dirty="0"/>
              <a:t>阳平</a:t>
            </a:r>
            <a:r>
              <a:rPr lang="en-US" altLang="zh-CN" b="1" dirty="0"/>
              <a:t>(</a:t>
            </a:r>
            <a:r>
              <a:rPr lang="zh-CN" altLang="en-US" b="1" dirty="0"/>
              <a:t>第二声</a:t>
            </a:r>
            <a:r>
              <a:rPr lang="en-US" altLang="zh-CN" b="1" dirty="0"/>
              <a:t>)</a:t>
            </a:r>
            <a:endParaRPr lang="zh-CN" altLang="en-US" b="1" dirty="0"/>
          </a:p>
          <a:p>
            <a:pPr marL="0" indent="0">
              <a:buNone/>
            </a:pPr>
            <a:r>
              <a:rPr lang="zh-CN" altLang="en-US" dirty="0"/>
              <a:t>字例：田田罗罗</a:t>
            </a:r>
          </a:p>
          <a:p>
            <a:pPr marL="0" indent="0">
              <a:buNone/>
            </a:pPr>
            <a:r>
              <a:rPr lang="zh-CN" altLang="en-US" dirty="0"/>
              <a:t>调值为“</a:t>
            </a:r>
            <a:r>
              <a:rPr lang="en-US" altLang="zh-CN" dirty="0"/>
              <a:t>13”</a:t>
            </a:r>
            <a:r>
              <a:rPr lang="zh-CN" altLang="en-US" dirty="0"/>
              <a:t>。对于初学者，这個调值跟接下来要介绍的上声很容易混淆。</a:t>
            </a:r>
          </a:p>
          <a:p>
            <a:pPr marL="0" indent="0">
              <a:buNone/>
            </a:pPr>
            <a:r>
              <a:rPr lang="zh-CN" altLang="en-US" b="1" dirty="0"/>
              <a:t>上声</a:t>
            </a:r>
            <a:r>
              <a:rPr lang="en-US" altLang="zh-CN" b="1" dirty="0"/>
              <a:t>(</a:t>
            </a:r>
            <a:r>
              <a:rPr lang="zh-CN" altLang="en-US" b="1" dirty="0"/>
              <a:t>第三声</a:t>
            </a:r>
            <a:r>
              <a:rPr lang="en-US" altLang="zh-CN" b="1" dirty="0"/>
              <a:t>)</a:t>
            </a:r>
            <a:endParaRPr lang="zh-CN" altLang="en-US" b="1" dirty="0"/>
          </a:p>
          <a:p>
            <a:pPr marL="0" indent="0">
              <a:buNone/>
            </a:pPr>
            <a:r>
              <a:rPr lang="zh-CN" altLang="en-US" dirty="0"/>
              <a:t>字例：老老李李</a:t>
            </a:r>
          </a:p>
          <a:p>
            <a:pPr marL="0" indent="0">
              <a:buNone/>
            </a:pPr>
            <a:r>
              <a:rPr lang="zh-CN" altLang="en-US" dirty="0"/>
              <a:t>调值为“</a:t>
            </a:r>
            <a:r>
              <a:rPr lang="en-US" altLang="zh-CN" dirty="0"/>
              <a:t>21”</a:t>
            </a:r>
            <a:r>
              <a:rPr lang="zh-CN" altLang="en-US" dirty="0"/>
              <a:t>。</a:t>
            </a:r>
            <a:endParaRPr lang="en-US" altLang="zh-CN" dirty="0"/>
          </a:p>
          <a:p>
            <a:pPr marL="0" indent="0">
              <a:buNone/>
            </a:pPr>
            <a:r>
              <a:rPr lang="zh-CN" altLang="en-US" b="1" dirty="0"/>
              <a:t>去声</a:t>
            </a:r>
            <a:r>
              <a:rPr lang="en-US" altLang="zh-CN" b="1" dirty="0"/>
              <a:t>(</a:t>
            </a:r>
            <a:r>
              <a:rPr lang="zh-CN" altLang="en-US" b="1" dirty="0"/>
              <a:t>第四声</a:t>
            </a:r>
            <a:r>
              <a:rPr lang="en-US" altLang="zh-CN" b="1" dirty="0"/>
              <a:t>)</a:t>
            </a:r>
          </a:p>
          <a:p>
            <a:pPr marL="0" indent="0">
              <a:buNone/>
            </a:pPr>
            <a:r>
              <a:rPr lang="zh-CN" altLang="en-US" dirty="0"/>
              <a:t>字例：顺顺利利</a:t>
            </a:r>
          </a:p>
          <a:p>
            <a:pPr marL="0" indent="0">
              <a:buNone/>
            </a:pPr>
            <a:r>
              <a:rPr lang="zh-CN" altLang="en-US" dirty="0"/>
              <a:t>调值为“</a:t>
            </a:r>
            <a:r>
              <a:rPr lang="en-US" altLang="zh-CN" dirty="0"/>
              <a:t>53”</a:t>
            </a:r>
            <a:r>
              <a:rPr lang="zh-CN" altLang="en-US" dirty="0"/>
              <a:t>。</a:t>
            </a:r>
          </a:p>
          <a:p>
            <a:pPr marL="0" indent="0">
              <a:buNone/>
            </a:pPr>
            <a:endParaRPr lang="zh-CN" altLang="en-US" dirty="0"/>
          </a:p>
          <a:p>
            <a:pPr marL="0" indent="0">
              <a:buNone/>
            </a:pPr>
            <a:r>
              <a:rPr lang="zh-CN" altLang="en-US" b="1" dirty="0"/>
              <a:t>阴入</a:t>
            </a:r>
            <a:r>
              <a:rPr lang="en-US" altLang="zh-CN" b="1" dirty="0"/>
              <a:t>(</a:t>
            </a:r>
            <a:r>
              <a:rPr lang="zh-CN" altLang="en-US" b="1" dirty="0"/>
              <a:t>第五声</a:t>
            </a:r>
            <a:r>
              <a:rPr lang="en-US" altLang="zh-CN" b="1" dirty="0"/>
              <a:t>)</a:t>
            </a:r>
          </a:p>
          <a:p>
            <a:pPr marL="0" indent="0">
              <a:buNone/>
            </a:pPr>
            <a:r>
              <a:rPr lang="zh-CN" altLang="en-US" dirty="0"/>
              <a:t>字例：七七叔叔</a:t>
            </a:r>
          </a:p>
          <a:p>
            <a:pPr marL="0" indent="0">
              <a:buNone/>
            </a:pPr>
            <a:r>
              <a:rPr lang="zh-CN" altLang="en-US" dirty="0"/>
              <a:t>调值为“</a:t>
            </a:r>
            <a:r>
              <a:rPr lang="en-US" altLang="zh-CN" dirty="0"/>
              <a:t>2”</a:t>
            </a:r>
            <a:r>
              <a:rPr lang="zh-CN" altLang="en-US" dirty="0"/>
              <a:t>。</a:t>
            </a:r>
          </a:p>
          <a:p>
            <a:pPr marL="0" indent="0">
              <a:buNone/>
            </a:pPr>
            <a:endParaRPr lang="zh-CN" altLang="en-US" dirty="0"/>
          </a:p>
          <a:p>
            <a:pPr marL="0" indent="0">
              <a:buNone/>
            </a:pPr>
            <a:r>
              <a:rPr lang="zh-CN" altLang="en-US" b="1" dirty="0"/>
              <a:t>阳入</a:t>
            </a:r>
            <a:r>
              <a:rPr lang="en-US" altLang="zh-CN" b="1" dirty="0"/>
              <a:t>(</a:t>
            </a:r>
            <a:r>
              <a:rPr lang="zh-CN" altLang="en-US" b="1" dirty="0"/>
              <a:t>第六声</a:t>
            </a:r>
            <a:r>
              <a:rPr lang="en-US" altLang="zh-CN" b="1" dirty="0"/>
              <a:t>)</a:t>
            </a:r>
          </a:p>
          <a:p>
            <a:pPr marL="0" indent="0">
              <a:buNone/>
            </a:pPr>
            <a:r>
              <a:rPr lang="zh-CN" altLang="en-US" dirty="0"/>
              <a:t>字例：直直熟熟</a:t>
            </a:r>
          </a:p>
          <a:p>
            <a:pPr marL="0" indent="0">
              <a:buNone/>
            </a:pPr>
            <a:r>
              <a:rPr lang="zh-CN" altLang="en-US" dirty="0"/>
              <a:t>调值为“</a:t>
            </a:r>
            <a:r>
              <a:rPr lang="en-US" altLang="zh-CN" dirty="0"/>
              <a:t>5”</a:t>
            </a:r>
            <a:r>
              <a:rPr lang="zh-CN" altLang="en-US" dirty="0"/>
              <a:t>。</a:t>
            </a:r>
          </a:p>
          <a:p>
            <a:pPr marL="0" indent="0">
              <a:buNone/>
            </a:pPr>
            <a:endParaRPr lang="zh-CN" altLang="en-US" dirty="0"/>
          </a:p>
        </p:txBody>
      </p:sp>
    </p:spTree>
    <p:extLst>
      <p:ext uri="{BB962C8B-B14F-4D97-AF65-F5344CB8AC3E}">
        <p14:creationId xmlns:p14="http://schemas.microsoft.com/office/powerpoint/2010/main" val="427313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7C1D6-5E68-4173-9767-711303CD1093}"/>
              </a:ext>
            </a:extLst>
          </p:cNvPr>
          <p:cNvSpPr>
            <a:spLocks noGrp="1"/>
          </p:cNvSpPr>
          <p:nvPr>
            <p:ph type="ctrTitle"/>
          </p:nvPr>
        </p:nvSpPr>
        <p:spPr>
          <a:xfrm>
            <a:off x="304632" y="488272"/>
            <a:ext cx="5208401" cy="807995"/>
          </a:xfrm>
        </p:spPr>
        <p:txBody>
          <a:bodyPr>
            <a:normAutofit/>
          </a:bodyPr>
          <a:lstStyle/>
          <a:p>
            <a:pPr algn="l"/>
            <a:r>
              <a:rPr lang="zh-CN" altLang="en-US" sz="4400" b="1" dirty="0"/>
              <a:t>一、声母学习</a:t>
            </a:r>
          </a:p>
        </p:txBody>
      </p:sp>
      <p:graphicFrame>
        <p:nvGraphicFramePr>
          <p:cNvPr id="5" name="表格 4">
            <a:extLst>
              <a:ext uri="{FF2B5EF4-FFF2-40B4-BE49-F238E27FC236}">
                <a16:creationId xmlns:a16="http://schemas.microsoft.com/office/drawing/2014/main" id="{E76FBC61-8CB5-4A6A-8C5C-2C014529F678}"/>
              </a:ext>
            </a:extLst>
          </p:cNvPr>
          <p:cNvGraphicFramePr>
            <a:graphicFrameLocks noGrp="1"/>
          </p:cNvGraphicFramePr>
          <p:nvPr>
            <p:extLst>
              <p:ext uri="{D42A27DB-BD31-4B8C-83A1-F6EECF244321}">
                <p14:modId xmlns:p14="http://schemas.microsoft.com/office/powerpoint/2010/main" val="1530921088"/>
              </p:ext>
            </p:extLst>
          </p:nvPr>
        </p:nvGraphicFramePr>
        <p:xfrm>
          <a:off x="1219032" y="1729666"/>
          <a:ext cx="9753935" cy="4440984"/>
        </p:xfrm>
        <a:graphic>
          <a:graphicData uri="http://schemas.openxmlformats.org/drawingml/2006/table">
            <a:tbl>
              <a:tblPr firstRow="1" firstCol="1" bandRow="1">
                <a:tableStyleId>{5C22544A-7EE6-4342-B048-85BDC9FD1C3A}</a:tableStyleId>
              </a:tblPr>
              <a:tblGrid>
                <a:gridCol w="1948515">
                  <a:extLst>
                    <a:ext uri="{9D8B030D-6E8A-4147-A177-3AD203B41FA5}">
                      <a16:colId xmlns:a16="http://schemas.microsoft.com/office/drawing/2014/main" val="364770423"/>
                    </a:ext>
                  </a:extLst>
                </a:gridCol>
                <a:gridCol w="1115060">
                  <a:extLst>
                    <a:ext uri="{9D8B030D-6E8A-4147-A177-3AD203B41FA5}">
                      <a16:colId xmlns:a16="http://schemas.microsoft.com/office/drawing/2014/main" val="2745103734"/>
                    </a:ext>
                  </a:extLst>
                </a:gridCol>
                <a:gridCol w="1115060">
                  <a:extLst>
                    <a:ext uri="{9D8B030D-6E8A-4147-A177-3AD203B41FA5}">
                      <a16:colId xmlns:a16="http://schemas.microsoft.com/office/drawing/2014/main" val="1156387756"/>
                    </a:ext>
                  </a:extLst>
                </a:gridCol>
                <a:gridCol w="1115060">
                  <a:extLst>
                    <a:ext uri="{9D8B030D-6E8A-4147-A177-3AD203B41FA5}">
                      <a16:colId xmlns:a16="http://schemas.microsoft.com/office/drawing/2014/main" val="3894360912"/>
                    </a:ext>
                  </a:extLst>
                </a:gridCol>
                <a:gridCol w="1115060">
                  <a:extLst>
                    <a:ext uri="{9D8B030D-6E8A-4147-A177-3AD203B41FA5}">
                      <a16:colId xmlns:a16="http://schemas.microsoft.com/office/drawing/2014/main" val="2370921109"/>
                    </a:ext>
                  </a:extLst>
                </a:gridCol>
                <a:gridCol w="1115060">
                  <a:extLst>
                    <a:ext uri="{9D8B030D-6E8A-4147-A177-3AD203B41FA5}">
                      <a16:colId xmlns:a16="http://schemas.microsoft.com/office/drawing/2014/main" val="2558585252"/>
                    </a:ext>
                  </a:extLst>
                </a:gridCol>
                <a:gridCol w="1115060">
                  <a:extLst>
                    <a:ext uri="{9D8B030D-6E8A-4147-A177-3AD203B41FA5}">
                      <a16:colId xmlns:a16="http://schemas.microsoft.com/office/drawing/2014/main" val="3267419147"/>
                    </a:ext>
                  </a:extLst>
                </a:gridCol>
                <a:gridCol w="1115060">
                  <a:extLst>
                    <a:ext uri="{9D8B030D-6E8A-4147-A177-3AD203B41FA5}">
                      <a16:colId xmlns:a16="http://schemas.microsoft.com/office/drawing/2014/main" val="3275984855"/>
                    </a:ext>
                  </a:extLst>
                </a:gridCol>
              </a:tblGrid>
              <a:tr h="542474">
                <a:tc>
                  <a:txBody>
                    <a:bodyPr/>
                    <a:lstStyle/>
                    <a:p>
                      <a:pPr algn="l"/>
                      <a:r>
                        <a:rPr lang="zh-CN" sz="1600" kern="100" dirty="0">
                          <a:effectLst/>
                        </a:rPr>
                        <a:t>类别</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kern="100" dirty="0">
                          <a:effectLst/>
                        </a:rPr>
                        <a:t>不送气</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送气</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鼻音</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清擦音</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浊擦音</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边音</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zh-CN" sz="1600" b="1" kern="100" dirty="0">
                          <a:effectLst/>
                        </a:rPr>
                        <a:t>声门音</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extLst>
                  <a:ext uri="{0D108BD9-81ED-4DB2-BD59-A6C34878D82A}">
                    <a16:rowId xmlns:a16="http://schemas.microsoft.com/office/drawing/2014/main" val="1453533571"/>
                  </a:ext>
                </a:extLst>
              </a:tr>
              <a:tr h="357802">
                <a:tc>
                  <a:txBody>
                    <a:bodyPr/>
                    <a:lstStyle/>
                    <a:p>
                      <a:pPr algn="l"/>
                      <a:r>
                        <a:rPr lang="zh-CN" sz="1600" kern="100" dirty="0">
                          <a:effectLst/>
                        </a:rPr>
                        <a:t>唇音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b</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p</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m</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f</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v</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extLst>
                  <a:ext uri="{0D108BD9-81ED-4DB2-BD59-A6C34878D82A}">
                    <a16:rowId xmlns:a16="http://schemas.microsoft.com/office/drawing/2014/main" val="762515943"/>
                  </a:ext>
                </a:extLst>
              </a:tr>
              <a:tr h="542474">
                <a:tc>
                  <a:txBody>
                    <a:bodyPr/>
                    <a:lstStyle/>
                    <a:p>
                      <a:pPr algn="l"/>
                      <a:r>
                        <a:rPr lang="zh-CN" sz="1600" kern="100" dirty="0">
                          <a:effectLst/>
                        </a:rPr>
                        <a:t>舌尖中音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d</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n</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r>
                        <a:rPr lang="en-US" sz="1800" b="1" kern="100">
                          <a:effectLst/>
                        </a:rPr>
                        <a:t>l</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extLst>
                  <a:ext uri="{0D108BD9-81ED-4DB2-BD59-A6C34878D82A}">
                    <a16:rowId xmlns:a16="http://schemas.microsoft.com/office/drawing/2014/main" val="3872668693"/>
                  </a:ext>
                </a:extLst>
              </a:tr>
              <a:tr h="542474">
                <a:tc>
                  <a:txBody>
                    <a:bodyPr/>
                    <a:lstStyle/>
                    <a:p>
                      <a:pPr algn="l"/>
                      <a:r>
                        <a:rPr lang="zh-CN" sz="1600" kern="100" dirty="0">
                          <a:effectLst/>
                        </a:rPr>
                        <a:t>舌根音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g</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k</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ng</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r>
                        <a:rPr lang="en-US" sz="1800" b="1" kern="100" dirty="0">
                          <a:effectLst/>
                        </a:rPr>
                        <a:t>h</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extLst>
                  <a:ext uri="{0D108BD9-81ED-4DB2-BD59-A6C34878D82A}">
                    <a16:rowId xmlns:a16="http://schemas.microsoft.com/office/drawing/2014/main" val="276069613"/>
                  </a:ext>
                </a:extLst>
              </a:tr>
              <a:tr h="911819">
                <a:tc>
                  <a:txBody>
                    <a:bodyPr/>
                    <a:lstStyle/>
                    <a:p>
                      <a:pPr algn="l"/>
                      <a:r>
                        <a:rPr lang="zh-CN" sz="1600" kern="100" dirty="0">
                          <a:effectLst/>
                        </a:rPr>
                        <a:t>舌叶音、齿间音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800"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800" kern="100" dirty="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r>
                        <a:rPr lang="en-US" sz="1800" b="1" kern="100" dirty="0" err="1">
                          <a:effectLst/>
                        </a:rPr>
                        <a:t>nz</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dirty="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dirty="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r>
                        <a:rPr lang="en-US" sz="1800" b="1" kern="100" dirty="0" err="1">
                          <a:effectLst/>
                        </a:rPr>
                        <a:t>th</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extLst>
                  <a:ext uri="{0D108BD9-81ED-4DB2-BD59-A6C34878D82A}">
                    <a16:rowId xmlns:a16="http://schemas.microsoft.com/office/drawing/2014/main" val="2822410389"/>
                  </a:ext>
                </a:extLst>
              </a:tr>
              <a:tr h="911819">
                <a:tc>
                  <a:txBody>
                    <a:bodyPr/>
                    <a:lstStyle/>
                    <a:p>
                      <a:pPr algn="l"/>
                      <a:r>
                        <a:rPr lang="zh-CN" sz="1600" kern="100" dirty="0">
                          <a:effectLst/>
                        </a:rPr>
                        <a:t>舌前硬腭半元音</a:t>
                      </a:r>
                      <a:r>
                        <a:rPr lang="zh-CN" altLang="en-US" sz="1600" kern="100" dirty="0">
                          <a:effectLst/>
                        </a:rPr>
                        <a:t>、喉塞音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j</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 </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 </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 </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a:effectLst/>
                        </a:rPr>
                        <a:t> </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 </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altLang="zh-CN" sz="1800" b="1" kern="100" dirty="0">
                          <a:effectLst/>
                        </a:rPr>
                        <a:t>q</a:t>
                      </a:r>
                      <a:r>
                        <a:rPr lang="en-US" sz="1800" b="1" kern="100" dirty="0">
                          <a:effectLst/>
                        </a:rPr>
                        <a:t> </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extLst>
                  <a:ext uri="{0D108BD9-81ED-4DB2-BD59-A6C34878D82A}">
                    <a16:rowId xmlns:a16="http://schemas.microsoft.com/office/drawing/2014/main" val="2547645793"/>
                  </a:ext>
                </a:extLst>
              </a:tr>
              <a:tr h="542474">
                <a:tc>
                  <a:txBody>
                    <a:bodyPr/>
                    <a:lstStyle/>
                    <a:p>
                      <a:pPr algn="l"/>
                      <a:r>
                        <a:rPr lang="zh-CN" sz="1600" kern="100" dirty="0">
                          <a:effectLst/>
                        </a:rPr>
                        <a:t>舌尖前音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z</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r>
                        <a:rPr lang="en-US" sz="1800" b="1" kern="100" dirty="0">
                          <a:effectLst/>
                        </a:rPr>
                        <a:t>c</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dirty="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r>
                        <a:rPr lang="en-US" sz="1800" b="1" kern="100" dirty="0">
                          <a:effectLst/>
                        </a:rPr>
                        <a:t>s</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a:effectLst/>
                        <a:latin typeface="等线" panose="02010600030101010101" pitchFamily="2" charset="-122"/>
                        <a:ea typeface="等线" panose="02010600030101010101" pitchFamily="2" charset="-122"/>
                      </a:endParaRPr>
                    </a:p>
                  </a:txBody>
                  <a:tcPr marL="115420" marR="115420" marT="86565" marB="86565" anchor="ctr"/>
                </a:tc>
                <a:tc>
                  <a:txBody>
                    <a:bodyPr/>
                    <a:lstStyle/>
                    <a:p>
                      <a:pPr algn="l"/>
                      <a:endParaRPr lang="zh-CN" sz="1800" b="1" kern="100" dirty="0">
                        <a:effectLst/>
                        <a:latin typeface="等线" panose="02010600030101010101" pitchFamily="2" charset="-122"/>
                        <a:ea typeface="等线" panose="02010600030101010101" pitchFamily="2" charset="-122"/>
                      </a:endParaRPr>
                    </a:p>
                  </a:txBody>
                  <a:tcPr marL="115420" marR="115420" marT="86565" marB="86565" anchor="ctr"/>
                </a:tc>
                <a:extLst>
                  <a:ext uri="{0D108BD9-81ED-4DB2-BD59-A6C34878D82A}">
                    <a16:rowId xmlns:a16="http://schemas.microsoft.com/office/drawing/2014/main" val="3071159975"/>
                  </a:ext>
                </a:extLst>
              </a:tr>
            </a:tbl>
          </a:graphicData>
        </a:graphic>
      </p:graphicFrame>
    </p:spTree>
    <p:extLst>
      <p:ext uri="{BB962C8B-B14F-4D97-AF65-F5344CB8AC3E}">
        <p14:creationId xmlns:p14="http://schemas.microsoft.com/office/powerpoint/2010/main" val="372009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6E82D-9F8F-46F2-BC31-99ACE7525134}"/>
              </a:ext>
            </a:extLst>
          </p:cNvPr>
          <p:cNvSpPr>
            <a:spLocks noGrp="1"/>
          </p:cNvSpPr>
          <p:nvPr>
            <p:ph type="title"/>
          </p:nvPr>
        </p:nvSpPr>
        <p:spPr>
          <a:xfrm>
            <a:off x="1" y="436147"/>
            <a:ext cx="8131946" cy="1028670"/>
          </a:xfrm>
        </p:spPr>
        <p:txBody>
          <a:bodyPr/>
          <a:lstStyle/>
          <a:p>
            <a:r>
              <a:rPr lang="en-US" altLang="zh-CN" b="1" dirty="0"/>
              <a:t>(1)</a:t>
            </a:r>
            <a:r>
              <a:rPr lang="zh-CN" altLang="en-US" b="1" dirty="0"/>
              <a:t>唇音学习</a:t>
            </a:r>
            <a:r>
              <a:rPr lang="en-US" altLang="zh-CN" b="1" dirty="0"/>
              <a:t>—— p</a:t>
            </a:r>
            <a:r>
              <a:rPr lang="zh-CN" altLang="en-US" b="1" dirty="0"/>
              <a:t>、</a:t>
            </a:r>
            <a:r>
              <a:rPr lang="en-US" altLang="zh-CN" b="1" dirty="0"/>
              <a:t>b</a:t>
            </a:r>
            <a:r>
              <a:rPr lang="zh-CN" altLang="en-US" b="1" dirty="0"/>
              <a:t>、</a:t>
            </a:r>
            <a:r>
              <a:rPr lang="en-US" altLang="zh-CN" b="1" dirty="0"/>
              <a:t>m</a:t>
            </a:r>
            <a:r>
              <a:rPr lang="zh-CN" altLang="en-US" b="1" dirty="0"/>
              <a:t>、</a:t>
            </a:r>
            <a:r>
              <a:rPr lang="en-US" altLang="zh-CN" b="1" dirty="0"/>
              <a:t>f</a:t>
            </a:r>
            <a:r>
              <a:rPr lang="zh-CN" altLang="en-US" b="1" dirty="0"/>
              <a:t>、</a:t>
            </a:r>
            <a:r>
              <a:rPr lang="en-US" altLang="zh-CN" b="1" dirty="0"/>
              <a:t>v</a:t>
            </a:r>
            <a:endParaRPr lang="zh-CN" altLang="en-US" b="1" dirty="0"/>
          </a:p>
        </p:txBody>
      </p:sp>
      <p:sp>
        <p:nvSpPr>
          <p:cNvPr id="3" name="内容占位符 2">
            <a:extLst>
              <a:ext uri="{FF2B5EF4-FFF2-40B4-BE49-F238E27FC236}">
                <a16:creationId xmlns:a16="http://schemas.microsoft.com/office/drawing/2014/main" id="{568E4976-17E4-4340-AFE6-B808CAE6756B}"/>
              </a:ext>
            </a:extLst>
          </p:cNvPr>
          <p:cNvSpPr>
            <a:spLocks noGrp="1"/>
          </p:cNvSpPr>
          <p:nvPr>
            <p:ph idx="1"/>
          </p:nvPr>
        </p:nvSpPr>
        <p:spPr/>
        <p:txBody>
          <a:bodyPr/>
          <a:lstStyle/>
          <a:p>
            <a:pPr marL="0" indent="0">
              <a:lnSpc>
                <a:spcPct val="150000"/>
              </a:lnSpc>
              <a:buNone/>
            </a:pPr>
            <a:r>
              <a:rPr lang="zh-CN" altLang="en-US" dirty="0"/>
              <a:t>恭喜各位，已经把客语的元音和声调都学习完啦！ 接下来要介绍的是辅音，客语中一共有 </a:t>
            </a:r>
            <a:r>
              <a:rPr lang="en-US" altLang="zh-CN" dirty="0"/>
              <a:t>21 </a:t>
            </a:r>
            <a:r>
              <a:rPr lang="zh-CN" altLang="en-US" dirty="0"/>
              <a:t>个辅音字母，我会根据发音部位依次给大家介绍。 这一节要介绍的是唇音，一共 </a:t>
            </a:r>
            <a:r>
              <a:rPr lang="en-US" altLang="zh-CN" dirty="0"/>
              <a:t>5 </a:t>
            </a:r>
            <a:r>
              <a:rPr lang="zh-CN" altLang="en-US" dirty="0"/>
              <a:t>个，它们是 </a:t>
            </a:r>
            <a:r>
              <a:rPr lang="en-US" altLang="zh-CN" dirty="0"/>
              <a:t>b</a:t>
            </a:r>
            <a:r>
              <a:rPr lang="zh-CN" altLang="en-US" dirty="0"/>
              <a:t>、</a:t>
            </a:r>
            <a:r>
              <a:rPr lang="en-US" altLang="zh-CN" dirty="0"/>
              <a:t>p</a:t>
            </a:r>
            <a:r>
              <a:rPr lang="zh-CN" altLang="en-US" dirty="0"/>
              <a:t>、</a:t>
            </a:r>
            <a:r>
              <a:rPr lang="en-US" altLang="zh-CN" dirty="0"/>
              <a:t>m</a:t>
            </a:r>
            <a:r>
              <a:rPr lang="zh-CN" altLang="en-US" dirty="0"/>
              <a:t>、</a:t>
            </a:r>
            <a:r>
              <a:rPr lang="en-US" altLang="zh-CN" dirty="0"/>
              <a:t>f</a:t>
            </a:r>
            <a:r>
              <a:rPr lang="zh-CN" altLang="en-US" dirty="0"/>
              <a:t>、</a:t>
            </a:r>
            <a:r>
              <a:rPr lang="en-US" altLang="zh-CN" dirty="0"/>
              <a:t>v</a:t>
            </a:r>
            <a:r>
              <a:rPr lang="zh-CN" altLang="en-US" dirty="0"/>
              <a:t>。 对于会讲普通话、而且学过英语的朋友来说，这一节的内容比较简单。</a:t>
            </a:r>
          </a:p>
        </p:txBody>
      </p:sp>
    </p:spTree>
    <p:extLst>
      <p:ext uri="{BB962C8B-B14F-4D97-AF65-F5344CB8AC3E}">
        <p14:creationId xmlns:p14="http://schemas.microsoft.com/office/powerpoint/2010/main" val="310297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796F32-FA77-482C-82F9-14489EFEE243}"/>
              </a:ext>
            </a:extLst>
          </p:cNvPr>
          <p:cNvSpPr>
            <a:spLocks noGrp="1"/>
          </p:cNvSpPr>
          <p:nvPr>
            <p:ph idx="1"/>
          </p:nvPr>
        </p:nvSpPr>
        <p:spPr>
          <a:xfrm>
            <a:off x="325514" y="106532"/>
            <a:ext cx="11540971" cy="6751468"/>
          </a:xfrm>
        </p:spPr>
        <p:txBody>
          <a:bodyPr>
            <a:normAutofit fontScale="77500" lnSpcReduction="20000"/>
          </a:bodyPr>
          <a:lstStyle/>
          <a:p>
            <a:pPr marL="0" indent="0">
              <a:buNone/>
            </a:pPr>
            <a:r>
              <a:rPr lang="en-US" altLang="zh-CN" b="1" dirty="0"/>
              <a:t>b--[p] </a:t>
            </a:r>
            <a:r>
              <a:rPr lang="zh-CN" altLang="en-US" b="1" dirty="0"/>
              <a:t>波</a:t>
            </a:r>
          </a:p>
          <a:p>
            <a:pPr marL="0" indent="0">
              <a:lnSpc>
                <a:spcPct val="120000"/>
              </a:lnSpc>
              <a:buNone/>
            </a:pPr>
            <a:r>
              <a:rPr lang="zh-CN" altLang="en-US" dirty="0">
                <a:latin typeface="等线" panose="02010600030101010101" pitchFamily="2" charset="-122"/>
                <a:ea typeface="等线" panose="02010600030101010101" pitchFamily="2" charset="-122"/>
              </a:rPr>
              <a:t>中括号里是它对应的国际音标。如果你看不懂国际音标，请接着看后面的文字介绍。 </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在客语中的发音和汉语拼音的</a:t>
            </a:r>
            <a:r>
              <a:rPr lang="en-US" altLang="zh-CN" dirty="0">
                <a:latin typeface="等线" panose="02010600030101010101" pitchFamily="2" charset="-122"/>
                <a:ea typeface="等线" panose="02010600030101010101" pitchFamily="2" charset="-122"/>
              </a:rPr>
              <a:t>"b"</a:t>
            </a:r>
            <a:r>
              <a:rPr lang="zh-CN" altLang="en-US" dirty="0">
                <a:latin typeface="等线" panose="02010600030101010101" pitchFamily="2" charset="-122"/>
                <a:ea typeface="等线" panose="02010600030101010101" pitchFamily="2" charset="-122"/>
              </a:rPr>
              <a:t>是一样的，没有任何差别。</a:t>
            </a:r>
          </a:p>
          <a:p>
            <a:pPr marL="0" indent="0">
              <a:buNone/>
            </a:pPr>
            <a:endParaRPr lang="zh-CN" altLang="en-US" dirty="0"/>
          </a:p>
          <a:p>
            <a:pPr marL="0" indent="0">
              <a:buNone/>
            </a:pPr>
            <a:r>
              <a:rPr lang="en-US" altLang="zh-CN" b="1" dirty="0"/>
              <a:t>p--[p'] </a:t>
            </a:r>
            <a:r>
              <a:rPr lang="zh-CN" altLang="en-US" b="1" dirty="0"/>
              <a:t>坡</a:t>
            </a:r>
          </a:p>
          <a:p>
            <a:pPr marL="0" indent="0">
              <a:buNone/>
            </a:pPr>
            <a:r>
              <a:rPr lang="en-US" altLang="zh-CN" dirty="0"/>
              <a:t>"p"</a:t>
            </a:r>
            <a:r>
              <a:rPr lang="zh-CN" altLang="en-US" dirty="0"/>
              <a:t>在客语中的发音和汉语拼音的</a:t>
            </a:r>
            <a:r>
              <a:rPr lang="en-US" altLang="zh-CN" dirty="0"/>
              <a:t>"p"</a:t>
            </a:r>
            <a:r>
              <a:rPr lang="zh-CN" altLang="en-US" dirty="0"/>
              <a:t>也是完全一样的。</a:t>
            </a:r>
          </a:p>
          <a:p>
            <a:pPr marL="0" indent="0">
              <a:buNone/>
            </a:pPr>
            <a:endParaRPr lang="zh-CN" altLang="en-US" dirty="0"/>
          </a:p>
          <a:p>
            <a:pPr marL="0" indent="0">
              <a:buNone/>
            </a:pPr>
            <a:r>
              <a:rPr lang="en-US" altLang="zh-CN" b="1" dirty="0"/>
              <a:t>m--[m] </a:t>
            </a:r>
            <a:r>
              <a:rPr lang="zh-CN" altLang="en-US" b="1" dirty="0"/>
              <a:t>摸</a:t>
            </a:r>
          </a:p>
          <a:p>
            <a:pPr marL="0" indent="0">
              <a:lnSpc>
                <a:spcPct val="120000"/>
              </a:lnSpc>
              <a:buNone/>
            </a:pPr>
            <a:r>
              <a:rPr lang="en-US" altLang="zh-CN" dirty="0">
                <a:latin typeface="等线" panose="02010600030101010101" pitchFamily="2" charset="-122"/>
                <a:ea typeface="等线" panose="02010600030101010101" pitchFamily="2" charset="-122"/>
              </a:rPr>
              <a:t>“m”</a:t>
            </a:r>
            <a:r>
              <a:rPr lang="zh-CN" altLang="en-US" dirty="0">
                <a:latin typeface="等线" panose="02010600030101010101" pitchFamily="2" charset="-122"/>
                <a:ea typeface="等线" panose="02010600030101010101" pitchFamily="2" charset="-122"/>
              </a:rPr>
              <a:t>在客语中既可以作声母，也可以作韵母。作声母时，它和汉语拼音的</a:t>
            </a:r>
            <a:r>
              <a:rPr lang="en-US" altLang="zh-CN" dirty="0">
                <a:latin typeface="等线" panose="02010600030101010101" pitchFamily="2" charset="-122"/>
                <a:ea typeface="等线" panose="02010600030101010101" pitchFamily="2" charset="-122"/>
              </a:rPr>
              <a:t>“m”</a:t>
            </a:r>
            <a:r>
              <a:rPr lang="zh-CN" altLang="en-US" dirty="0">
                <a:latin typeface="等线" panose="02010600030101010101" pitchFamily="2" charset="-122"/>
                <a:ea typeface="等线" panose="02010600030101010101" pitchFamily="2" charset="-122"/>
              </a:rPr>
              <a:t>是完全一样的。 作韵母时，你只需要把口紧紧闭上，同时用鼻子发</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嗯</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音。</a:t>
            </a:r>
          </a:p>
          <a:p>
            <a:pPr marL="0" indent="0">
              <a:buNone/>
            </a:pPr>
            <a:endParaRPr lang="zh-CN" altLang="en-US" dirty="0"/>
          </a:p>
          <a:p>
            <a:pPr marL="0" indent="0">
              <a:buNone/>
            </a:pPr>
            <a:r>
              <a:rPr lang="en-US" altLang="zh-CN" b="1" dirty="0"/>
              <a:t>f--[f] </a:t>
            </a:r>
            <a:r>
              <a:rPr lang="zh-CN" altLang="en-US" b="1" dirty="0"/>
              <a:t>火</a:t>
            </a:r>
          </a:p>
          <a:p>
            <a:pPr marL="0" indent="0">
              <a:buNone/>
            </a:pPr>
            <a:r>
              <a:rPr lang="en-US" altLang="zh-CN" dirty="0"/>
              <a:t>"f"</a:t>
            </a:r>
            <a:r>
              <a:rPr lang="zh-CN" altLang="en-US" dirty="0"/>
              <a:t>在客语中的发音和汉语拼音的</a:t>
            </a:r>
            <a:r>
              <a:rPr lang="en-US" altLang="zh-CN" dirty="0"/>
              <a:t>"f"</a:t>
            </a:r>
            <a:r>
              <a:rPr lang="zh-CN" altLang="en-US" dirty="0"/>
              <a:t>也是完全一样的。</a:t>
            </a:r>
          </a:p>
          <a:p>
            <a:pPr marL="0" indent="0">
              <a:buNone/>
            </a:pPr>
            <a:endParaRPr lang="zh-CN" altLang="en-US" dirty="0"/>
          </a:p>
          <a:p>
            <a:pPr marL="0" indent="0">
              <a:buNone/>
            </a:pPr>
            <a:r>
              <a:rPr lang="en-US" altLang="zh-CN" b="1" dirty="0"/>
              <a:t>v--[v] </a:t>
            </a:r>
            <a:r>
              <a:rPr lang="zh-CN" altLang="en-US" b="1" dirty="0"/>
              <a:t>涡</a:t>
            </a:r>
          </a:p>
          <a:p>
            <a:pPr marL="0" indent="0">
              <a:lnSpc>
                <a:spcPct val="120000"/>
              </a:lnSpc>
              <a:buNone/>
            </a:pPr>
            <a:r>
              <a:rPr lang="en-US" altLang="zh-CN" dirty="0"/>
              <a:t>“v”</a:t>
            </a:r>
            <a:r>
              <a:rPr lang="zh-CN" altLang="en-US" dirty="0"/>
              <a:t>在普通话中是没有的，但是学过英语的朋友肯定知道这个字母吧。它的发音方法是，用上齿咬住下嘴唇，同时声带振动。</a:t>
            </a:r>
          </a:p>
          <a:p>
            <a:pPr marL="0" indent="0">
              <a:buNone/>
            </a:pPr>
            <a:endParaRPr lang="zh-CN" altLang="en-US" dirty="0"/>
          </a:p>
        </p:txBody>
      </p:sp>
    </p:spTree>
    <p:extLst>
      <p:ext uri="{BB962C8B-B14F-4D97-AF65-F5344CB8AC3E}">
        <p14:creationId xmlns:p14="http://schemas.microsoft.com/office/powerpoint/2010/main" val="426782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F0D10-0696-4C7C-9DEF-581D9F551A09}"/>
              </a:ext>
            </a:extLst>
          </p:cNvPr>
          <p:cNvSpPr>
            <a:spLocks noGrp="1"/>
          </p:cNvSpPr>
          <p:nvPr>
            <p:ph type="title"/>
          </p:nvPr>
        </p:nvSpPr>
        <p:spPr>
          <a:xfrm>
            <a:off x="0" y="322947"/>
            <a:ext cx="4199138" cy="716179"/>
          </a:xfrm>
        </p:spPr>
        <p:txBody>
          <a:bodyPr>
            <a:normAutofit/>
          </a:bodyPr>
          <a:lstStyle/>
          <a:p>
            <a:r>
              <a:rPr lang="en-US" altLang="zh-CN" b="1" dirty="0"/>
              <a:t>(2)</a:t>
            </a:r>
            <a:r>
              <a:rPr lang="zh-CN" altLang="en-US" b="1" dirty="0"/>
              <a:t>舌尖中音学习</a:t>
            </a:r>
          </a:p>
        </p:txBody>
      </p:sp>
      <p:sp>
        <p:nvSpPr>
          <p:cNvPr id="3" name="内容占位符 2">
            <a:extLst>
              <a:ext uri="{FF2B5EF4-FFF2-40B4-BE49-F238E27FC236}">
                <a16:creationId xmlns:a16="http://schemas.microsoft.com/office/drawing/2014/main" id="{03E201FC-457A-49AE-AB4F-CC00803D2967}"/>
              </a:ext>
            </a:extLst>
          </p:cNvPr>
          <p:cNvSpPr>
            <a:spLocks noGrp="1"/>
          </p:cNvSpPr>
          <p:nvPr>
            <p:ph idx="1"/>
          </p:nvPr>
        </p:nvSpPr>
        <p:spPr>
          <a:xfrm>
            <a:off x="239697" y="949912"/>
            <a:ext cx="11540972" cy="5908088"/>
          </a:xfrm>
        </p:spPr>
        <p:txBody>
          <a:bodyPr>
            <a:normAutofit fontScale="70000" lnSpcReduction="20000"/>
          </a:bodyPr>
          <a:lstStyle/>
          <a:p>
            <a:pPr marL="0" indent="0">
              <a:lnSpc>
                <a:spcPct val="170000"/>
              </a:lnSpc>
              <a:buNone/>
            </a:pPr>
            <a:r>
              <a:rPr lang="zh-CN" altLang="en-US" dirty="0"/>
              <a:t>这一节要介绍的是舌尖中音，一共四个，它们是 </a:t>
            </a:r>
            <a:r>
              <a:rPr lang="en-US" altLang="zh-CN" dirty="0"/>
              <a:t>d</a:t>
            </a:r>
            <a:r>
              <a:rPr lang="zh-CN" altLang="en-US" dirty="0"/>
              <a:t>、</a:t>
            </a:r>
            <a:r>
              <a:rPr lang="en-US" altLang="zh-CN" dirty="0"/>
              <a:t>t</a:t>
            </a:r>
            <a:r>
              <a:rPr lang="zh-CN" altLang="en-US" dirty="0"/>
              <a:t>、</a:t>
            </a:r>
            <a:r>
              <a:rPr lang="en-US" altLang="zh-CN" dirty="0"/>
              <a:t>n</a:t>
            </a:r>
            <a:r>
              <a:rPr lang="zh-CN" altLang="en-US" dirty="0"/>
              <a:t>、</a:t>
            </a:r>
            <a:r>
              <a:rPr lang="en-US" altLang="zh-CN" dirty="0"/>
              <a:t>l</a:t>
            </a:r>
            <a:r>
              <a:rPr lang="zh-CN" altLang="en-US" dirty="0"/>
              <a:t>。 我相信对所有华人来说，这一节的内容都很简单。</a:t>
            </a:r>
          </a:p>
          <a:p>
            <a:pPr marL="0" indent="0">
              <a:buNone/>
            </a:pPr>
            <a:r>
              <a:rPr lang="en-US" altLang="zh-CN" b="1" dirty="0"/>
              <a:t>d--[t] </a:t>
            </a:r>
            <a:r>
              <a:rPr lang="zh-CN" altLang="en-US" b="1" dirty="0"/>
              <a:t>多</a:t>
            </a:r>
          </a:p>
          <a:p>
            <a:pPr marL="0" indent="0">
              <a:lnSpc>
                <a:spcPct val="120000"/>
              </a:lnSpc>
              <a:buNone/>
            </a:pPr>
            <a:r>
              <a:rPr lang="zh-CN" altLang="en-US" dirty="0"/>
              <a:t>中括号里是它对应的国际音标。 如果你看不懂国际音标，请接着看后面的文字介绍。 </a:t>
            </a:r>
            <a:r>
              <a:rPr lang="en-US" altLang="zh-CN" dirty="0"/>
              <a:t>"d"</a:t>
            </a:r>
            <a:r>
              <a:rPr lang="zh-CN" altLang="en-US" dirty="0"/>
              <a:t>在客语中的发音和汉语拼音的</a:t>
            </a:r>
            <a:r>
              <a:rPr lang="en-US" altLang="zh-CN" dirty="0"/>
              <a:t>"d"</a:t>
            </a:r>
            <a:r>
              <a:rPr lang="zh-CN" altLang="en-US" dirty="0"/>
              <a:t>是一样的，没有任何差别。</a:t>
            </a:r>
          </a:p>
          <a:p>
            <a:pPr marL="0" indent="0">
              <a:buNone/>
            </a:pPr>
            <a:endParaRPr lang="zh-CN" altLang="en-US" dirty="0"/>
          </a:p>
          <a:p>
            <a:pPr marL="0" indent="0">
              <a:buNone/>
            </a:pPr>
            <a:r>
              <a:rPr lang="en-US" altLang="zh-CN" b="1" dirty="0"/>
              <a:t>t--[t'] </a:t>
            </a:r>
            <a:r>
              <a:rPr lang="zh-CN" altLang="en-US" b="1" dirty="0"/>
              <a:t>拖</a:t>
            </a:r>
          </a:p>
          <a:p>
            <a:pPr marL="0" indent="0">
              <a:buNone/>
            </a:pPr>
            <a:r>
              <a:rPr lang="en-US" altLang="zh-CN" dirty="0"/>
              <a:t>"t"</a:t>
            </a:r>
            <a:r>
              <a:rPr lang="zh-CN" altLang="en-US" dirty="0"/>
              <a:t>在客语中的发音和汉语拼音的</a:t>
            </a:r>
            <a:r>
              <a:rPr lang="en-US" altLang="zh-CN" dirty="0"/>
              <a:t>"t"</a:t>
            </a:r>
            <a:r>
              <a:rPr lang="zh-CN" altLang="en-US" dirty="0"/>
              <a:t>也是完全一样的。</a:t>
            </a:r>
          </a:p>
          <a:p>
            <a:pPr marL="0" indent="0">
              <a:buNone/>
            </a:pPr>
            <a:endParaRPr lang="zh-CN" altLang="en-US" dirty="0"/>
          </a:p>
          <a:p>
            <a:pPr marL="0" indent="0">
              <a:buNone/>
            </a:pPr>
            <a:r>
              <a:rPr lang="en-US" altLang="zh-CN" b="1" dirty="0"/>
              <a:t>n--[n] </a:t>
            </a:r>
            <a:r>
              <a:rPr lang="zh-CN" altLang="en-US" b="1" dirty="0"/>
              <a:t>挪</a:t>
            </a:r>
          </a:p>
          <a:p>
            <a:pPr marL="0" indent="0">
              <a:lnSpc>
                <a:spcPct val="120000"/>
              </a:lnSpc>
              <a:buNone/>
            </a:pPr>
            <a:r>
              <a:rPr lang="en-US" altLang="zh-CN" dirty="0"/>
              <a:t>"n"</a:t>
            </a:r>
            <a:r>
              <a:rPr lang="zh-CN" altLang="en-US" dirty="0"/>
              <a:t>在客语中既可以作声母，也可以作韵母。 作声母时，它和汉语拼音的</a:t>
            </a:r>
            <a:r>
              <a:rPr lang="en-US" altLang="zh-CN" dirty="0"/>
              <a:t>"n"</a:t>
            </a:r>
            <a:r>
              <a:rPr lang="zh-CN" altLang="en-US" dirty="0"/>
              <a:t>完全一样。 作韵母时，把舌头放在上齿龈，同时用鼻子发</a:t>
            </a:r>
            <a:r>
              <a:rPr lang="en-US" altLang="zh-CN" dirty="0"/>
              <a:t>"</a:t>
            </a:r>
            <a:r>
              <a:rPr lang="zh-CN" altLang="en-US" dirty="0"/>
              <a:t>嗯</a:t>
            </a:r>
            <a:r>
              <a:rPr lang="en-US" altLang="zh-CN" dirty="0"/>
              <a:t>"</a:t>
            </a:r>
            <a:r>
              <a:rPr lang="zh-CN" altLang="en-US" dirty="0"/>
              <a:t>音。</a:t>
            </a:r>
          </a:p>
          <a:p>
            <a:pPr marL="0" indent="0">
              <a:buNone/>
            </a:pPr>
            <a:endParaRPr lang="zh-CN" altLang="en-US" dirty="0"/>
          </a:p>
          <a:p>
            <a:pPr marL="0" indent="0">
              <a:buNone/>
            </a:pPr>
            <a:r>
              <a:rPr lang="en-US" altLang="zh-CN" b="1" dirty="0"/>
              <a:t>l--[l] </a:t>
            </a:r>
            <a:r>
              <a:rPr lang="zh-CN" altLang="en-US" b="1" dirty="0"/>
              <a:t>罗</a:t>
            </a:r>
          </a:p>
          <a:p>
            <a:pPr marL="0" indent="0">
              <a:buNone/>
            </a:pPr>
            <a:r>
              <a:rPr lang="en-US" altLang="zh-CN" dirty="0"/>
              <a:t>"l"</a:t>
            </a:r>
            <a:r>
              <a:rPr lang="zh-CN" altLang="en-US" dirty="0"/>
              <a:t>在客语中的发音和汉语拼音的</a:t>
            </a:r>
            <a:r>
              <a:rPr lang="en-US" altLang="zh-CN" dirty="0"/>
              <a:t>"l"</a:t>
            </a:r>
            <a:r>
              <a:rPr lang="zh-CN" altLang="en-US" dirty="0"/>
              <a:t>也是完全一样的。</a:t>
            </a:r>
          </a:p>
          <a:p>
            <a:pPr marL="0" indent="0">
              <a:buNone/>
            </a:pPr>
            <a:endParaRPr lang="zh-CN" altLang="en-US" dirty="0"/>
          </a:p>
        </p:txBody>
      </p:sp>
    </p:spTree>
    <p:extLst>
      <p:ext uri="{BB962C8B-B14F-4D97-AF65-F5344CB8AC3E}">
        <p14:creationId xmlns:p14="http://schemas.microsoft.com/office/powerpoint/2010/main" val="348030368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2537</Words>
  <Application>Microsoft Office PowerPoint</Application>
  <PresentationFormat>宽屏</PresentationFormat>
  <Paragraphs>368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1_Office 主题​​</vt:lpstr>
      <vt:lpstr>广西高峰乡客家话教程</vt:lpstr>
      <vt:lpstr>客语教程 · 前言</vt:lpstr>
      <vt:lpstr>一、元音学习</vt:lpstr>
      <vt:lpstr>二、声调</vt:lpstr>
      <vt:lpstr>PowerPoint 演示文稿</vt:lpstr>
      <vt:lpstr>一、声母学习</vt:lpstr>
      <vt:lpstr>(1)唇音学习—— p、b、m、f、v</vt:lpstr>
      <vt:lpstr>PowerPoint 演示文稿</vt:lpstr>
      <vt:lpstr>(2)舌尖中音学习</vt:lpstr>
      <vt:lpstr>(3)舌尖前音学习</vt:lpstr>
      <vt:lpstr>(4)舌根音学习</vt:lpstr>
      <vt:lpstr>(5)舌叶音、齿间音、龈颚音、喉塞音</vt:lpstr>
      <vt:lpstr>PowerPoint 演示文稿</vt:lpstr>
      <vt:lpstr>PowerPoint 演示文稿</vt:lpstr>
      <vt:lpstr>三、儿化音学习</vt:lpstr>
      <vt:lpstr>一、人称代词</vt:lpstr>
      <vt:lpstr>二、方位代词</vt:lpstr>
      <vt:lpstr>附录一 发音练习</vt:lpstr>
      <vt:lpstr>附录二 新闻朗读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夜月 绘梨衣</dc:creator>
  <cp:lastModifiedBy>夜月 绘梨衣</cp:lastModifiedBy>
  <cp:revision>36</cp:revision>
  <dcterms:created xsi:type="dcterms:W3CDTF">2021-05-04T11:21:36Z</dcterms:created>
  <dcterms:modified xsi:type="dcterms:W3CDTF">2021-05-05T15:10:06Z</dcterms:modified>
</cp:coreProperties>
</file>