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2"/>
    <p:sldId id="294" r:id="rId3"/>
    <p:sldId id="296" r:id="rId4"/>
    <p:sldId id="302" r:id="rId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2024-06-30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4" descr="Altium_logo.pn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41642" y="319768"/>
            <a:ext cx="1385088" cy="296182"/>
          </a:xfrm>
          <a:prstGeom prst="rect">
            <a:avLst/>
          </a:prstGeom>
          <a:noFill/>
          <a:ln>
            <a:noFill/>
          </a:ln>
          <a:effectLst>
            <a:outerShdw blurRad="203200" dist="50800" dir="5400000" sx="96000" sy="96000" algn="ctr" rotWithShape="0">
              <a:srgbClr val="000000">
                <a:alpha val="32000"/>
              </a:srgbClr>
            </a:outerShdw>
          </a:effectLst>
        </p:spPr>
      </p:pic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11516590" y="6356350"/>
            <a:ext cx="5357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9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package" Target="../embeddings/Microsoft_Word_Document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层叠结构的设置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/>
        </p:nvSpPr>
        <p:spPr>
          <a:xfrm>
            <a:off x="301260" y="151522"/>
            <a:ext cx="9668239" cy="64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sz="2400" i="0" dirty="0" err="1">
                <a:solidFill>
                  <a:srgbClr val="FFFFFF"/>
                </a:solidFill>
              </a:rPr>
              <a:t>PCB的层叠管理设计及依据</a:t>
            </a:r>
            <a:endParaRPr sz="2400" i="0" dirty="0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>
            <p:custDataLst>
              <p:tags r:id="rId1"/>
            </p:custDataLst>
          </p:nvPr>
        </p:nvSpPr>
        <p:spPr>
          <a:xfrm>
            <a:off x="6697306" y="4543870"/>
            <a:ext cx="4143202" cy="354579"/>
          </a:xfrm>
          <a:prstGeom prst="rect">
            <a:avLst/>
          </a:prstGeom>
        </p:spPr>
        <p:txBody>
          <a:bodyPr wrap="none" lIns="89985" tIns="46792" rIns="89985" bIns="0">
            <a:normAutofit fontScale="90000" lnSpcReduction="10000"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、判断因素</a:t>
            </a:r>
            <a:r>
              <a:rPr lang="en-US" altLang="zh-CN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—PCB板的布局走线密度 </a:t>
            </a: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6733179" y="5053782"/>
            <a:ext cx="4143202" cy="354579"/>
          </a:xfrm>
          <a:prstGeom prst="rect">
            <a:avLst/>
          </a:prstGeom>
        </p:spPr>
        <p:txBody>
          <a:bodyPr wrap="none" lIns="89985" tIns="46792" rIns="89985" bIns="0">
            <a:normAutofit fontScale="90000" lnSpcReduction="10000"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、判断因素</a:t>
            </a:r>
            <a:r>
              <a:rPr lang="en-US" altLang="zh-CN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—BGA深度</a:t>
            </a: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733339" y="5535514"/>
            <a:ext cx="4507207" cy="354888"/>
          </a:xfrm>
          <a:prstGeom prst="rect">
            <a:avLst/>
          </a:prstGeom>
        </p:spPr>
        <p:txBody>
          <a:bodyPr wrap="none" lIns="89985" tIns="46792" rIns="89985" bIns="0">
            <a:normAutofit fontScale="90000" lnSpcReduction="10000"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、判断因素</a:t>
            </a:r>
            <a:r>
              <a:rPr lang="en-US" altLang="zh-CN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—信号考虑</a:t>
            </a: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6733501" y="4022535"/>
            <a:ext cx="4143202" cy="354579"/>
          </a:xfrm>
          <a:prstGeom prst="rect">
            <a:avLst/>
          </a:prstGeom>
        </p:spPr>
        <p:txBody>
          <a:bodyPr wrap="none" lIns="89985" tIns="46792" rIns="89985" bIns="0">
            <a:normAutofit fontScale="90000" lnSpcReduction="10000"/>
          </a:bodyPr>
          <a:lstStyle/>
          <a:p>
            <a:pPr algn="l">
              <a:lnSpc>
                <a:spcPct val="130000"/>
              </a:lnSpc>
            </a:pPr>
            <a:r>
              <a:rPr lang="en-US" altLang="zh-CN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、判断因素</a:t>
            </a:r>
            <a:r>
              <a:rPr lang="en-US" altLang="zh-CN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b="1" spc="300" dirty="0">
                <a:solidFill>
                  <a:srgbClr val="178AA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—成本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717665" y="1125220"/>
            <a:ext cx="4293235" cy="2775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545" y="1125220"/>
            <a:ext cx="5992495" cy="47555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/>
        </p:nvSpPr>
        <p:spPr>
          <a:xfrm>
            <a:off x="301260" y="151522"/>
            <a:ext cx="9668239" cy="64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sz="2400" i="0" dirty="0" err="1">
                <a:solidFill>
                  <a:srgbClr val="FFFFFF"/>
                </a:solidFill>
              </a:rPr>
              <a:t>PCB的层叠管理设计及依据</a:t>
            </a:r>
            <a:endParaRPr sz="2400" i="0" dirty="0">
              <a:solidFill>
                <a:srgbClr val="FFFFFF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/>
        </p:nvSpPr>
        <p:spPr>
          <a:xfrm>
            <a:off x="1561523" y="1850746"/>
            <a:ext cx="9068953" cy="345277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/>
        </p:nvSpPr>
        <p:spPr>
          <a:xfrm>
            <a:off x="554355" y="1101090"/>
            <a:ext cx="11082655" cy="199771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/>
              <a:t>板的层数不是越多越好，也不是越少越好，确定多层PCB的层叠结构需要考虑较多的因素。从布线方面来说，层数越多越利于布线，但是制板成本和难度也会随之增加。对生产厂家来说，层叠结构对称与否是PCB制造时需要关注的焦点。所以，层数的选择需要考虑各方面的需求，以达到最佳的平衡。</a:t>
            </a:r>
          </a:p>
          <a:p>
            <a:r>
              <a:rPr altLang="zh-CN" dirty="0"/>
              <a:t>对有经验的设计人员来说，在完成元件的预布局后，会对PCB的布线瓶颈处进行重点分析，再综合有特殊布线要求的信号线（如差分线、敏感信号线等）的数量和种类来确定信号层的层数，然后根据电源的种类、隔离和抗干扰的要求来确定内电层的层数。这样，整个电路板的层数就基本确定了。</a:t>
            </a:r>
          </a:p>
          <a:p>
            <a:endParaRPr altLang="zh-CN" dirty="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67385" y="3482340"/>
            <a:ext cx="6301105" cy="2367280"/>
          </a:xfrm>
          <a:prstGeom prst="rect">
            <a:avLst/>
          </a:prstGeom>
        </p:spPr>
      </p:pic>
      <p:sp>
        <p:nvSpPr>
          <p:cNvPr id="208" name="Google Shape;208;p7"/>
          <p:cNvSpPr txBox="1"/>
          <p:nvPr/>
        </p:nvSpPr>
        <p:spPr>
          <a:xfrm>
            <a:off x="7400925" y="3721735"/>
            <a:ext cx="4311650" cy="1887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Char char="•"/>
            </a:pPr>
            <a:r>
              <a:rPr lang="en-US" sz="1600" b="0" i="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① 元件面、焊接面为完整的地平面（屏蔽）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Char char="•"/>
            </a:pPr>
            <a:r>
              <a:rPr lang="en-US" sz="1600" b="0" i="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② 尽可能无相邻平行布线层。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Char char="•"/>
            </a:pPr>
            <a:r>
              <a:rPr lang="en-US" sz="1600" b="0" i="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③ 所有信号层尽可能与地平面相邻。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 panose="020B0604020202020204"/>
              <a:buChar char="•"/>
            </a:pPr>
            <a:r>
              <a:rPr lang="en-US" sz="1600" b="0" i="0" dirty="0">
                <a:solidFill>
                  <a:srgbClr val="3F3F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/>
              </a:rPr>
              <a:t>④ 关键信号与地层相邻，不跨分割区。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/>
        </p:nvSpPr>
        <p:spPr>
          <a:xfrm>
            <a:off x="301260" y="151522"/>
            <a:ext cx="9668239" cy="64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sz="2400" i="0" dirty="0" err="1">
                <a:solidFill>
                  <a:srgbClr val="FFFFFF"/>
                </a:solidFill>
              </a:rPr>
              <a:t>PCB的层叠管理设计及依据</a:t>
            </a:r>
            <a:endParaRPr sz="2400" i="0" dirty="0">
              <a:solidFill>
                <a:srgbClr val="FFFFFF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/>
        </p:nvSpPr>
        <p:spPr>
          <a:xfrm>
            <a:off x="1561523" y="1850746"/>
            <a:ext cx="9068953" cy="345277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buFontTx/>
              <a:buNone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00990" y="2436495"/>
          <a:ext cx="4791075" cy="395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Document" r:id="rId4" imgW="5228590" imgH="4311650" progId="Word.Document.12">
                  <p:embed/>
                </p:oleObj>
              </mc:Choice>
              <mc:Fallback>
                <p:oleObj name="Document" r:id="rId4" imgW="5228590" imgH="4311650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990" y="2436495"/>
                        <a:ext cx="4791075" cy="395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625" y="2452370"/>
            <a:ext cx="6350635" cy="3836035"/>
          </a:xfrm>
          <a:prstGeom prst="rect">
            <a:avLst/>
          </a:prstGeom>
        </p:spPr>
      </p:pic>
      <p:sp>
        <p:nvSpPr>
          <p:cNvPr id="6" name="文本占位符 2"/>
          <p:cNvSpPr>
            <a:spLocks noGrp="1"/>
          </p:cNvSpPr>
          <p:nvPr/>
        </p:nvSpPr>
        <p:spPr>
          <a:xfrm>
            <a:off x="300990" y="1101090"/>
            <a:ext cx="4790440" cy="120396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/>
              <a:t>通过方案1到方案3的对比发现，对于4层板的层叠，通常选择</a:t>
            </a:r>
            <a:r>
              <a:rPr altLang="zh-CN" dirty="0">
                <a:solidFill>
                  <a:srgbClr val="FF0000"/>
                </a:solidFill>
              </a:rPr>
              <a:t>方案2</a:t>
            </a:r>
            <a:r>
              <a:rPr altLang="zh-CN" dirty="0"/>
              <a:t>或者</a:t>
            </a:r>
            <a:r>
              <a:rPr altLang="zh-CN" dirty="0">
                <a:solidFill>
                  <a:srgbClr val="FF0000"/>
                </a:solidFill>
              </a:rPr>
              <a:t>方案3</a:t>
            </a:r>
            <a:r>
              <a:rPr altLang="zh-CN" dirty="0"/>
              <a:t>，请结合板子的实际情况和层叠原则来正确选择。</a:t>
            </a:r>
          </a:p>
        </p:txBody>
      </p:sp>
      <p:sp>
        <p:nvSpPr>
          <p:cNvPr id="8" name="文本占位符 2"/>
          <p:cNvSpPr>
            <a:spLocks noGrp="1"/>
          </p:cNvSpPr>
          <p:nvPr/>
        </p:nvSpPr>
        <p:spPr>
          <a:xfrm>
            <a:off x="5684520" y="1101090"/>
            <a:ext cx="5699760" cy="120396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Tx/>
              <a:buNone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zh-CN" dirty="0"/>
              <a:t>确认层叠方案之后，在Altium Designer</a:t>
            </a:r>
            <a:r>
              <a:rPr lang="zh-CN" dirty="0"/>
              <a:t>当中，</a:t>
            </a:r>
            <a:r>
              <a:rPr altLang="zh-CN" dirty="0"/>
              <a:t>执行菜单命令“</a:t>
            </a:r>
            <a:r>
              <a:rPr altLang="zh-CN" b="1" dirty="0">
                <a:solidFill>
                  <a:srgbClr val="FF0000"/>
                </a:solidFill>
              </a:rPr>
              <a:t>设计-层叠管理器</a:t>
            </a:r>
            <a:r>
              <a:rPr altLang="zh-CN" dirty="0"/>
              <a:t>”或者按快捷键“</a:t>
            </a:r>
            <a:r>
              <a:rPr altLang="zh-CN" dirty="0">
                <a:solidFill>
                  <a:srgbClr val="FF0000"/>
                </a:solidFill>
              </a:rPr>
              <a:t>DK</a:t>
            </a:r>
            <a:r>
              <a:rPr altLang="zh-CN" dirty="0"/>
              <a:t>”，进</a:t>
            </a:r>
            <a:r>
              <a:rPr lang="zh-CN" dirty="0"/>
              <a:t>入</a:t>
            </a:r>
            <a:r>
              <a:rPr altLang="zh-CN" dirty="0"/>
              <a:t>层叠管理器，进行相关参数设置。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6"/>
  <p:tag name="KSO_WM_UNIT_HIGHLIGHT" val="0"/>
  <p:tag name="KSO_WM_UNIT_COMPATIBLE" val="0"/>
  <p:tag name="KSO_WM_DIAGRAM_GROUP_CODE" val="l1-1"/>
  <p:tag name="KSO_WM_UNIT_TYPE" val="l_h_a"/>
  <p:tag name="KSO_WM_UNIT_INDEX" val="1_2_1"/>
  <p:tag name="KSO_WM_UNIT_ID" val="diagram20187725_4*l_h_a*1_2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6"/>
  <p:tag name="KSO_WM_UNIT_HIGHLIGHT" val="0"/>
  <p:tag name="KSO_WM_UNIT_COMPATIBLE" val="0"/>
  <p:tag name="KSO_WM_DIAGRAM_GROUP_CODE" val="l1-1"/>
  <p:tag name="KSO_WM_UNIT_TYPE" val="l_h_a"/>
  <p:tag name="KSO_WM_UNIT_INDEX" val="1_2_1"/>
  <p:tag name="KSO_WM_UNIT_ID" val="diagram20187725_4*l_h_a*1_2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6"/>
  <p:tag name="KSO_WM_UNIT_HIGHLIGHT" val="0"/>
  <p:tag name="KSO_WM_UNIT_COMPATIBLE" val="0"/>
  <p:tag name="KSO_WM_DIAGRAM_GROUP_CODE" val="l1-1"/>
  <p:tag name="KSO_WM_UNIT_TYPE" val="l_h_a"/>
  <p:tag name="KSO_WM_UNIT_INDEX" val="1_2_1"/>
  <p:tag name="KSO_WM_UNIT_ID" val="diagram20187725_4*l_h_a*1_2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添加标题"/>
  <p:tag name="KSO_WM_UNIT_VALUE" val="6"/>
  <p:tag name="KSO_WM_UNIT_HIGHLIGHT" val="0"/>
  <p:tag name="KSO_WM_UNIT_COMPATIBLE" val="0"/>
  <p:tag name="KSO_WM_DIAGRAM_GROUP_CODE" val="l1-1"/>
  <p:tag name="KSO_WM_UNIT_TYPE" val="l_h_a"/>
  <p:tag name="KSO_WM_UNIT_INDEX" val="1_2_1"/>
  <p:tag name="KSO_WM_UNIT_ID" val="diagram20187725_4*l_h_a*1_2_1"/>
  <p:tag name="KSO_WM_TEMPLATE_CATEGORY" val="diagram"/>
  <p:tag name="KSO_WM_TEMPLATE_INDEX" val="20187725"/>
  <p:tag name="KSO_WM_UNIT_LAYERLEVEL" val="1_1_1"/>
  <p:tag name="KSO_WM_TAG_VERSION" val="1.0"/>
  <p:tag name="KSO_WM_BEAUTIFY_FLAG" val="#wm#"/>
  <p:tag name="KSO_WM_UNIT_DIAGRAM_ISNUMVISUAL" val="0"/>
  <p:tag name="KSO_WM_UNIT_DIAGRAM_ISREFERUNIT" val="0"/>
  <p:tag name="KSO_WM_UNIT_TEXT_FILL_FORE_SCHEMECOLOR_INDEX" val="6"/>
  <p:tag name="KSO_WM_UNIT_TEXT_FILL_TYPE" val="1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020,&quot;width&quot;:1086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878.11968503937,&quot;width&quot;:10322.53543307086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162</Words>
  <Application>Microsoft Office PowerPoint</Application>
  <PresentationFormat>宽屏</PresentationFormat>
  <Paragraphs>22</Paragraphs>
  <Slides>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宋体</vt:lpstr>
      <vt:lpstr>Arial</vt:lpstr>
      <vt:lpstr>Century Gothic</vt:lpstr>
      <vt:lpstr>Montserrat</vt:lpstr>
      <vt:lpstr>微软雅黑</vt:lpstr>
      <vt:lpstr>Office Theme</vt:lpstr>
      <vt:lpstr>Document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32</cp:revision>
  <dcterms:created xsi:type="dcterms:W3CDTF">2024-04-21T07:30:33Z</dcterms:created>
  <dcterms:modified xsi:type="dcterms:W3CDTF">2024-06-30T09:31:20Z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