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PCB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布线注意事项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392468" y="304355"/>
            <a:ext cx="3646132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lang="en-US" altLang="zh-CN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PCB</a:t>
            </a:r>
            <a:r>
              <a:rPr lang="zh-CN" altLang="en-US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布线设计规范及要求</a:t>
            </a:r>
            <a:endParaRPr lang="zh-CN" altLang="en-US" sz="2300" dirty="0"/>
          </a:p>
        </p:txBody>
      </p:sp>
      <p:sp>
        <p:nvSpPr>
          <p:cNvPr id="8" name="Google Shape;251;p10">
            <a:extLst>
              <a:ext uri="{FF2B5EF4-FFF2-40B4-BE49-F238E27FC236}">
                <a16:creationId xmlns:a16="http://schemas.microsoft.com/office/drawing/2014/main" id="{9A2675C1-7CDA-4D68-A688-71E350A1421E}"/>
              </a:ext>
            </a:extLst>
          </p:cNvPr>
          <p:cNvSpPr txBox="1"/>
          <p:nvPr/>
        </p:nvSpPr>
        <p:spPr>
          <a:xfrm>
            <a:off x="366583" y="1175833"/>
            <a:ext cx="11394440" cy="64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" panose="00000800000000000000"/>
              <a:buNone/>
            </a:pPr>
            <a:r>
              <a:rPr sz="2600" b="1" i="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ontserrat" panose="00000800000000000000"/>
              </a:rPr>
              <a:t>在PCB设计中，过孔的扇出很重要，扇孔的方式会影响信号完整性、平面完整性、布线的难度，以至于影响生产的成本</a:t>
            </a:r>
            <a:r>
              <a:rPr sz="2600" b="1" i="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ontserrat" panose="00000800000000000000"/>
              </a:rPr>
              <a:t>。</a:t>
            </a:r>
          </a:p>
        </p:txBody>
      </p:sp>
      <p:sp>
        <p:nvSpPr>
          <p:cNvPr id="9" name="Google Shape;252;p10">
            <a:extLst>
              <a:ext uri="{FF2B5EF4-FFF2-40B4-BE49-F238E27FC236}">
                <a16:creationId xmlns:a16="http://schemas.microsoft.com/office/drawing/2014/main" id="{A3A2CDF3-45E7-44AC-9CFE-D77CC68F2061}"/>
              </a:ext>
            </a:extLst>
          </p:cNvPr>
          <p:cNvSpPr txBox="1"/>
          <p:nvPr/>
        </p:nvSpPr>
        <p:spPr>
          <a:xfrm>
            <a:off x="398780" y="1970809"/>
            <a:ext cx="11394440" cy="2105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ontserrat" panose="00000800000000000000"/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ontserrat" panose="00000800000000000000"/>
              </a:rPr>
              <a:t>从扇孔的直观目的来讲，主要有两个。</a:t>
            </a:r>
          </a:p>
          <a:p>
            <a:pPr marL="0" marR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ontserrat" panose="00000800000000000000"/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ontserrat" panose="00000800000000000000"/>
              </a:rPr>
              <a:t>（1）缩短回流路径，比如GND孔，就近扇孔可以达到缩短路径的目的。</a:t>
            </a:r>
          </a:p>
          <a:p>
            <a:pPr marL="0" marR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ontserrat" panose="00000800000000000000"/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ontserrat" panose="00000800000000000000"/>
              </a:rPr>
              <a:t>（2）打孔占位，预先打孔是为了防止后面走线很密集时无法打孔，要绕很远连一条线，这样就形成很长的回流路径了。这种情况在进行高速PCB设计及多层PCB设计时经常遇到。预先打孔后面删除很方便，反之等走线完了再想去加一个过孔则很难，这时通常的想法就是随便找条线连上便是，不能考虑到信号完整性，不太符合规范做法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B54B8D-F3DE-4A76-8F11-59E8DB2BE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" y="4373562"/>
            <a:ext cx="6158230" cy="20789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8232CDC-5759-49E2-AD7E-231698A61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4373562"/>
            <a:ext cx="4064000" cy="2079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392468" y="304355"/>
            <a:ext cx="3646132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lang="en-US" altLang="zh-CN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PCB</a:t>
            </a:r>
            <a:r>
              <a:rPr lang="zh-CN" altLang="en-US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布线设计规范及要求</a:t>
            </a:r>
            <a:endParaRPr lang="zh-CN" altLang="en-US" sz="2300" dirty="0"/>
          </a:p>
        </p:txBody>
      </p:sp>
      <p:sp>
        <p:nvSpPr>
          <p:cNvPr id="14" name="Google Shape;252;p10">
            <a:extLst>
              <a:ext uri="{FF2B5EF4-FFF2-40B4-BE49-F238E27FC236}">
                <a16:creationId xmlns:a16="http://schemas.microsoft.com/office/drawing/2014/main" id="{992E3BFC-5950-4CFD-8885-A06663791A7D}"/>
              </a:ext>
            </a:extLst>
          </p:cNvPr>
          <p:cNvSpPr txBox="1"/>
          <p:nvPr/>
        </p:nvSpPr>
        <p:spPr>
          <a:xfrm>
            <a:off x="398145" y="1583055"/>
            <a:ext cx="11297285" cy="125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ontserrat" panose="00000800000000000000"/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ontserrat" panose="00000800000000000000"/>
              </a:rPr>
              <a:t>1）为满足国内制板厂的生产工艺能力要求，常规扇孔拉线线宽大于或等于4mil（0.1016mm）（特殊情况可用3.5mil，即0.0889mm）；小于这个值会极大挑战工厂的生产能力，报废率提高。</a:t>
            </a:r>
          </a:p>
          <a:p>
            <a:pPr marL="0" marR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ontserrat" panose="00000800000000000000"/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ontserrat" panose="00000800000000000000"/>
              </a:rPr>
              <a:t>2）不能出现任意角度走线，任意角度走线会挑战工厂的生产能力，很多在蚀刻铜线时出现问题，推荐45°或135°走线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DFEA97-78BA-4268-85C7-777A33A79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15" y="3089275"/>
            <a:ext cx="4514850" cy="19157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250C24E-B2E7-4BBE-BF72-9CDDE341F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45" y="3199130"/>
            <a:ext cx="4718050" cy="1847850"/>
          </a:xfrm>
          <a:prstGeom prst="rect">
            <a:avLst/>
          </a:prstGeom>
        </p:spPr>
      </p:pic>
      <p:sp>
        <p:nvSpPr>
          <p:cNvPr id="17" name="Google Shape;252;p10">
            <a:extLst>
              <a:ext uri="{FF2B5EF4-FFF2-40B4-BE49-F238E27FC236}">
                <a16:creationId xmlns:a16="http://schemas.microsoft.com/office/drawing/2014/main" id="{333AC003-F577-4287-B32E-EF81BAF09933}"/>
              </a:ext>
            </a:extLst>
          </p:cNvPr>
          <p:cNvSpPr txBox="1"/>
          <p:nvPr/>
        </p:nvSpPr>
        <p:spPr>
          <a:xfrm>
            <a:off x="447675" y="5106035"/>
            <a:ext cx="11394440" cy="125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ontserrat" panose="00000800000000000000"/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ontserrat" panose="00000800000000000000"/>
              </a:rPr>
              <a:t>同一网络不宜出现直角或锐角走线。直角或锐角走线一般是PCB布线中要求尽量避免的情况，这也几乎成为衡量布线好坏的标准之一。直角走线会使传输线的线宽发生变化，造成阻抗不连续及信号的反射，尖端产生EMI影响线路。</a:t>
            </a:r>
          </a:p>
        </p:txBody>
      </p:sp>
    </p:spTree>
    <p:extLst>
      <p:ext uri="{BB962C8B-B14F-4D97-AF65-F5344CB8AC3E}">
        <p14:creationId xmlns:p14="http://schemas.microsoft.com/office/powerpoint/2010/main" val="20079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392468" y="304355"/>
            <a:ext cx="3646132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lang="en-US" altLang="zh-CN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PCB</a:t>
            </a:r>
            <a:r>
              <a:rPr lang="zh-CN" altLang="en-US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布线设计规范及要求</a:t>
            </a:r>
            <a:endParaRPr lang="zh-CN" altLang="en-US" sz="2300" dirty="0"/>
          </a:p>
        </p:txBody>
      </p:sp>
      <p:sp>
        <p:nvSpPr>
          <p:cNvPr id="13" name="Google Shape;252;p10">
            <a:extLst>
              <a:ext uri="{FF2B5EF4-FFF2-40B4-BE49-F238E27FC236}">
                <a16:creationId xmlns:a16="http://schemas.microsoft.com/office/drawing/2014/main" id="{714B6DC9-68DB-4B58-9993-EB537D65A4E5}"/>
              </a:ext>
            </a:extLst>
          </p:cNvPr>
          <p:cNvSpPr txBox="1"/>
          <p:nvPr/>
        </p:nvSpPr>
        <p:spPr>
          <a:xfrm>
            <a:off x="300990" y="1656080"/>
            <a:ext cx="11394440" cy="125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ontserrat" panose="00000800000000000000"/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ontserrat" panose="00000800000000000000"/>
              </a:rPr>
              <a:t>设计的焊盘的形状一般都是规则的，如BGA的焊盘是圆形的，QFP的焊盘是长圆形的，CHIP元件的焊盘是矩形的等。但实际做出的PCB焊盘却不规则，可以说是奇形怪状。以0402R电阻封装的焊盘为例，如图所示，由于生产时存在工艺偏差，设计的规则焊盘出线之后，实际的焊盘是在原矩形焊盘的基础上加一个小矩形焊盘组成的，不规则，出现了异形焊盘。</a:t>
            </a:r>
          </a:p>
        </p:txBody>
      </p:sp>
      <p:sp>
        <p:nvSpPr>
          <p:cNvPr id="14" name="Google Shape;252;p10">
            <a:extLst>
              <a:ext uri="{FF2B5EF4-FFF2-40B4-BE49-F238E27FC236}">
                <a16:creationId xmlns:a16="http://schemas.microsoft.com/office/drawing/2014/main" id="{8A5B535E-B167-427D-B329-E5ECD4FE2A5F}"/>
              </a:ext>
            </a:extLst>
          </p:cNvPr>
          <p:cNvSpPr txBox="1"/>
          <p:nvPr/>
        </p:nvSpPr>
        <p:spPr>
          <a:xfrm>
            <a:off x="447675" y="5097145"/>
            <a:ext cx="11394440" cy="125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ontserrat" panose="00000800000000000000"/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ontserrat" panose="00000800000000000000"/>
              </a:rPr>
              <a:t>如果在0402R电阻封装的两个焊盘对角分别走线，加上PCB生产精度造成的阻焊偏差（阻焊窗单边比焊盘大0.1mm），会形成如图左图所示的焊盘。在这样的情况下，电阻焊接时由于焊锡表面张力的作用，会出现如图右图所示的不良旋转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24AB799-788D-4420-ACD2-2BBD3F310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3121025"/>
            <a:ext cx="4255770" cy="21374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10BA775-124D-49A5-9A56-FA7268E0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180" y="3121025"/>
            <a:ext cx="5212715" cy="21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5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52;p10">
            <a:extLst>
              <a:ext uri="{FF2B5EF4-FFF2-40B4-BE49-F238E27FC236}">
                <a16:creationId xmlns:a16="http://schemas.microsoft.com/office/drawing/2014/main" id="{012B9D56-1164-4501-8332-A4DE214C5AF5}"/>
              </a:ext>
            </a:extLst>
          </p:cNvPr>
          <p:cNvSpPr txBox="1"/>
          <p:nvPr/>
        </p:nvSpPr>
        <p:spPr>
          <a:xfrm>
            <a:off x="447675" y="1647825"/>
            <a:ext cx="11394440" cy="94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ontserrat" panose="00000800000000000000"/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ontserrat" panose="00000800000000000000"/>
              </a:rPr>
              <a:t>采用合理的布线方式，焊盘连线采用关于长轴对称的扇出方式，可以比较有效地减小CHIP元件贴装后的不良旋转；如果焊盘扇出的线也关于短轴对称，那么还可以减小CHIP元件贴装后的漂移，如图所示。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9223836-B15D-441D-9A88-3954F1BEC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2734945"/>
            <a:ext cx="3987800" cy="35623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89AA3C9-4112-43AF-A852-2FB76D3AC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0" y="2734945"/>
            <a:ext cx="5095875" cy="2186940"/>
          </a:xfrm>
          <a:prstGeom prst="rect">
            <a:avLst/>
          </a:prstGeom>
        </p:spPr>
      </p:pic>
      <p:sp>
        <p:nvSpPr>
          <p:cNvPr id="18" name="Google Shape;252;p10">
            <a:extLst>
              <a:ext uri="{FF2B5EF4-FFF2-40B4-BE49-F238E27FC236}">
                <a16:creationId xmlns:a16="http://schemas.microsoft.com/office/drawing/2014/main" id="{F32D8AAD-0C9B-47F5-AEB4-7AFB050A36F1}"/>
              </a:ext>
            </a:extLst>
          </p:cNvPr>
          <p:cNvSpPr txBox="1"/>
          <p:nvPr/>
        </p:nvSpPr>
        <p:spPr>
          <a:xfrm>
            <a:off x="5408930" y="5266690"/>
            <a:ext cx="5523230" cy="94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600"/>
              <a:buFont typeface="Montserrat" panose="00000800000000000000"/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Montserrat" panose="00000800000000000000"/>
              </a:rPr>
              <a:t>相邻焊盘是同网络的，不能直接连接，需要先连接外焊盘之后再进行连接，直连容易在手工焊接时造成连焊。</a:t>
            </a: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9764F801-3A45-4D79-99E9-00CB8A278AC5}"/>
              </a:ext>
            </a:extLst>
          </p:cNvPr>
          <p:cNvSpPr/>
          <p:nvPr/>
        </p:nvSpPr>
        <p:spPr>
          <a:xfrm>
            <a:off x="392468" y="304355"/>
            <a:ext cx="3646132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lang="en-US" altLang="zh-CN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PCB</a:t>
            </a:r>
            <a:r>
              <a:rPr lang="zh-CN" altLang="en-US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布线设计规范及要求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84529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7;p7">
            <a:extLst>
              <a:ext uri="{FF2B5EF4-FFF2-40B4-BE49-F238E27FC236}">
                <a16:creationId xmlns:a16="http://schemas.microsoft.com/office/drawing/2014/main" id="{7774EF2E-4472-4DDC-A553-F1777FE08345}"/>
              </a:ext>
            </a:extLst>
          </p:cNvPr>
          <p:cNvSpPr txBox="1"/>
          <p:nvPr/>
        </p:nvSpPr>
        <p:spPr>
          <a:xfrm>
            <a:off x="395605" y="1109345"/>
            <a:ext cx="11520170" cy="1189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>
              <a:lnSpc>
                <a:spcPct val="150000"/>
              </a:lnSpc>
              <a:buClr>
                <a:srgbClr val="2D2D2D"/>
              </a:buClr>
              <a:buSzPts val="1600"/>
              <a:buFont typeface="Montserrat Medium" panose="00000500000000000000"/>
              <a:buNone/>
            </a:pPr>
            <a:r>
              <a:rPr lang="zh-CN" altLang="en-US" sz="16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处理完连通性之后，一般需要对走线和铺铜进行优化，一般分为以下几个方面。</a:t>
            </a:r>
          </a:p>
          <a:p>
            <a:pPr marL="0" indent="0">
              <a:lnSpc>
                <a:spcPct val="150000"/>
              </a:lnSpc>
              <a:buClr>
                <a:srgbClr val="2D2D2D"/>
              </a:buClr>
              <a:buSzPts val="1600"/>
              <a:buFont typeface="Montserrat Medium" panose="00000500000000000000"/>
              <a:buNone/>
            </a:pPr>
            <a:r>
              <a:rPr lang="zh-CN" altLang="en-US" sz="16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1）走线间距满足 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3W </a:t>
            </a:r>
            <a:r>
              <a:rPr lang="zh-CN" altLang="en-US" sz="16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原则，在走线时有时候不注意，走线和走线太近，这样会容易引起走线和走线之间的串扰。处理完连通性之后，可以设置一个针对线与线间距的规则去协助检查。</a:t>
            </a:r>
          </a:p>
        </p:txBody>
      </p:sp>
      <p:sp>
        <p:nvSpPr>
          <p:cNvPr id="10" name="Google Shape;207;p7">
            <a:extLst>
              <a:ext uri="{FF2B5EF4-FFF2-40B4-BE49-F238E27FC236}">
                <a16:creationId xmlns:a16="http://schemas.microsoft.com/office/drawing/2014/main" id="{AA5E636A-6F28-46F2-A334-65D88FD1C6B9}"/>
              </a:ext>
            </a:extLst>
          </p:cNvPr>
          <p:cNvSpPr txBox="1"/>
          <p:nvPr/>
        </p:nvSpPr>
        <p:spPr>
          <a:xfrm>
            <a:off x="6896735" y="2235200"/>
            <a:ext cx="4802505" cy="156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algn="l">
              <a:lnSpc>
                <a:spcPct val="150000"/>
              </a:lnSpc>
              <a:buClr>
                <a:srgbClr val="2D2D2D"/>
              </a:buClr>
              <a:buSzPts val="1600"/>
              <a:buFont typeface="Montserrat Medium" panose="00000500000000000000"/>
              <a:buNone/>
            </a:pPr>
            <a:r>
              <a:rPr lang="zh-CN" altLang="en-US" sz="16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当我们的走线的中心间距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不少于3倍线宽</a:t>
            </a:r>
            <a:r>
              <a:rPr lang="zh-CN" altLang="en-US" sz="16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时，可以保证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70%</a:t>
            </a:r>
            <a:r>
              <a:rPr lang="zh-CN" altLang="en-US" sz="16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的线间电场不互相干扰，如果信号需要达到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98%</a:t>
            </a:r>
            <a:r>
              <a:rPr lang="zh-CN" altLang="en-US" sz="16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的线间电场不互相干扰，可以使用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10W</a:t>
            </a:r>
            <a:r>
              <a:rPr lang="zh-CN" altLang="en-US" sz="16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规则。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B2825AB-ECEF-4CE9-A8F1-BC7F51597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541270"/>
            <a:ext cx="6141085" cy="3477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FB29A6-0CB1-40C2-93BD-411AB82FB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100" y="4031615"/>
            <a:ext cx="3787140" cy="1800225"/>
          </a:xfrm>
          <a:prstGeom prst="rect">
            <a:avLst/>
          </a:prstGeom>
        </p:spPr>
      </p:pic>
      <p:sp>
        <p:nvSpPr>
          <p:cNvPr id="16" name="textbox 32">
            <a:extLst>
              <a:ext uri="{FF2B5EF4-FFF2-40B4-BE49-F238E27FC236}">
                <a16:creationId xmlns:a16="http://schemas.microsoft.com/office/drawing/2014/main" id="{8648A21D-FC70-43C7-BCA7-321044DBB228}"/>
              </a:ext>
            </a:extLst>
          </p:cNvPr>
          <p:cNvSpPr/>
          <p:nvPr/>
        </p:nvSpPr>
        <p:spPr>
          <a:xfrm>
            <a:off x="392468" y="304355"/>
            <a:ext cx="3646132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lang="en-US" altLang="zh-CN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PCB</a:t>
            </a:r>
            <a:r>
              <a:rPr lang="zh-CN" altLang="en-US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布线设计规范及要求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94110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9BC1097-EC26-4EF5-8629-A9EE27B6CBA4}"/>
              </a:ext>
            </a:extLst>
          </p:cNvPr>
          <p:cNvSpPr txBox="1"/>
          <p:nvPr/>
        </p:nvSpPr>
        <p:spPr>
          <a:xfrm>
            <a:off x="636270" y="1113155"/>
            <a:ext cx="4938395" cy="169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ctr">
              <a:lnSpc>
                <a:spcPct val="130000"/>
              </a:lnSpc>
              <a:spcAft>
                <a:spcPts val="400"/>
              </a:spcAft>
            </a:pPr>
            <a:r>
              <a:rPr lang="zh-CN" altLang="en-US" sz="16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</a:rPr>
              <a:t>2）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</a:rPr>
              <a:t>减小信号环路面积</a:t>
            </a:r>
            <a:r>
              <a:rPr lang="zh-CN" altLang="en-US" sz="16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</a:rPr>
              <a:t>，走线经常会包裹一个很大的环路，环路会造成其对外辐射的面积增大，同样吸收辐射的面积也增大，走线优化的时候需要进行优化处理，减小环路面积，这个一般是按快捷键“Shift+S”单层显示之后人工检查。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6EA56B-01E9-41E3-822A-2E24F71B9381}"/>
              </a:ext>
            </a:extLst>
          </p:cNvPr>
          <p:cNvSpPr txBox="1"/>
          <p:nvPr/>
        </p:nvSpPr>
        <p:spPr>
          <a:xfrm>
            <a:off x="6416675" y="1113155"/>
            <a:ext cx="5081270" cy="1050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ctr">
              <a:lnSpc>
                <a:spcPct val="130000"/>
              </a:lnSpc>
              <a:spcAft>
                <a:spcPts val="400"/>
              </a:spcAft>
              <a:buSzTx/>
            </a:pPr>
            <a:r>
              <a:rPr lang="zh-CN" altLang="en-US" sz="16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</a:rPr>
              <a:t>3）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</a:rPr>
              <a:t>修铜</a:t>
            </a:r>
            <a:r>
              <a:rPr lang="zh-CN" altLang="en-US" sz="16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</a:rPr>
              <a:t>，主要是对一些电路瓶颈的地方进行修整，然后还有就是尖岬铜皮的删除，一般通过放置多边形铺铜挖空进行删除，如图所示。</a:t>
            </a:r>
          </a:p>
        </p:txBody>
      </p:sp>
      <p:pic>
        <p:nvPicPr>
          <p:cNvPr id="12" name="Picture 3" descr="IMG_256">
            <a:extLst>
              <a:ext uri="{FF2B5EF4-FFF2-40B4-BE49-F238E27FC236}">
                <a16:creationId xmlns:a16="http://schemas.microsoft.com/office/drawing/2014/main" id="{EFB31302-A990-468C-A669-1B2FA776F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402" y="2969629"/>
            <a:ext cx="5018853" cy="271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F8475AE-087E-4811-AC58-C91217EFA504}"/>
              </a:ext>
            </a:extLst>
          </p:cNvPr>
          <p:cNvSpPr txBox="1"/>
          <p:nvPr/>
        </p:nvSpPr>
        <p:spPr>
          <a:xfrm>
            <a:off x="8636000" y="5888355"/>
            <a:ext cx="2150110" cy="37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400"/>
              </a:spcAft>
            </a:pPr>
            <a:r>
              <a:rPr lang="en-US" altLang="zh-CN" dirty="0">
                <a:latin typeface="+mn-ea"/>
              </a:rPr>
              <a:t> </a:t>
            </a:r>
            <a:r>
              <a:rPr lang="zh-CN" altLang="zh-CN" dirty="0">
                <a:latin typeface="+mn-ea"/>
              </a:rPr>
              <a:t>铜皮的修整</a:t>
            </a:r>
            <a:endParaRPr lang="zh-CN" altLang="en-US" dirty="0">
              <a:latin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EE91CB2-8598-40D7-9F73-2419BAE22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" y="3047365"/>
            <a:ext cx="4579620" cy="3324860"/>
          </a:xfrm>
          <a:prstGeom prst="rect">
            <a:avLst/>
          </a:prstGeom>
        </p:spPr>
      </p:pic>
      <p:sp>
        <p:nvSpPr>
          <p:cNvPr id="19" name="textbox 32">
            <a:extLst>
              <a:ext uri="{FF2B5EF4-FFF2-40B4-BE49-F238E27FC236}">
                <a16:creationId xmlns:a16="http://schemas.microsoft.com/office/drawing/2014/main" id="{3AE2C39E-6B44-45E5-BEBB-08773612598A}"/>
              </a:ext>
            </a:extLst>
          </p:cNvPr>
          <p:cNvSpPr/>
          <p:nvPr/>
        </p:nvSpPr>
        <p:spPr>
          <a:xfrm>
            <a:off x="392468" y="304355"/>
            <a:ext cx="3646132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lang="en-US" altLang="zh-CN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PCB</a:t>
            </a:r>
            <a:r>
              <a:rPr lang="zh-CN" altLang="en-US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布线设计规范及要求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40400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2">
            <a:extLst>
              <a:ext uri="{FF2B5EF4-FFF2-40B4-BE49-F238E27FC236}">
                <a16:creationId xmlns:a16="http://schemas.microsoft.com/office/drawing/2014/main" id="{BD88811A-1784-4199-8983-D9FA26736017}"/>
              </a:ext>
            </a:extLst>
          </p:cNvPr>
          <p:cNvSpPr/>
          <p:nvPr/>
        </p:nvSpPr>
        <p:spPr>
          <a:xfrm>
            <a:off x="392468" y="304355"/>
            <a:ext cx="3646132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lang="zh-CN" altLang="en-US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推荐的</a:t>
            </a:r>
            <a:r>
              <a:rPr lang="en-US" altLang="zh-CN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PCB</a:t>
            </a:r>
            <a:r>
              <a:rPr lang="zh-CN" altLang="en-US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布线顺序</a:t>
            </a:r>
            <a:endParaRPr lang="zh-CN" altLang="en-US" sz="2300" dirty="0"/>
          </a:p>
        </p:txBody>
      </p:sp>
      <p:sp>
        <p:nvSpPr>
          <p:cNvPr id="9" name="Google Shape;207;p7">
            <a:extLst>
              <a:ext uri="{FF2B5EF4-FFF2-40B4-BE49-F238E27FC236}">
                <a16:creationId xmlns:a16="http://schemas.microsoft.com/office/drawing/2014/main" id="{DA16C529-2687-48A5-BF30-E345728010B1}"/>
              </a:ext>
            </a:extLst>
          </p:cNvPr>
          <p:cNvSpPr txBox="1"/>
          <p:nvPr/>
        </p:nvSpPr>
        <p:spPr>
          <a:xfrm>
            <a:off x="392468" y="1371600"/>
            <a:ext cx="1152017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rgbClr val="2D2D2D"/>
              </a:buClr>
              <a:buSzPts val="1600"/>
              <a:buFont typeface="Montserrat Medium" panose="00000500000000000000"/>
              <a:buNone/>
            </a:pPr>
            <a:r>
              <a:rPr lang="en-US" altLang="zh-CN" sz="20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1.</a:t>
            </a:r>
            <a:r>
              <a:rPr lang="zh-CN" altLang="en-US" sz="20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完成各个模块内部的走线，确定与外部连接的是哪些线，是什么性质</a:t>
            </a:r>
            <a:endParaRPr lang="en-US" altLang="zh-CN" sz="2000" dirty="0">
              <a:solidFill>
                <a:srgbClr val="2D2D2D"/>
              </a:solidFill>
              <a:latin typeface="微软雅黑" panose="020B0503020204020204" charset="-122"/>
              <a:ea typeface="微软雅黑" panose="020B0503020204020204" charset="-122"/>
              <a:cs typeface="Montserrat Medium" panose="00000500000000000000"/>
              <a:sym typeface="Montserrat Medium" panose="00000500000000000000"/>
            </a:endParaRPr>
          </a:p>
          <a:p>
            <a:pPr marL="0" indent="0">
              <a:lnSpc>
                <a:spcPct val="150000"/>
              </a:lnSpc>
              <a:buClr>
                <a:srgbClr val="2D2D2D"/>
              </a:buClr>
              <a:buSzPts val="1600"/>
              <a:buFont typeface="Montserrat Medium" panose="00000500000000000000"/>
              <a:buNone/>
            </a:pPr>
            <a:endParaRPr lang="en-US" altLang="zh-CN" sz="2000" dirty="0">
              <a:solidFill>
                <a:srgbClr val="2D2D2D"/>
              </a:solidFill>
              <a:latin typeface="微软雅黑" panose="020B0503020204020204" charset="-122"/>
              <a:ea typeface="微软雅黑" panose="020B0503020204020204" charset="-122"/>
              <a:cs typeface="Montserrat Medium" panose="00000500000000000000"/>
              <a:sym typeface="Montserrat Medium" panose="00000500000000000000"/>
            </a:endParaRPr>
          </a:p>
          <a:p>
            <a:pPr marL="0" indent="0">
              <a:lnSpc>
                <a:spcPct val="150000"/>
              </a:lnSpc>
              <a:buClr>
                <a:srgbClr val="2D2D2D"/>
              </a:buClr>
              <a:buSzPts val="1600"/>
              <a:buFont typeface="Montserrat Medium" panose="00000500000000000000"/>
              <a:buNone/>
            </a:pPr>
            <a:r>
              <a:rPr lang="en-US" altLang="zh-CN" sz="20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2.</a:t>
            </a:r>
            <a:r>
              <a:rPr lang="zh-CN" altLang="en-US" sz="20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处理模块之间的重要信号线（例如：模拟线、高速线数据线等）</a:t>
            </a:r>
            <a:endParaRPr lang="en-US" altLang="zh-CN" sz="2000" dirty="0">
              <a:solidFill>
                <a:srgbClr val="2D2D2D"/>
              </a:solidFill>
              <a:latin typeface="微软雅黑" panose="020B0503020204020204" charset="-122"/>
              <a:ea typeface="微软雅黑" panose="020B0503020204020204" charset="-122"/>
              <a:cs typeface="Montserrat Medium" panose="00000500000000000000"/>
              <a:sym typeface="Montserrat Medium" panose="00000500000000000000"/>
            </a:endParaRPr>
          </a:p>
          <a:p>
            <a:pPr marL="0" indent="0">
              <a:lnSpc>
                <a:spcPct val="150000"/>
              </a:lnSpc>
              <a:buClr>
                <a:srgbClr val="2D2D2D"/>
              </a:buClr>
              <a:buSzPts val="1600"/>
              <a:buFont typeface="Montserrat Medium" panose="00000500000000000000"/>
              <a:buNone/>
            </a:pPr>
            <a:endParaRPr lang="en-US" altLang="zh-CN" sz="2000" dirty="0">
              <a:solidFill>
                <a:srgbClr val="2D2D2D"/>
              </a:solidFill>
              <a:latin typeface="微软雅黑" panose="020B0503020204020204" charset="-122"/>
              <a:ea typeface="微软雅黑" panose="020B0503020204020204" charset="-122"/>
              <a:cs typeface="Montserrat Medium" panose="00000500000000000000"/>
              <a:sym typeface="Montserrat Medium" panose="00000500000000000000"/>
            </a:endParaRPr>
          </a:p>
          <a:p>
            <a:pPr marL="0" indent="0">
              <a:lnSpc>
                <a:spcPct val="150000"/>
              </a:lnSpc>
              <a:buClr>
                <a:srgbClr val="2D2D2D"/>
              </a:buClr>
              <a:buSzPts val="1600"/>
              <a:buFont typeface="Montserrat Medium" panose="00000500000000000000"/>
              <a:buNone/>
            </a:pPr>
            <a:r>
              <a:rPr lang="en-US" altLang="zh-CN" sz="20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3.</a:t>
            </a:r>
            <a:r>
              <a:rPr lang="zh-CN" altLang="en-US" sz="20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处理模块之间常规的信号线（例如：控制线、低速线等）</a:t>
            </a:r>
            <a:endParaRPr lang="en-US" altLang="zh-CN" sz="2000" dirty="0">
              <a:solidFill>
                <a:srgbClr val="2D2D2D"/>
              </a:solidFill>
              <a:latin typeface="微软雅黑" panose="020B0503020204020204" charset="-122"/>
              <a:ea typeface="微软雅黑" panose="020B0503020204020204" charset="-122"/>
              <a:cs typeface="Montserrat Medium" panose="00000500000000000000"/>
              <a:sym typeface="Montserrat Medium" panose="00000500000000000000"/>
            </a:endParaRPr>
          </a:p>
          <a:p>
            <a:pPr marL="0" indent="0">
              <a:lnSpc>
                <a:spcPct val="150000"/>
              </a:lnSpc>
              <a:buClr>
                <a:srgbClr val="2D2D2D"/>
              </a:buClr>
              <a:buSzPts val="1600"/>
              <a:buFont typeface="Montserrat Medium" panose="00000500000000000000"/>
              <a:buNone/>
            </a:pPr>
            <a:endParaRPr lang="en-US" altLang="zh-CN" sz="2000" dirty="0">
              <a:solidFill>
                <a:srgbClr val="2D2D2D"/>
              </a:solidFill>
              <a:latin typeface="微软雅黑" panose="020B0503020204020204" charset="-122"/>
              <a:ea typeface="微软雅黑" panose="020B0503020204020204" charset="-122"/>
              <a:cs typeface="Montserrat Medium" panose="00000500000000000000"/>
              <a:sym typeface="Montserrat Medium" panose="00000500000000000000"/>
            </a:endParaRPr>
          </a:p>
          <a:p>
            <a:pPr marL="0" indent="0">
              <a:lnSpc>
                <a:spcPct val="150000"/>
              </a:lnSpc>
              <a:buClr>
                <a:srgbClr val="2D2D2D"/>
              </a:buClr>
              <a:buSzPts val="1600"/>
              <a:buFont typeface="Montserrat Medium" panose="00000500000000000000"/>
              <a:buNone/>
            </a:pPr>
            <a:r>
              <a:rPr lang="en-US" altLang="zh-CN" sz="20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4.</a:t>
            </a:r>
            <a:r>
              <a:rPr lang="zh-CN" altLang="en-US" sz="20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处理模块之间的电源线（例如：</a:t>
            </a:r>
            <a:r>
              <a:rPr lang="en-US" altLang="zh-CN" sz="20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VCC</a:t>
            </a:r>
            <a:r>
              <a:rPr lang="zh-CN" altLang="en-US" sz="20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、</a:t>
            </a:r>
            <a:r>
              <a:rPr lang="en-US" altLang="zh-CN" sz="20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GND</a:t>
            </a:r>
            <a:r>
              <a:rPr lang="zh-CN" altLang="en-US" sz="2000" dirty="0">
                <a:solidFill>
                  <a:srgbClr val="2D2D2D"/>
                </a:solidFill>
                <a:latin typeface="微软雅黑" panose="020B0503020204020204" charset="-122"/>
                <a:ea typeface="微软雅黑" panose="020B0503020204020204" charset="-122"/>
                <a:cs typeface="Montserrat Medium" panose="00000500000000000000"/>
                <a:sym typeface="Montserrat Medium" panose="00000500000000000000"/>
              </a:rPr>
              <a:t>等）</a:t>
            </a:r>
            <a:endParaRPr lang="en-US" altLang="zh-CN" sz="2000" dirty="0">
              <a:solidFill>
                <a:srgbClr val="2D2D2D"/>
              </a:solidFill>
              <a:latin typeface="微软雅黑" panose="020B0503020204020204" charset="-122"/>
              <a:ea typeface="微软雅黑" panose="020B0503020204020204" charset="-122"/>
              <a:cs typeface="Montserrat Medium" panose="00000500000000000000"/>
              <a:sym typeface="Montserrat Medium" panose="00000500000000000000"/>
            </a:endParaRPr>
          </a:p>
          <a:p>
            <a:pPr marL="0" indent="0">
              <a:lnSpc>
                <a:spcPct val="150000"/>
              </a:lnSpc>
              <a:buClr>
                <a:srgbClr val="2D2D2D"/>
              </a:buClr>
              <a:buSzPts val="1600"/>
              <a:buFont typeface="Montserrat Medium" panose="00000500000000000000"/>
              <a:buNone/>
            </a:pPr>
            <a:endParaRPr lang="en-US" altLang="zh-CN" sz="2000" dirty="0">
              <a:solidFill>
                <a:srgbClr val="2D2D2D"/>
              </a:solidFill>
              <a:latin typeface="微软雅黑" panose="020B0503020204020204" charset="-122"/>
              <a:ea typeface="微软雅黑" panose="020B0503020204020204" charset="-122"/>
              <a:cs typeface="Montserrat Medium" panose="00000500000000000000"/>
              <a:sym typeface="Montserrat Medium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8365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539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宋体</vt:lpstr>
      <vt:lpstr>微软雅黑</vt:lpstr>
      <vt:lpstr>Century Gothic</vt:lpstr>
      <vt:lpstr>Montserrat</vt:lpstr>
      <vt:lpstr>Montserrat Medium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46</cp:revision>
  <dcterms:created xsi:type="dcterms:W3CDTF">2024-04-21T07:30:33Z</dcterms:created>
  <dcterms:modified xsi:type="dcterms:W3CDTF">2024-07-22T12:11:21Z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