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custDataLst>
    <p:tags r:id="rId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50" autoAdjust="0"/>
    <p:restoredTop sz="94660"/>
  </p:normalViewPr>
  <p:slideViewPr>
    <p:cSldViewPr snapToGrid="0">
      <p:cViewPr varScale="1">
        <p:scale>
          <a:sx n="157" d="100"/>
          <a:sy n="157" d="100"/>
        </p:scale>
        <p:origin x="54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4"/>
          <p:cNvSpPr/>
          <p:nvPr/>
        </p:nvSpPr>
        <p:spPr>
          <a:xfrm>
            <a:off x="502429" y="2783060"/>
            <a:ext cx="5432425" cy="57785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4345"/>
              </a:lnSpc>
            </a:pPr>
            <a:r>
              <a:rPr lang="zh-CN" altLang="en-US" sz="3200" kern="0" spc="330" dirty="0">
                <a:ln w="9525" cap="flat" cmpd="sng">
                  <a:solidFill>
                    <a:srgbClr val="FDC15F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FDC15F">
                    <a:alpha val="100000"/>
                  </a:srgbClr>
                </a:solidFill>
                <a:latin typeface="Montserrat" panose="02000505000000020004"/>
                <a:ea typeface="Montserrat" panose="02000505000000020004"/>
                <a:cs typeface="Montserrat" panose="02000505000000020004"/>
              </a:rPr>
              <a:t>热焊盘和反焊盘的概念</a:t>
            </a:r>
            <a:endParaRPr lang="en-US" altLang="en-US" sz="3200" dirty="0"/>
          </a:p>
        </p:txBody>
      </p:sp>
      <p:sp>
        <p:nvSpPr>
          <p:cNvPr id="6" name="textbox 6"/>
          <p:cNvSpPr/>
          <p:nvPr/>
        </p:nvSpPr>
        <p:spPr>
          <a:xfrm>
            <a:off x="1124272" y="5435600"/>
            <a:ext cx="1938333" cy="362102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marL="16510" algn="l" rtl="0" eaLnBrk="0">
              <a:lnSpc>
                <a:spcPts val="2860"/>
              </a:lnSpc>
            </a:pPr>
            <a:r>
              <a:rPr lang="en-US" altLang="en-US" sz="2000" kern="0" spc="20" dirty="0">
                <a:solidFill>
                  <a:srgbClr val="FFFFFF">
                    <a:alpha val="100000"/>
                  </a:srgbClr>
                </a:solidFill>
                <a:latin typeface="Montserrat" panose="02000505000000020004"/>
              </a:rPr>
              <a:t>JHP </a:t>
            </a:r>
            <a:r>
              <a:rPr lang="zh-CN" altLang="en-US" sz="2000" kern="0" spc="20" dirty="0">
                <a:solidFill>
                  <a:srgbClr val="FFFFFF">
                    <a:alpha val="100000"/>
                  </a:srgbClr>
                </a:solidFill>
                <a:latin typeface="Montserrat" panose="02000505000000020004"/>
              </a:rPr>
              <a:t>硬件工作室</a:t>
            </a:r>
            <a:endParaRPr lang="en-US" altLang="en-US" sz="2000" dirty="0"/>
          </a:p>
        </p:txBody>
      </p:sp>
      <p:sp>
        <p:nvSpPr>
          <p:cNvPr id="8" name="textbox 8"/>
          <p:cNvSpPr/>
          <p:nvPr/>
        </p:nvSpPr>
        <p:spPr>
          <a:xfrm>
            <a:off x="3148526" y="5435600"/>
            <a:ext cx="601175" cy="362102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2450"/>
              </a:lnSpc>
            </a:pPr>
            <a:r>
              <a:rPr lang="zh-CN" altLang="en-US" sz="2000" kern="0" spc="40" dirty="0">
                <a:ln w="6350" cap="flat" cmpd="sng">
                  <a:solidFill>
                    <a:srgbClr val="FDC15F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FDC15F">
                    <a:alpha val="100000"/>
                  </a:srgbClr>
                </a:solidFill>
                <a:latin typeface="Montserrat" panose="02000505000000020004"/>
              </a:rPr>
              <a:t>杜工</a:t>
            </a:r>
            <a:endParaRPr lang="en-US" altLang="en-US" sz="2000" dirty="0"/>
          </a:p>
        </p:txBody>
      </p:sp>
      <p:pic>
        <p:nvPicPr>
          <p:cNvPr id="10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3049905" y="5435600"/>
            <a:ext cx="12700" cy="36210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-1" y="0"/>
            <a:ext cx="12192000" cy="6858000"/>
          </a:xfrm>
          <a:prstGeom prst="rect">
            <a:avLst/>
          </a:prstGeom>
        </p:spPr>
      </p:pic>
      <p:sp>
        <p:nvSpPr>
          <p:cNvPr id="32" name="textbox 32"/>
          <p:cNvSpPr/>
          <p:nvPr/>
        </p:nvSpPr>
        <p:spPr>
          <a:xfrm>
            <a:off x="392468" y="304355"/>
            <a:ext cx="2153920" cy="37147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7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9000"/>
              </a:lnSpc>
            </a:pPr>
            <a:r>
              <a:rPr lang="zh-CN" altLang="en-US" sz="2300" kern="0" spc="90" dirty="0">
                <a:ln w="8717" cap="flat" cmpd="sng">
                  <a:solidFill>
                    <a:srgbClr val="FFFFFF">
                      <a:alpha val="100000"/>
                    </a:srgbClr>
                  </a:solidFill>
                  <a:prstDash val="solid"/>
                  <a:bevel/>
                </a:ln>
                <a:solidFill>
                  <a:srgbClr val="FFFFFF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热焊盘的概念</a:t>
            </a:r>
            <a:endParaRPr lang="zh-CN" altLang="en-US" sz="23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9A72B7E-D89D-E71E-2E8E-5FD75B259DB8}"/>
              </a:ext>
            </a:extLst>
          </p:cNvPr>
          <p:cNvSpPr txBox="1"/>
          <p:nvPr/>
        </p:nvSpPr>
        <p:spPr>
          <a:xfrm>
            <a:off x="0" y="980186"/>
            <a:ext cx="121919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i="0" dirty="0">
                <a:solidFill>
                  <a:srgbClr val="4D4D4D"/>
                </a:solidFill>
                <a:effectLst/>
                <a:latin typeface="-apple-system"/>
              </a:rPr>
              <a:t>热焊盘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：在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layout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中，引脚与大面积的铺铜完全连接，容易造成过分散热而产生虚焊。因此对于接地引脚与大面积敷铜连接时，需要将实铜连接的方式，变为十字空心连接，以减少焊接中热量对周围的传导，便于人工焊接。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BE3FD6E-C3F4-679F-7DED-C0DBA7A62B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844" y="2420682"/>
            <a:ext cx="4375731" cy="2797782"/>
          </a:xfrm>
          <a:prstGeom prst="rect">
            <a:avLst/>
          </a:prstGeom>
        </p:spPr>
      </p:pic>
      <p:sp>
        <p:nvSpPr>
          <p:cNvPr id="3" name="AutoShape 2" descr="在这里插入图片描述">
            <a:extLst>
              <a:ext uri="{FF2B5EF4-FFF2-40B4-BE49-F238E27FC236}">
                <a16:creationId xmlns:a16="http://schemas.microsoft.com/office/drawing/2014/main" id="{BAC16CEC-52A3-4EE0-9AA3-8FEE95721E9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76C4E1F5-B0D3-4869-8D99-6B094A92BA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1425" y="2085293"/>
            <a:ext cx="3777997" cy="3634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0" y="0"/>
            <a:ext cx="12192000" cy="6858000"/>
          </a:xfrm>
          <a:prstGeom prst="rect">
            <a:avLst/>
          </a:prstGeom>
        </p:spPr>
      </p:pic>
      <p:sp>
        <p:nvSpPr>
          <p:cNvPr id="32" name="textbox 32"/>
          <p:cNvSpPr/>
          <p:nvPr/>
        </p:nvSpPr>
        <p:spPr>
          <a:xfrm>
            <a:off x="392468" y="304355"/>
            <a:ext cx="2153920" cy="37147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7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9000"/>
              </a:lnSpc>
            </a:pPr>
            <a:r>
              <a:rPr lang="zh-CN" altLang="en-US" sz="2300" kern="0" spc="90" dirty="0">
                <a:ln w="8717" cap="flat" cmpd="sng">
                  <a:solidFill>
                    <a:srgbClr val="FFFFFF">
                      <a:alpha val="100000"/>
                    </a:srgbClr>
                  </a:solidFill>
                  <a:prstDash val="solid"/>
                  <a:bevel/>
                </a:ln>
                <a:solidFill>
                  <a:srgbClr val="FFFFFF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反焊盘的概念</a:t>
            </a:r>
            <a:endParaRPr lang="zh-CN" altLang="en-US" sz="23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64F5F39-BE3D-4099-A1F5-06BD9E7F3EFC}"/>
              </a:ext>
            </a:extLst>
          </p:cNvPr>
          <p:cNvSpPr txBox="1"/>
          <p:nvPr/>
        </p:nvSpPr>
        <p:spPr>
          <a:xfrm>
            <a:off x="0" y="1030147"/>
            <a:ext cx="1219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i="0" dirty="0">
                <a:solidFill>
                  <a:srgbClr val="4D4D4D"/>
                </a:solidFill>
                <a:effectLst/>
                <a:latin typeface="-apple-system"/>
              </a:rPr>
              <a:t>反焊盘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：指的是负片中铜皮与焊盘的距离。（仅限于中间层，顶层与底层中这样的不算）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6DEA952-D139-4210-83C0-E94739CFE3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7360" y="2029430"/>
            <a:ext cx="7845552" cy="3798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41410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ZjQ1OTQwZWIxOTJmZGIyODgzNjA4ZDg4ODJhNzViNjAifQ=="/>
</p:tagLst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satMod val="110000"/>
                <a:lum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satMod val="105000"/>
                <a:lum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shade val="94000"/>
              </a:schemeClr>
            </a:gs>
            <a:gs pos="50000">
              <a:schemeClr val="phClr">
                <a:lumMod val="110000"/>
                <a:satMod val="100000"/>
                <a:tint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111</Words>
  <Application>Microsoft Office PowerPoint</Application>
  <PresentationFormat>宽屏</PresentationFormat>
  <Paragraphs>11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-apple-system</vt:lpstr>
      <vt:lpstr>宋体</vt:lpstr>
      <vt:lpstr>Arial</vt:lpstr>
      <vt:lpstr>Montserrat</vt:lpstr>
      <vt:lpstr>Office theme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A</cp:lastModifiedBy>
  <cp:revision>17</cp:revision>
  <dcterms:created xsi:type="dcterms:W3CDTF">2024-04-20T12:33:29Z</dcterms:created>
  <dcterms:modified xsi:type="dcterms:W3CDTF">2024-04-21T10:37:18Z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O">
    <vt:lpwstr>wqlLaW5nc29mdCBQREYgdG8gV1BTIDkw</vt:lpwstr>
  </property>
  <property fmtid="{D5CDD505-2E9C-101B-9397-08002B2CF9AE}" pid="3" name="Created">
    <vt:filetime>2024-04-20T20:32:58Z</vt:filetime>
  </property>
  <property fmtid="{D5CDD505-2E9C-101B-9397-08002B2CF9AE}" pid="4" name="ICV">
    <vt:lpwstr>7A2ED5B9216B4D2CA2A17BCDE33D9C11_12</vt:lpwstr>
  </property>
  <property fmtid="{D5CDD505-2E9C-101B-9397-08002B2CF9AE}" pid="5" name="KSOProductBuildVer">
    <vt:lpwstr>2052-12.1.0.16729</vt:lpwstr>
  </property>
</Properties>
</file>