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67238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声源跟踪小车工作原理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-32197" y="0"/>
            <a:ext cx="12192000" cy="68580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392468" y="304356"/>
            <a:ext cx="3188932" cy="4375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 panose="00000500000000000000"/>
              <a:buNone/>
            </a:pPr>
            <a:r>
              <a:rPr lang="zh-CN" altLang="en-US" sz="2000" b="1" i="0" dirty="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声源跟踪小车工作原理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 panose="00000500000000000000"/>
              <a:buNone/>
            </a:pPr>
            <a:endParaRPr lang="zh-CN" altLang="en-US" sz="2000" b="0" i="0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DC61940-2728-4FE3-8EC2-55CAE792BBCC}"/>
              </a:ext>
            </a:extLst>
          </p:cNvPr>
          <p:cNvSpPr txBox="1"/>
          <p:nvPr/>
        </p:nvSpPr>
        <p:spPr>
          <a:xfrm>
            <a:off x="417195" y="1236345"/>
            <a:ext cx="609600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200" dirty="0">
                <a:solidFill>
                  <a:schemeClr val="tx1"/>
                </a:solidFill>
                <a:ea typeface="宋体" panose="02010600030101010101" pitchFamily="2" charset="-122"/>
                <a:sym typeface="Arial" panose="020B0604020202020204"/>
              </a:rPr>
              <a:t>声源跟踪两大步骤：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  <a:sym typeface="Arial" panose="020B0604020202020204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ea typeface="宋体" panose="02010600030101010101" pitchFamily="2" charset="-122"/>
                <a:sym typeface="Arial" panose="020B0604020202020204"/>
              </a:rPr>
              <a:t>、检测声源；</a:t>
            </a:r>
            <a:r>
              <a:rPr lang="en-US" altLang="zh-CN" sz="2200" dirty="0">
                <a:solidFill>
                  <a:schemeClr val="tx1"/>
                </a:solidFill>
                <a:sym typeface="Arial" panose="020B0604020202020204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ea typeface="宋体" panose="02010600030101010101" pitchFamily="2" charset="-122"/>
                <a:sym typeface="Arial" panose="020B0604020202020204"/>
              </a:rPr>
              <a:t>、控制电机</a:t>
            </a:r>
          </a:p>
        </p:txBody>
      </p:sp>
      <p:pic>
        <p:nvPicPr>
          <p:cNvPr id="1026" name="Picture 2" descr="手工四驱车 DIY四驱车 科技小制作创意拼装玩具趣味科学实验套装-阿里巴巴">
            <a:extLst>
              <a:ext uri="{FF2B5EF4-FFF2-40B4-BE49-F238E27FC236}">
                <a16:creationId xmlns:a16="http://schemas.microsoft.com/office/drawing/2014/main" id="{AE6EF81D-B7FA-4181-B3E8-32B7AB36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34858">
            <a:off x="1208573" y="223408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78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-26831" y="0"/>
            <a:ext cx="12192000" cy="68580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392468" y="304356"/>
            <a:ext cx="3188932" cy="4375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 panose="00000500000000000000"/>
              <a:buNone/>
            </a:pPr>
            <a:r>
              <a:rPr lang="zh-CN" altLang="en-US" sz="2000" b="1" i="0" dirty="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声源跟踪小车系统框图</a:t>
            </a:r>
            <a:endParaRPr lang="zh-CN" altLang="en-US" sz="2000" b="0" i="0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7438BDA-FA8F-42B2-AB96-D5247C4E4526}"/>
              </a:ext>
            </a:extLst>
          </p:cNvPr>
          <p:cNvGrpSpPr/>
          <p:nvPr/>
        </p:nvGrpSpPr>
        <p:grpSpPr>
          <a:xfrm>
            <a:off x="1323340" y="1910715"/>
            <a:ext cx="9545320" cy="3662680"/>
            <a:chOff x="2084" y="3009"/>
            <a:chExt cx="15032" cy="576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BB5FC1A-03A5-4500-97A1-4835AEFF39B4}"/>
                </a:ext>
              </a:extLst>
            </p:cNvPr>
            <p:cNvGrpSpPr/>
            <p:nvPr/>
          </p:nvGrpSpPr>
          <p:grpSpPr>
            <a:xfrm>
              <a:off x="2084" y="3009"/>
              <a:ext cx="15032" cy="5769"/>
              <a:chOff x="1754" y="3218"/>
              <a:chExt cx="15032" cy="5769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B06FF9B-2C2B-4D45-B057-33A317DE2020}"/>
                  </a:ext>
                </a:extLst>
              </p:cNvPr>
              <p:cNvSpPr/>
              <p:nvPr/>
            </p:nvSpPr>
            <p:spPr>
              <a:xfrm>
                <a:off x="7975" y="5634"/>
                <a:ext cx="3250" cy="2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MCU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5433CC7-124E-4BD3-BAAF-966F2D2B40CB}"/>
                  </a:ext>
                </a:extLst>
              </p:cNvPr>
              <p:cNvSpPr/>
              <p:nvPr/>
            </p:nvSpPr>
            <p:spPr>
              <a:xfrm>
                <a:off x="2130" y="5634"/>
                <a:ext cx="2347" cy="9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麦克风阵列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E9D7A76-9629-4ABD-8B48-91BFA7222968}"/>
                  </a:ext>
                </a:extLst>
              </p:cNvPr>
              <p:cNvSpPr/>
              <p:nvPr/>
            </p:nvSpPr>
            <p:spPr>
              <a:xfrm>
                <a:off x="7975" y="6046"/>
                <a:ext cx="862" cy="8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ADC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C756AF5-3370-40EE-B46F-C5139309DF5E}"/>
                  </a:ext>
                </a:extLst>
              </p:cNvPr>
              <p:cNvSpPr/>
              <p:nvPr/>
            </p:nvSpPr>
            <p:spPr>
              <a:xfrm>
                <a:off x="6559" y="5634"/>
                <a:ext cx="786" cy="16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复用开关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4AA60F5-6AA3-446F-ABF7-4B386B15E578}"/>
                  </a:ext>
                </a:extLst>
              </p:cNvPr>
              <p:cNvSpPr/>
              <p:nvPr/>
            </p:nvSpPr>
            <p:spPr>
              <a:xfrm>
                <a:off x="11855" y="5634"/>
                <a:ext cx="853" cy="2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电机驱动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62E41AA-6BC0-4401-9599-FFE3E276E5C2}"/>
                  </a:ext>
                </a:extLst>
              </p:cNvPr>
              <p:cNvSpPr/>
              <p:nvPr/>
            </p:nvSpPr>
            <p:spPr>
              <a:xfrm>
                <a:off x="13743" y="5635"/>
                <a:ext cx="2346" cy="9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电机</a:t>
                </a:r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D672455-15ED-47F8-B0A7-B4156F995B4B}"/>
                  </a:ext>
                </a:extLst>
              </p:cNvPr>
              <p:cNvSpPr/>
              <p:nvPr/>
            </p:nvSpPr>
            <p:spPr>
              <a:xfrm>
                <a:off x="13743" y="6911"/>
                <a:ext cx="2346" cy="8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电机</a:t>
                </a:r>
                <a:r>
                  <a:rPr lang="en-US" altLang="zh-CN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42C78B4-3B3C-4871-92B1-8448A327D106}"/>
                  </a:ext>
                </a:extLst>
              </p:cNvPr>
              <p:cNvCxnSpPr/>
              <p:nvPr/>
            </p:nvCxnSpPr>
            <p:spPr>
              <a:xfrm flipV="1">
                <a:off x="11206" y="6153"/>
                <a:ext cx="647" cy="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106F340A-2337-4F28-B46F-DC6DC70943C5}"/>
                  </a:ext>
                </a:extLst>
              </p:cNvPr>
              <p:cNvCxnSpPr/>
              <p:nvPr/>
            </p:nvCxnSpPr>
            <p:spPr>
              <a:xfrm flipV="1">
                <a:off x="11240" y="7338"/>
                <a:ext cx="609" cy="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7998238B-A1EA-48CE-9543-E9FF81A6C34D}"/>
                  </a:ext>
                </a:extLst>
              </p:cNvPr>
              <p:cNvCxnSpPr/>
              <p:nvPr/>
            </p:nvCxnSpPr>
            <p:spPr>
              <a:xfrm flipV="1">
                <a:off x="12710" y="7337"/>
                <a:ext cx="1031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76DD259F-2331-43EF-AE84-857F18311F68}"/>
                  </a:ext>
                </a:extLst>
              </p:cNvPr>
              <p:cNvCxnSpPr/>
              <p:nvPr/>
            </p:nvCxnSpPr>
            <p:spPr>
              <a:xfrm flipV="1">
                <a:off x="12710" y="6152"/>
                <a:ext cx="1031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D1C0891-50B5-4EEB-AC1B-424CC7F48C0F}"/>
                  </a:ext>
                </a:extLst>
              </p:cNvPr>
              <p:cNvSpPr/>
              <p:nvPr/>
            </p:nvSpPr>
            <p:spPr>
              <a:xfrm>
                <a:off x="2121" y="6910"/>
                <a:ext cx="2355" cy="8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红外对管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A5322C7-1117-4743-B491-DCEED22E192A}"/>
                  </a:ext>
                </a:extLst>
              </p:cNvPr>
              <p:cNvSpPr/>
              <p:nvPr/>
            </p:nvSpPr>
            <p:spPr>
              <a:xfrm>
                <a:off x="5076" y="5635"/>
                <a:ext cx="853" cy="2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放大</a:t>
                </a: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8660DF8A-A159-434E-9A45-EBDE360FE5AD}"/>
                  </a:ext>
                </a:extLst>
              </p:cNvPr>
              <p:cNvCxnSpPr/>
              <p:nvPr/>
            </p:nvCxnSpPr>
            <p:spPr>
              <a:xfrm>
                <a:off x="4477" y="6091"/>
                <a:ext cx="57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EF9A065A-72BA-425E-9316-0BFC3ABF67E5}"/>
                  </a:ext>
                </a:extLst>
              </p:cNvPr>
              <p:cNvCxnSpPr/>
              <p:nvPr/>
            </p:nvCxnSpPr>
            <p:spPr>
              <a:xfrm>
                <a:off x="4477" y="7354"/>
                <a:ext cx="57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2C9834AF-6F7F-4ED5-900A-7FA157B2D6A8}"/>
                  </a:ext>
                </a:extLst>
              </p:cNvPr>
              <p:cNvCxnSpPr/>
              <p:nvPr/>
            </p:nvCxnSpPr>
            <p:spPr>
              <a:xfrm>
                <a:off x="5988" y="5830"/>
                <a:ext cx="57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10EE8D2C-57DC-44EE-89EC-200AFA557618}"/>
                  </a:ext>
                </a:extLst>
              </p:cNvPr>
              <p:cNvCxnSpPr/>
              <p:nvPr/>
            </p:nvCxnSpPr>
            <p:spPr>
              <a:xfrm>
                <a:off x="5988" y="6092"/>
                <a:ext cx="57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E8E605C8-0562-4493-AD49-BAD625DAEEF3}"/>
                  </a:ext>
                </a:extLst>
              </p:cNvPr>
              <p:cNvCxnSpPr/>
              <p:nvPr/>
            </p:nvCxnSpPr>
            <p:spPr>
              <a:xfrm>
                <a:off x="5958" y="6822"/>
                <a:ext cx="57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63AF8C5F-7419-4754-AF5F-F339CAAEE56D}"/>
                  </a:ext>
                </a:extLst>
              </p:cNvPr>
              <p:cNvCxnSpPr/>
              <p:nvPr/>
            </p:nvCxnSpPr>
            <p:spPr>
              <a:xfrm>
                <a:off x="5958" y="7084"/>
                <a:ext cx="57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00F162-9193-49B2-8B09-9842E44A28B6}"/>
                  </a:ext>
                </a:extLst>
              </p:cNvPr>
              <p:cNvSpPr txBox="1"/>
              <p:nvPr/>
            </p:nvSpPr>
            <p:spPr>
              <a:xfrm>
                <a:off x="6010" y="6150"/>
                <a:ext cx="5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/>
                  <a:t>...</a:t>
                </a:r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0C6E900D-B294-4D4F-82EF-AD35F095D48C}"/>
                  </a:ext>
                </a:extLst>
              </p:cNvPr>
              <p:cNvCxnSpPr/>
              <p:nvPr/>
            </p:nvCxnSpPr>
            <p:spPr>
              <a:xfrm>
                <a:off x="5975" y="7542"/>
                <a:ext cx="200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2C18B39-67B3-4959-94BA-E6EB88E6EA3B}"/>
                  </a:ext>
                </a:extLst>
              </p:cNvPr>
              <p:cNvSpPr/>
              <p:nvPr/>
            </p:nvSpPr>
            <p:spPr>
              <a:xfrm>
                <a:off x="2131" y="4019"/>
                <a:ext cx="13957" cy="83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POWER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0B332B6-0AA0-4DC6-9F60-C17F91B53DA4}"/>
                  </a:ext>
                </a:extLst>
              </p:cNvPr>
              <p:cNvSpPr/>
              <p:nvPr/>
            </p:nvSpPr>
            <p:spPr>
              <a:xfrm>
                <a:off x="1754" y="3218"/>
                <a:ext cx="15032" cy="57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2D06BC1-A6B0-4651-A849-261F85486FA6}"/>
                </a:ext>
              </a:extLst>
            </p:cNvPr>
            <p:cNvCxnSpPr>
              <a:stCxn id="18" idx="3"/>
              <a:endCxn id="17" idx="1"/>
            </p:cNvCxnSpPr>
            <p:nvPr/>
          </p:nvCxnSpPr>
          <p:spPr>
            <a:xfrm>
              <a:off x="7675" y="6266"/>
              <a:ext cx="6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152A68B-FC9F-48DE-92FB-AF8FCEB81ABA}"/>
                </a:ext>
              </a:extLst>
            </p:cNvPr>
            <p:cNvCxnSpPr/>
            <p:nvPr/>
          </p:nvCxnSpPr>
          <p:spPr>
            <a:xfrm>
              <a:off x="3633" y="4663"/>
              <a:ext cx="1" cy="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F590380-9C70-4C79-8A35-E46AE3F02DFA}"/>
                </a:ext>
              </a:extLst>
            </p:cNvPr>
            <p:cNvCxnSpPr/>
            <p:nvPr/>
          </p:nvCxnSpPr>
          <p:spPr>
            <a:xfrm>
              <a:off x="5809" y="4663"/>
              <a:ext cx="1" cy="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007C1C30-2797-4B64-8809-4FBD1798613F}"/>
                </a:ext>
              </a:extLst>
            </p:cNvPr>
            <p:cNvCxnSpPr/>
            <p:nvPr/>
          </p:nvCxnSpPr>
          <p:spPr>
            <a:xfrm>
              <a:off x="7267" y="4663"/>
              <a:ext cx="1" cy="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F865E2A-3483-4D59-A35E-26A1EA3CDE35}"/>
                </a:ext>
              </a:extLst>
            </p:cNvPr>
            <p:cNvCxnSpPr/>
            <p:nvPr/>
          </p:nvCxnSpPr>
          <p:spPr>
            <a:xfrm>
              <a:off x="9912" y="4663"/>
              <a:ext cx="1" cy="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116C994-3465-4793-9AB8-C65119FBE5A3}"/>
                </a:ext>
              </a:extLst>
            </p:cNvPr>
            <p:cNvCxnSpPr/>
            <p:nvPr/>
          </p:nvCxnSpPr>
          <p:spPr>
            <a:xfrm>
              <a:off x="12595" y="4663"/>
              <a:ext cx="1" cy="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F7A3719-0786-4DC3-9CF3-3A6EF496FE74}"/>
                </a:ext>
              </a:extLst>
            </p:cNvPr>
            <p:cNvCxnSpPr/>
            <p:nvPr/>
          </p:nvCxnSpPr>
          <p:spPr>
            <a:xfrm>
              <a:off x="15200" y="4663"/>
              <a:ext cx="1" cy="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52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Arial</vt:lpstr>
      <vt:lpstr>Calibri</vt:lpstr>
      <vt:lpstr>Century Gothic</vt:lpstr>
      <vt:lpstr>Montserrat</vt:lpstr>
      <vt:lpstr>Open Sans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6</cp:revision>
  <dcterms:created xsi:type="dcterms:W3CDTF">2024-04-21T07:30:33Z</dcterms:created>
  <dcterms:modified xsi:type="dcterms:W3CDTF">2024-04-23T01:24:04Z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