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8" r:id="rId3"/>
    <p:sldId id="259" r:id="rId4"/>
    <p:sldId id="260" r:id="rId5"/>
  </p:sldIdLst>
  <p:sldSz cx="12192000" cy="6858000"/>
  <p:notesSz cx="6858000" cy="9144000"/>
  <p:custDataLst>
    <p:tags r:id="rId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950" autoAdjust="0"/>
    <p:restoredTop sz="94660"/>
  </p:normalViewPr>
  <p:slideViewPr>
    <p:cSldViewPr snapToGrid="0">
      <p:cViewPr varScale="1">
        <p:scale>
          <a:sx n="157" d="100"/>
          <a:sy n="157" d="100"/>
        </p:scale>
        <p:origin x="54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gs" Target="tags/tag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p:cNvPicPr>
          <p:nvPr/>
        </p:nvPicPr>
        <p:blipFill>
          <a:blip r:embed="rId2"/>
          <a:stretch>
            <a:fillRect/>
          </a:stretch>
        </p:blipFill>
        <p:spPr>
          <a:xfrm rot="21600000">
            <a:off x="0" y="0"/>
            <a:ext cx="12192000" cy="6858000"/>
          </a:xfrm>
          <a:prstGeom prst="rect">
            <a:avLst/>
          </a:prstGeom>
        </p:spPr>
      </p:pic>
      <p:sp>
        <p:nvSpPr>
          <p:cNvPr id="4" name="textbox 4"/>
          <p:cNvSpPr/>
          <p:nvPr/>
        </p:nvSpPr>
        <p:spPr>
          <a:xfrm>
            <a:off x="502429" y="2783060"/>
            <a:ext cx="5432425" cy="577850"/>
          </a:xfrm>
          <a:prstGeom prst="rect">
            <a:avLst/>
          </a:prstGeom>
        </p:spPr>
        <p:txBody>
          <a:bodyPr vert="horz" wrap="square" lIns="0" tIns="0" rIns="0" bIns="0"/>
          <a:lstStyle/>
          <a:p>
            <a:pPr algn="l" rtl="0" eaLnBrk="0">
              <a:lnSpc>
                <a:spcPct val="83000"/>
              </a:lnSpc>
            </a:pPr>
            <a:endParaRPr lang="en-US" altLang="en-US" sz="100" dirty="0"/>
          </a:p>
          <a:p>
            <a:pPr marL="12700" algn="l" rtl="0" eaLnBrk="0">
              <a:lnSpc>
                <a:spcPts val="4345"/>
              </a:lnSpc>
            </a:pPr>
            <a:r>
              <a:rPr lang="zh-CN" altLang="en-US" sz="3200" kern="0" spc="330" dirty="0">
                <a:ln w="9525" cap="flat" cmpd="sng">
                  <a:solidFill>
                    <a:srgbClr val="FDC15F">
                      <a:alpha val="100000"/>
                    </a:srgbClr>
                  </a:solidFill>
                  <a:prstDash val="solid"/>
                  <a:miter lim="0"/>
                </a:ln>
                <a:solidFill>
                  <a:srgbClr val="FDC15F">
                    <a:alpha val="100000"/>
                  </a:srgbClr>
                </a:solidFill>
                <a:latin typeface="Montserrat" panose="02000505000000020004"/>
                <a:ea typeface="Montserrat" panose="02000505000000020004"/>
                <a:cs typeface="Montserrat" panose="02000505000000020004"/>
              </a:rPr>
              <a:t>阻抗概念的引入</a:t>
            </a:r>
            <a:endParaRPr lang="en-US" altLang="en-US" sz="3200" dirty="0"/>
          </a:p>
        </p:txBody>
      </p:sp>
      <p:sp>
        <p:nvSpPr>
          <p:cNvPr id="6" name="textbox 6"/>
          <p:cNvSpPr/>
          <p:nvPr/>
        </p:nvSpPr>
        <p:spPr>
          <a:xfrm>
            <a:off x="1124272" y="5435600"/>
            <a:ext cx="1938333" cy="362102"/>
          </a:xfrm>
          <a:prstGeom prst="rect">
            <a:avLst/>
          </a:prstGeom>
        </p:spPr>
        <p:txBody>
          <a:bodyPr vert="horz" wrap="square" lIns="0" tIns="0" rIns="0" bIns="0"/>
          <a:lstStyle/>
          <a:p>
            <a:pPr marL="16510" algn="l" rtl="0" eaLnBrk="0">
              <a:lnSpc>
                <a:spcPts val="2860"/>
              </a:lnSpc>
            </a:pPr>
            <a:r>
              <a:rPr lang="en-US" altLang="en-US" sz="2000" kern="0" spc="20" dirty="0">
                <a:solidFill>
                  <a:srgbClr val="FFFFFF">
                    <a:alpha val="100000"/>
                  </a:srgbClr>
                </a:solidFill>
                <a:latin typeface="Montserrat" panose="02000505000000020004"/>
              </a:rPr>
              <a:t>JHP </a:t>
            </a:r>
            <a:r>
              <a:rPr lang="zh-CN" altLang="en-US" sz="2000" kern="0" spc="20" dirty="0">
                <a:solidFill>
                  <a:srgbClr val="FFFFFF">
                    <a:alpha val="100000"/>
                  </a:srgbClr>
                </a:solidFill>
                <a:latin typeface="Montserrat" panose="02000505000000020004"/>
              </a:rPr>
              <a:t>硬件工作室</a:t>
            </a:r>
            <a:endParaRPr lang="en-US" altLang="en-US" sz="2000" dirty="0"/>
          </a:p>
        </p:txBody>
      </p:sp>
      <p:sp>
        <p:nvSpPr>
          <p:cNvPr id="8" name="textbox 8"/>
          <p:cNvSpPr/>
          <p:nvPr/>
        </p:nvSpPr>
        <p:spPr>
          <a:xfrm>
            <a:off x="3148526" y="5435600"/>
            <a:ext cx="601175" cy="362102"/>
          </a:xfrm>
          <a:prstGeom prst="rect">
            <a:avLst/>
          </a:prstGeom>
        </p:spPr>
        <p:txBody>
          <a:bodyPr vert="horz" wrap="square" lIns="0" tIns="0" rIns="0" bIns="0"/>
          <a:lstStyle/>
          <a:p>
            <a:pPr algn="l" rtl="0" eaLnBrk="0">
              <a:lnSpc>
                <a:spcPct val="83000"/>
              </a:lnSpc>
            </a:pPr>
            <a:endParaRPr lang="en-US" altLang="en-US" sz="100" dirty="0"/>
          </a:p>
          <a:p>
            <a:pPr marL="12700" algn="l" rtl="0" eaLnBrk="0">
              <a:lnSpc>
                <a:spcPts val="2450"/>
              </a:lnSpc>
            </a:pPr>
            <a:r>
              <a:rPr lang="zh-CN" altLang="en-US" sz="2000" kern="0" spc="40" dirty="0">
                <a:ln w="6350" cap="flat" cmpd="sng">
                  <a:solidFill>
                    <a:srgbClr val="FDC15F">
                      <a:alpha val="100000"/>
                    </a:srgbClr>
                  </a:solidFill>
                  <a:prstDash val="solid"/>
                  <a:miter lim="0"/>
                </a:ln>
                <a:solidFill>
                  <a:srgbClr val="FDC15F">
                    <a:alpha val="100000"/>
                  </a:srgbClr>
                </a:solidFill>
                <a:latin typeface="Montserrat" panose="02000505000000020004"/>
              </a:rPr>
              <a:t>杜工</a:t>
            </a:r>
            <a:endParaRPr lang="en-US" altLang="en-US" sz="2000" dirty="0"/>
          </a:p>
        </p:txBody>
      </p:sp>
      <p:pic>
        <p:nvPicPr>
          <p:cNvPr id="10" name="picture 10"/>
          <p:cNvPicPr>
            <a:picLocks noChangeAspect="1"/>
          </p:cNvPicPr>
          <p:nvPr/>
        </p:nvPicPr>
        <p:blipFill>
          <a:blip r:embed="rId3"/>
          <a:stretch>
            <a:fillRect/>
          </a:stretch>
        </p:blipFill>
        <p:spPr>
          <a:xfrm rot="21600000">
            <a:off x="3049905" y="5435600"/>
            <a:ext cx="12700" cy="362102"/>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6"/>
          <p:cNvPicPr>
            <a:picLocks noChangeAspect="1"/>
          </p:cNvPicPr>
          <p:nvPr/>
        </p:nvPicPr>
        <p:blipFill>
          <a:blip r:embed="rId2"/>
          <a:stretch>
            <a:fillRect/>
          </a:stretch>
        </p:blipFill>
        <p:spPr>
          <a:xfrm rot="21600000">
            <a:off x="0" y="0"/>
            <a:ext cx="12192000" cy="6858000"/>
          </a:xfrm>
          <a:prstGeom prst="rect">
            <a:avLst/>
          </a:prstGeom>
        </p:spPr>
      </p:pic>
      <p:sp>
        <p:nvSpPr>
          <p:cNvPr id="32" name="textbox 32"/>
          <p:cNvSpPr/>
          <p:nvPr/>
        </p:nvSpPr>
        <p:spPr>
          <a:xfrm>
            <a:off x="392468" y="304355"/>
            <a:ext cx="2153920" cy="371475"/>
          </a:xfrm>
          <a:prstGeom prst="rect">
            <a:avLst/>
          </a:prstGeom>
        </p:spPr>
        <p:txBody>
          <a:bodyPr vert="horz" wrap="square" lIns="0" tIns="0" rIns="0" bIns="0"/>
          <a:lstStyle/>
          <a:p>
            <a:pPr algn="l" rtl="0" eaLnBrk="0">
              <a:lnSpc>
                <a:spcPct val="77000"/>
              </a:lnSpc>
            </a:pPr>
            <a:endParaRPr lang="en-US" altLang="en-US" sz="100" dirty="0"/>
          </a:p>
          <a:p>
            <a:pPr marL="12700" algn="l" rtl="0" eaLnBrk="0">
              <a:lnSpc>
                <a:spcPct val="99000"/>
              </a:lnSpc>
            </a:pPr>
            <a:r>
              <a:rPr lang="zh-CN" altLang="en-US" sz="2300" kern="0" spc="90" dirty="0">
                <a:ln w="8717" cap="flat" cmpd="sng">
                  <a:solidFill>
                    <a:srgbClr val="FFFFFF">
                      <a:alpha val="100000"/>
                    </a:srgbClr>
                  </a:solidFill>
                  <a:prstDash val="solid"/>
                  <a:bevel/>
                </a:ln>
                <a:solidFill>
                  <a:srgbClr val="FFFFFF">
                    <a:alpha val="100000"/>
                  </a:srgbClr>
                </a:solidFill>
                <a:latin typeface="宋体" panose="02010600030101010101" pitchFamily="2" charset="-122"/>
                <a:ea typeface="宋体" panose="02010600030101010101" pitchFamily="2" charset="-122"/>
                <a:cs typeface="宋体" panose="02010600030101010101" pitchFamily="2" charset="-122"/>
              </a:rPr>
              <a:t>阻抗的概念</a:t>
            </a:r>
            <a:endParaRPr lang="zh-CN" altLang="en-US" sz="2300" dirty="0"/>
          </a:p>
        </p:txBody>
      </p:sp>
      <p:sp>
        <p:nvSpPr>
          <p:cNvPr id="5" name="文本框 4">
            <a:extLst>
              <a:ext uri="{FF2B5EF4-FFF2-40B4-BE49-F238E27FC236}">
                <a16:creationId xmlns:a16="http://schemas.microsoft.com/office/drawing/2014/main" id="{399D8028-644C-4E3D-B0EB-E48FBC46C922}"/>
              </a:ext>
            </a:extLst>
          </p:cNvPr>
          <p:cNvSpPr txBox="1"/>
          <p:nvPr/>
        </p:nvSpPr>
        <p:spPr>
          <a:xfrm>
            <a:off x="0" y="1197924"/>
            <a:ext cx="12192000" cy="1754326"/>
          </a:xfrm>
          <a:prstGeom prst="rect">
            <a:avLst/>
          </a:prstGeom>
          <a:noFill/>
        </p:spPr>
        <p:txBody>
          <a:bodyPr wrap="square">
            <a:spAutoFit/>
          </a:bodyPr>
          <a:lstStyle/>
          <a:p>
            <a:r>
              <a:rPr lang="zh-CN" altLang="en-US" dirty="0">
                <a:solidFill>
                  <a:srgbClr val="FF0000"/>
                </a:solidFill>
              </a:rPr>
              <a:t>特性阻抗：</a:t>
            </a:r>
            <a:r>
              <a:rPr lang="zh-CN" altLang="en-US" dirty="0"/>
              <a:t>又称“特征阻抗”，它不是直流电阻，属于长线传输中的概念。 </a:t>
            </a:r>
            <a:endParaRPr lang="en-US" altLang="zh-CN" dirty="0"/>
          </a:p>
          <a:p>
            <a:r>
              <a:rPr lang="en-US" altLang="zh-CN" dirty="0"/>
              <a:t>	</a:t>
            </a:r>
            <a:r>
              <a:rPr lang="zh-CN" altLang="en-US" dirty="0"/>
              <a:t>在高频范围内，信号传输过程中，信号沿到达的地方，信号线和参考平面（电源 或地平面）间由于电场的建立，会产生一个瞬间电流，如果传输线是各向同性的， 那么只要信号在传输，就始终存在一个电流 </a:t>
            </a:r>
            <a:r>
              <a:rPr lang="en-US" altLang="zh-CN" dirty="0"/>
              <a:t>I</a:t>
            </a:r>
            <a:r>
              <a:rPr lang="zh-CN" altLang="en-US" dirty="0"/>
              <a:t>，而如果信号的输出电平为 </a:t>
            </a:r>
            <a:r>
              <a:rPr lang="en-US" altLang="zh-CN" dirty="0"/>
              <a:t>V</a:t>
            </a:r>
            <a:r>
              <a:rPr lang="zh-CN" altLang="en-US" dirty="0"/>
              <a:t>，在 信号传输过程中，传输线就会等效成一个电阻，大小为 </a:t>
            </a:r>
            <a:r>
              <a:rPr lang="en-US" altLang="zh-CN" dirty="0"/>
              <a:t>V/I</a:t>
            </a:r>
            <a:r>
              <a:rPr lang="zh-CN" altLang="en-US" dirty="0"/>
              <a:t>，把这个等效的电阻 称为传输线的特性阻抗 </a:t>
            </a:r>
            <a:r>
              <a:rPr lang="en-US" altLang="zh-CN" dirty="0"/>
              <a:t>Z</a:t>
            </a:r>
            <a:r>
              <a:rPr lang="zh-CN" altLang="en-US" dirty="0"/>
              <a:t>。信号在传输的过程中，如果传输路径上的特性阻抗发 生变化，信号就会在阻抗不连续的结点产生反射。影响特性阻抗的因素有：介电 常数、介质厚度、线宽、铜箔厚度。</a:t>
            </a:r>
          </a:p>
        </p:txBody>
      </p:sp>
      <p:pic>
        <p:nvPicPr>
          <p:cNvPr id="1026" name="Picture 2" descr="阻抗匹配的基本原理及设计方法 - 品慧电子网">
            <a:extLst>
              <a:ext uri="{FF2B5EF4-FFF2-40B4-BE49-F238E27FC236}">
                <a16:creationId xmlns:a16="http://schemas.microsoft.com/office/drawing/2014/main" id="{F3246FA1-65E1-4B8D-BA0B-B7BFC695B5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1349" y="3687200"/>
            <a:ext cx="5829300" cy="24288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6"/>
          <p:cNvPicPr>
            <a:picLocks noChangeAspect="1"/>
          </p:cNvPicPr>
          <p:nvPr/>
        </p:nvPicPr>
        <p:blipFill>
          <a:blip r:embed="rId2"/>
          <a:stretch>
            <a:fillRect/>
          </a:stretch>
        </p:blipFill>
        <p:spPr>
          <a:xfrm rot="21600000">
            <a:off x="0" y="0"/>
            <a:ext cx="12192000" cy="6858000"/>
          </a:xfrm>
          <a:prstGeom prst="rect">
            <a:avLst/>
          </a:prstGeom>
        </p:spPr>
      </p:pic>
      <p:sp>
        <p:nvSpPr>
          <p:cNvPr id="32" name="textbox 32"/>
          <p:cNvSpPr/>
          <p:nvPr/>
        </p:nvSpPr>
        <p:spPr>
          <a:xfrm>
            <a:off x="392468" y="304355"/>
            <a:ext cx="4161244" cy="371475"/>
          </a:xfrm>
          <a:prstGeom prst="rect">
            <a:avLst/>
          </a:prstGeom>
        </p:spPr>
        <p:txBody>
          <a:bodyPr vert="horz" wrap="square" lIns="0" tIns="0" rIns="0" bIns="0"/>
          <a:lstStyle/>
          <a:p>
            <a:pPr algn="l" rtl="0" eaLnBrk="0">
              <a:lnSpc>
                <a:spcPct val="77000"/>
              </a:lnSpc>
            </a:pPr>
            <a:endParaRPr lang="en-US" altLang="en-US" sz="100" dirty="0"/>
          </a:p>
          <a:p>
            <a:pPr marL="12700" algn="l" rtl="0" eaLnBrk="0">
              <a:lnSpc>
                <a:spcPct val="99000"/>
              </a:lnSpc>
            </a:pPr>
            <a:r>
              <a:rPr lang="zh-CN" altLang="en-US" sz="2300" kern="0" spc="90" dirty="0">
                <a:ln w="8717" cap="flat" cmpd="sng">
                  <a:solidFill>
                    <a:srgbClr val="FFFFFF">
                      <a:alpha val="100000"/>
                    </a:srgbClr>
                  </a:solidFill>
                  <a:prstDash val="solid"/>
                  <a:bevel/>
                </a:ln>
                <a:solidFill>
                  <a:srgbClr val="FFFFFF">
                    <a:alpha val="100000"/>
                  </a:srgbClr>
                </a:solidFill>
                <a:latin typeface="宋体" panose="02010600030101010101" pitchFamily="2" charset="-122"/>
                <a:ea typeface="宋体" panose="02010600030101010101" pitchFamily="2" charset="-122"/>
                <a:cs typeface="宋体" panose="02010600030101010101" pitchFamily="2" charset="-122"/>
              </a:rPr>
              <a:t>为什么控制阻抗？（阻抗匹配）</a:t>
            </a:r>
            <a:endParaRPr lang="zh-CN" altLang="en-US" sz="2300" dirty="0"/>
          </a:p>
        </p:txBody>
      </p:sp>
      <p:sp>
        <p:nvSpPr>
          <p:cNvPr id="5" name="文本框 4">
            <a:extLst>
              <a:ext uri="{FF2B5EF4-FFF2-40B4-BE49-F238E27FC236}">
                <a16:creationId xmlns:a16="http://schemas.microsoft.com/office/drawing/2014/main" id="{399D8028-644C-4E3D-B0EB-E48FBC46C922}"/>
              </a:ext>
            </a:extLst>
          </p:cNvPr>
          <p:cNvSpPr txBox="1"/>
          <p:nvPr/>
        </p:nvSpPr>
        <p:spPr>
          <a:xfrm>
            <a:off x="0" y="1197924"/>
            <a:ext cx="12192000" cy="1477328"/>
          </a:xfrm>
          <a:prstGeom prst="rect">
            <a:avLst/>
          </a:prstGeom>
          <a:noFill/>
        </p:spPr>
        <p:txBody>
          <a:bodyPr wrap="square">
            <a:spAutoFit/>
          </a:bodyPr>
          <a:lstStyle/>
          <a:p>
            <a:r>
              <a:rPr lang="zh-CN" altLang="en-US" dirty="0"/>
              <a:t>随着信号传送速度迅猛的提高和高频电路的广泛应用，对印刷电路板也提出 了更高的要求。印刷电路板提供的电路性能必须能够使信号在传输过程中不发生 反射现象，信号保持完整，降低传输损耗，起到匹配阻抗的作用，这样才能得到 完整、可靠、精确、无干扰、噪音的传输信号。 阻抗匹配在高频设计中是很重要的，阻抗匹配与否关系到信号的质量优劣。而阻 抗匹配的目的主要在于传输线上所有高频的微波信号皆能到达负载点，不会有信 号反射回源点。因此，在有高频信号传输的</a:t>
            </a:r>
            <a:r>
              <a:rPr lang="en-US" altLang="zh-CN" dirty="0"/>
              <a:t>PCB</a:t>
            </a:r>
            <a:r>
              <a:rPr lang="zh-CN" altLang="en-US" dirty="0"/>
              <a:t>板中，特性阻抗的控制是尤为重 要的</a:t>
            </a:r>
          </a:p>
        </p:txBody>
      </p:sp>
      <p:pic>
        <p:nvPicPr>
          <p:cNvPr id="3" name="图片 2">
            <a:extLst>
              <a:ext uri="{FF2B5EF4-FFF2-40B4-BE49-F238E27FC236}">
                <a16:creationId xmlns:a16="http://schemas.microsoft.com/office/drawing/2014/main" id="{6B52186C-6704-4882-8DC5-A3D0159466B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4592" y="3009244"/>
            <a:ext cx="5449824" cy="2885587"/>
          </a:xfrm>
          <a:prstGeom prst="rect">
            <a:avLst/>
          </a:prstGeom>
        </p:spPr>
      </p:pic>
      <p:pic>
        <p:nvPicPr>
          <p:cNvPr id="2" name="图片 1">
            <a:extLst>
              <a:ext uri="{FF2B5EF4-FFF2-40B4-BE49-F238E27FC236}">
                <a16:creationId xmlns:a16="http://schemas.microsoft.com/office/drawing/2014/main" id="{5DDD0A30-91DA-4561-A23F-CEECF01DF3FA}"/>
              </a:ext>
            </a:extLst>
          </p:cNvPr>
          <p:cNvPicPr>
            <a:picLocks noChangeAspect="1"/>
          </p:cNvPicPr>
          <p:nvPr/>
        </p:nvPicPr>
        <p:blipFill>
          <a:blip r:embed="rId4"/>
          <a:stretch>
            <a:fillRect/>
          </a:stretch>
        </p:blipFill>
        <p:spPr>
          <a:xfrm>
            <a:off x="6426149" y="2834285"/>
            <a:ext cx="5449825" cy="3365383"/>
          </a:xfrm>
          <a:prstGeom prst="rect">
            <a:avLst/>
          </a:prstGeom>
        </p:spPr>
      </p:pic>
    </p:spTree>
    <p:extLst>
      <p:ext uri="{BB962C8B-B14F-4D97-AF65-F5344CB8AC3E}">
        <p14:creationId xmlns:p14="http://schemas.microsoft.com/office/powerpoint/2010/main" val="31249792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6"/>
          <p:cNvPicPr>
            <a:picLocks noChangeAspect="1"/>
          </p:cNvPicPr>
          <p:nvPr/>
        </p:nvPicPr>
        <p:blipFill>
          <a:blip r:embed="rId2"/>
          <a:stretch>
            <a:fillRect/>
          </a:stretch>
        </p:blipFill>
        <p:spPr>
          <a:xfrm rot="21600000">
            <a:off x="0" y="0"/>
            <a:ext cx="12192000" cy="6858000"/>
          </a:xfrm>
          <a:prstGeom prst="rect">
            <a:avLst/>
          </a:prstGeom>
        </p:spPr>
      </p:pic>
      <p:sp>
        <p:nvSpPr>
          <p:cNvPr id="32" name="textbox 32"/>
          <p:cNvSpPr/>
          <p:nvPr/>
        </p:nvSpPr>
        <p:spPr>
          <a:xfrm>
            <a:off x="392468" y="304355"/>
            <a:ext cx="2454364" cy="371475"/>
          </a:xfrm>
          <a:prstGeom prst="rect">
            <a:avLst/>
          </a:prstGeom>
        </p:spPr>
        <p:txBody>
          <a:bodyPr vert="horz" wrap="square" lIns="0" tIns="0" rIns="0" bIns="0"/>
          <a:lstStyle/>
          <a:p>
            <a:pPr algn="l" rtl="0" eaLnBrk="0">
              <a:lnSpc>
                <a:spcPct val="77000"/>
              </a:lnSpc>
            </a:pPr>
            <a:endParaRPr lang="en-US" altLang="en-US" sz="100" dirty="0"/>
          </a:p>
          <a:p>
            <a:pPr marL="12700" algn="l" rtl="0" eaLnBrk="0">
              <a:lnSpc>
                <a:spcPct val="99000"/>
              </a:lnSpc>
            </a:pPr>
            <a:r>
              <a:rPr lang="zh-CN" altLang="en-US" sz="2300" kern="0" spc="90" dirty="0">
                <a:ln w="8717" cap="flat" cmpd="sng">
                  <a:solidFill>
                    <a:srgbClr val="FFFFFF">
                      <a:alpha val="100000"/>
                    </a:srgbClr>
                  </a:solidFill>
                  <a:prstDash val="solid"/>
                  <a:bevel/>
                </a:ln>
                <a:solidFill>
                  <a:srgbClr val="FFFFFF">
                    <a:alpha val="100000"/>
                  </a:srgbClr>
                </a:solidFill>
                <a:latin typeface="宋体" panose="02010600030101010101" pitchFamily="2" charset="-122"/>
                <a:ea typeface="宋体" panose="02010600030101010101" pitchFamily="2" charset="-122"/>
              </a:rPr>
              <a:t>影响阻抗的因素</a:t>
            </a:r>
            <a:endParaRPr lang="zh-CN" altLang="en-US" sz="2300" dirty="0"/>
          </a:p>
        </p:txBody>
      </p:sp>
      <p:sp>
        <p:nvSpPr>
          <p:cNvPr id="7" name="文本框 6">
            <a:extLst>
              <a:ext uri="{FF2B5EF4-FFF2-40B4-BE49-F238E27FC236}">
                <a16:creationId xmlns:a16="http://schemas.microsoft.com/office/drawing/2014/main" id="{DD53EBF4-C97D-4DBD-BCEB-9EB1D4DD9C22}"/>
              </a:ext>
            </a:extLst>
          </p:cNvPr>
          <p:cNvSpPr txBox="1"/>
          <p:nvPr/>
        </p:nvSpPr>
        <p:spPr>
          <a:xfrm>
            <a:off x="2846832" y="1354574"/>
            <a:ext cx="6096000" cy="369332"/>
          </a:xfrm>
          <a:prstGeom prst="rect">
            <a:avLst/>
          </a:prstGeom>
          <a:noFill/>
        </p:spPr>
        <p:txBody>
          <a:bodyPr wrap="square">
            <a:spAutoFit/>
          </a:bodyPr>
          <a:lstStyle/>
          <a:p>
            <a:r>
              <a:rPr lang="zh-CN" altLang="en-US" dirty="0"/>
              <a:t>介质厚度、介电常数、铜厚、线宽、线距、阻焊厚度</a:t>
            </a:r>
          </a:p>
        </p:txBody>
      </p:sp>
      <p:sp>
        <p:nvSpPr>
          <p:cNvPr id="9" name="文本框 8">
            <a:extLst>
              <a:ext uri="{FF2B5EF4-FFF2-40B4-BE49-F238E27FC236}">
                <a16:creationId xmlns:a16="http://schemas.microsoft.com/office/drawing/2014/main" id="{60C8B1E2-0F4B-45C0-BB94-118588439AF7}"/>
              </a:ext>
            </a:extLst>
          </p:cNvPr>
          <p:cNvSpPr txBox="1"/>
          <p:nvPr/>
        </p:nvSpPr>
        <p:spPr>
          <a:xfrm>
            <a:off x="2350008" y="2782669"/>
            <a:ext cx="7178040" cy="646331"/>
          </a:xfrm>
          <a:prstGeom prst="rect">
            <a:avLst/>
          </a:prstGeom>
          <a:noFill/>
        </p:spPr>
        <p:txBody>
          <a:bodyPr wrap="square">
            <a:spAutoFit/>
          </a:bodyPr>
          <a:lstStyle/>
          <a:p>
            <a:r>
              <a:rPr lang="zh-CN" altLang="en-US" dirty="0"/>
              <a:t>一般，</a:t>
            </a:r>
            <a:r>
              <a:rPr lang="zh-CN" altLang="en-US" dirty="0">
                <a:solidFill>
                  <a:srgbClr val="FF0000"/>
                </a:solidFill>
              </a:rPr>
              <a:t>介质厚度、线距越大阻抗值越大；介电常数、铜厚、线宽、阻焊厚 度越大阻抗值越小。 </a:t>
            </a:r>
          </a:p>
        </p:txBody>
      </p:sp>
    </p:spTree>
    <p:extLst>
      <p:ext uri="{BB962C8B-B14F-4D97-AF65-F5344CB8AC3E}">
        <p14:creationId xmlns:p14="http://schemas.microsoft.com/office/powerpoint/2010/main" val="117603153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jQ1OTQwZWIxOTJmZGIyODgzNjA4ZDg4ODJhNzViNjAifQ=="/>
</p:tagLst>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satMod val="110000"/>
                <a:lumMod val="105000"/>
                <a:tint val="67000"/>
              </a:schemeClr>
            </a:gs>
            <a:gs pos="50000">
              <a:schemeClr val="phClr">
                <a:lumMod val="105000"/>
                <a:satMod val="103000"/>
                <a:tint val="73000"/>
              </a:schemeClr>
            </a:gs>
            <a:gs pos="100000">
              <a:schemeClr val="phClr">
                <a:satMod val="105000"/>
                <a:lumMod val="109000"/>
                <a:tint val="81000"/>
              </a:schemeClr>
            </a:gs>
          </a:gsLst>
          <a:lin ang="5400000" scaled="0"/>
        </a:gradFill>
        <a:gradFill rotWithShape="1">
          <a:gsLst>
            <a:gs pos="0">
              <a:schemeClr val="phClr">
                <a:satMod val="103000"/>
                <a:lumMod val="102000"/>
                <a:shade val="94000"/>
              </a:schemeClr>
            </a:gs>
            <a:gs pos="50000">
              <a:schemeClr val="phClr">
                <a:lumMod val="110000"/>
                <a:satMod val="100000"/>
                <a:tint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TotalTime>
  <Words>379</Words>
  <Application>Microsoft Office PowerPoint</Application>
  <PresentationFormat>宽屏</PresentationFormat>
  <Paragraphs>16</Paragraphs>
  <Slides>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4</vt:i4>
      </vt:variant>
    </vt:vector>
  </HeadingPairs>
  <TitlesOfParts>
    <vt:vector size="8" baseType="lpstr">
      <vt:lpstr>宋体</vt:lpstr>
      <vt:lpstr>Arial</vt:lpstr>
      <vt:lpstr>Montserrat</vt:lpstr>
      <vt:lpstr>Office theme</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A</cp:lastModifiedBy>
  <cp:revision>19</cp:revision>
  <dcterms:created xsi:type="dcterms:W3CDTF">2024-04-20T12:33:29Z</dcterms:created>
  <dcterms:modified xsi:type="dcterms:W3CDTF">2024-04-21T14:55:16Z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O">
    <vt:lpwstr>wqlLaW5nc29mdCBQREYgdG8gV1BTIDkw</vt:lpwstr>
  </property>
  <property fmtid="{D5CDD505-2E9C-101B-9397-08002B2CF9AE}" pid="3" name="Created">
    <vt:filetime>2024-04-20T20:32:58Z</vt:filetime>
  </property>
  <property fmtid="{D5CDD505-2E9C-101B-9397-08002B2CF9AE}" pid="4" name="ICV">
    <vt:lpwstr>7A2ED5B9216B4D2CA2A17BCDE33D9C11_12</vt:lpwstr>
  </property>
  <property fmtid="{D5CDD505-2E9C-101B-9397-08002B2CF9AE}" pid="5" name="KSOProductBuildVer">
    <vt:lpwstr>2052-12.1.0.16729</vt:lpwstr>
  </property>
</Properties>
</file>