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298" r:id="rId5"/>
    <p:sldId id="299" r:id="rId6"/>
    <p:sldId id="300" r:id="rId7"/>
    <p:sldId id="307" r:id="rId8"/>
    <p:sldId id="317" r:id="rId9"/>
    <p:sldId id="320" r:id="rId10"/>
    <p:sldId id="31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ebbs.cn&#21457;&#24086;&#20132;&#27969;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rto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学习本书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330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为什么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要学习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RTOS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63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初识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学习本书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1" y="2852936"/>
            <a:ext cx="813690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书从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开始，教你怎么把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的内核写出来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第二部分讲解应用，内核的资源、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通信机制。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书的参考资料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700808"/>
            <a:ext cx="8352928" cy="41549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V9.0.0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官方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源代码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FreeRTOS_Reference_Manual_V9.0.0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（电子版）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Mastering_the_FreeRTOS_Real_Time_Kernel-A_Hands-On_Tutorial_Guide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（电子版）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Using the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Real Time Kernel - A Practical Guide - Cortex-M3 Edition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（电子版）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《STM32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库开发实战指南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（电子版）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书的配套硬件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33969"/>
              </p:ext>
            </p:extLst>
          </p:nvPr>
        </p:nvGraphicFramePr>
        <p:xfrm>
          <a:off x="892605" y="1340769"/>
          <a:ext cx="7344519" cy="2808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559"/>
                <a:gridCol w="1468559"/>
                <a:gridCol w="1468559"/>
                <a:gridCol w="1469421"/>
                <a:gridCol w="1469421"/>
              </a:tblGrid>
              <a:tr h="40118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型号</a:t>
                      </a:r>
                      <a:endParaRPr lang="zh-CN" sz="1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区别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内核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引脚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Cortex-M3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指南者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512KB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霸道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霸天虎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1MB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挑战者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176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256KB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1MB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书的技术论坛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6305" y="1412776"/>
            <a:ext cx="7488832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zh-CN" altLang="zh-CN" sz="2400" dirty="0" smtClean="0"/>
              <a:t>如果</a:t>
            </a:r>
            <a:r>
              <a:rPr lang="zh-CN" altLang="zh-CN" sz="2400" dirty="0"/>
              <a:t>在学习过程中遇到问题，可以到野火电子论坛：</a:t>
            </a:r>
            <a:r>
              <a:rPr lang="en-US" altLang="zh-CN" sz="2400" dirty="0" smtClean="0">
                <a:hlinkClick r:id="rId3"/>
              </a:rPr>
              <a:t>www.firebbs.cn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发</a:t>
            </a:r>
            <a:r>
              <a:rPr lang="zh-CN" altLang="en-US" sz="2400" dirty="0"/>
              <a:t>帖</a:t>
            </a:r>
            <a:r>
              <a:rPr lang="zh-CN" altLang="en-US" sz="2400" dirty="0" smtClean="0"/>
              <a:t>交流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开</a:t>
            </a:r>
            <a:r>
              <a:rPr lang="zh-CN" altLang="zh-CN" sz="2400" dirty="0"/>
              <a:t>源共享，共同进步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1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如何学习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RTOS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71800" y="1341442"/>
            <a:ext cx="3672408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思考：为什么要学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RTOS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2070426"/>
            <a:ext cx="7992888" cy="206210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/>
              <a:t>       </a:t>
            </a:r>
            <a:r>
              <a:rPr lang="zh-CN" altLang="zh-CN" sz="1600" dirty="0" smtClean="0"/>
              <a:t>现实</a:t>
            </a:r>
            <a:r>
              <a:rPr lang="zh-CN" altLang="zh-CN" sz="1600" dirty="0"/>
              <a:t>生活中的很多中小型的电子产品用的都是裸机</a:t>
            </a:r>
            <a:r>
              <a:rPr lang="zh-CN" altLang="zh-CN" sz="1600" dirty="0" smtClean="0"/>
              <a:t>系统</a:t>
            </a:r>
            <a:r>
              <a:rPr lang="zh-CN" altLang="en-US" sz="1600" dirty="0"/>
              <a:t>就能</a:t>
            </a:r>
            <a:r>
              <a:rPr lang="zh-CN" altLang="zh-CN" sz="1600" dirty="0" smtClean="0"/>
              <a:t>满足</a:t>
            </a:r>
            <a:r>
              <a:rPr lang="zh-CN" altLang="zh-CN" sz="1600" dirty="0"/>
              <a:t>需求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zh-CN" sz="1600" dirty="0" smtClean="0"/>
              <a:t>但是</a:t>
            </a:r>
            <a:r>
              <a:rPr lang="zh-CN" altLang="zh-CN" sz="1600" dirty="0"/>
              <a:t>为什么还要学习</a:t>
            </a:r>
            <a:r>
              <a:rPr lang="en-US" altLang="zh-CN" sz="1600" dirty="0"/>
              <a:t>RTOS</a:t>
            </a:r>
            <a:r>
              <a:rPr lang="zh-CN" altLang="zh-CN" sz="1600" dirty="0" smtClean="0"/>
              <a:t>编程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1600" dirty="0" smtClean="0"/>
              <a:t>一</a:t>
            </a:r>
            <a:r>
              <a:rPr lang="zh-CN" altLang="zh-CN" sz="1600" dirty="0"/>
              <a:t>是项目需要，随着产品要实现的功能越来越多</a:t>
            </a:r>
            <a:r>
              <a:rPr lang="zh-CN" altLang="zh-CN" sz="1600" dirty="0" smtClean="0"/>
              <a:t>，裸机</a:t>
            </a:r>
            <a:r>
              <a:rPr lang="zh-CN" altLang="zh-CN" sz="1600" dirty="0"/>
              <a:t>系统已经不能够完美地解决问题，反而会使编程变得更加</a:t>
            </a:r>
            <a:r>
              <a:rPr lang="zh-CN" altLang="zh-CN" sz="1600" dirty="0" smtClean="0"/>
              <a:t>复杂。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1600" dirty="0" smtClean="0"/>
              <a:t>二</a:t>
            </a:r>
            <a:r>
              <a:rPr lang="zh-CN" altLang="zh-CN" sz="1600" dirty="0"/>
              <a:t>是学习的需要，必须学习更高级的东西，实现更好的职业规划</a:t>
            </a:r>
            <a:r>
              <a:rPr lang="zh-CN" altLang="zh-CN" sz="1600" dirty="0" smtClean="0"/>
              <a:t>，而</a:t>
            </a:r>
            <a:r>
              <a:rPr lang="zh-CN" altLang="zh-CN" sz="1600" dirty="0"/>
              <a:t>不是一味的在裸机编程上面死磕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如何学习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RTOS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2070426"/>
            <a:ext cx="7992888" cy="28007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 sz="1600" dirty="0"/>
          </a:p>
          <a:p>
            <a:r>
              <a:rPr lang="en-US" altLang="zh-CN" sz="1600" dirty="0" smtClean="0"/>
              <a:t>       </a:t>
            </a:r>
            <a:r>
              <a:rPr lang="zh-CN" altLang="zh-CN" sz="1600" dirty="0" smtClean="0"/>
              <a:t>那么</a:t>
            </a:r>
            <a:r>
              <a:rPr lang="zh-CN" altLang="zh-CN" sz="1600" dirty="0"/>
              <a:t>到底如何学习一个</a:t>
            </a:r>
            <a:r>
              <a:rPr lang="en-US" altLang="zh-CN" sz="1600" dirty="0"/>
              <a:t>RTOS</a:t>
            </a:r>
            <a:r>
              <a:rPr lang="zh-CN" altLang="zh-CN" sz="1600" dirty="0" smtClean="0"/>
              <a:t>？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1600" dirty="0" smtClean="0"/>
              <a:t>最简单的</a:t>
            </a:r>
            <a:r>
              <a:rPr lang="zh-CN" altLang="en-US" sz="1600" dirty="0" smtClean="0"/>
              <a:t>方法</a:t>
            </a:r>
            <a:r>
              <a:rPr lang="zh-CN" altLang="zh-CN" sz="1600" dirty="0" smtClean="0"/>
              <a:t>就是</a:t>
            </a:r>
            <a:r>
              <a:rPr lang="zh-CN" altLang="zh-CN" sz="1600" dirty="0"/>
              <a:t>在别人移植好的系统之上，看看</a:t>
            </a:r>
            <a:r>
              <a:rPr lang="en-US" altLang="zh-CN" sz="1600" dirty="0"/>
              <a:t>RTOS</a:t>
            </a:r>
            <a:r>
              <a:rPr lang="zh-CN" altLang="zh-CN" sz="1600" dirty="0"/>
              <a:t>里面的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使用说明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然后调用这些</a:t>
            </a:r>
            <a:r>
              <a:rPr lang="en-US" altLang="zh-CN" sz="1600" dirty="0"/>
              <a:t>API</a:t>
            </a:r>
            <a:r>
              <a:rPr lang="zh-CN" altLang="zh-CN" sz="1600" dirty="0"/>
              <a:t>实现自己想要的功能即可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另一种就是</a:t>
            </a:r>
            <a:r>
              <a:rPr lang="zh-CN" altLang="zh-CN" sz="1600" dirty="0" smtClean="0"/>
              <a:t>深入</a:t>
            </a:r>
            <a:r>
              <a:rPr lang="zh-CN" altLang="zh-CN" sz="1600" dirty="0"/>
              <a:t>的学习一款</a:t>
            </a:r>
            <a:r>
              <a:rPr lang="en-US" altLang="zh-CN" sz="1600" dirty="0" smtClean="0"/>
              <a:t>RTOS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阅读</a:t>
            </a:r>
            <a:r>
              <a:rPr lang="en-US" altLang="zh-CN" sz="1600" dirty="0"/>
              <a:t>RTOS</a:t>
            </a:r>
            <a:r>
              <a:rPr lang="zh-CN" altLang="zh-CN" sz="1600" dirty="0"/>
              <a:t>的源码，深究内核和每个组件的实现方式，这个过程枯燥且</a:t>
            </a:r>
            <a:r>
              <a:rPr lang="zh-CN" altLang="zh-CN" sz="1600" dirty="0" smtClean="0"/>
              <a:t>痛苦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现在跟随</a:t>
            </a:r>
            <a:r>
              <a:rPr lang="zh-CN" altLang="en-US" sz="1600" dirty="0" smtClean="0"/>
              <a:t>野火全新学习方式：先从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实现内核，</a:t>
            </a:r>
            <a:r>
              <a:rPr lang="zh-CN" altLang="zh-CN" sz="1600" dirty="0"/>
              <a:t>层层叠加</a:t>
            </a:r>
            <a:r>
              <a:rPr lang="zh-CN" altLang="en-US" sz="1600" dirty="0" smtClean="0"/>
              <a:t>，再看内核资源的实现方式。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2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2070426"/>
            <a:ext cx="7992888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dirty="0" err="1" smtClean="0"/>
              <a:t>FreeRTOS</a:t>
            </a:r>
            <a:r>
              <a:rPr lang="zh-CN" altLang="zh-CN" sz="1600" dirty="0" smtClean="0"/>
              <a:t>由</a:t>
            </a:r>
            <a:r>
              <a:rPr lang="en-US" altLang="zh-CN" sz="1600" dirty="0" smtClean="0"/>
              <a:t>Richard Barry</a:t>
            </a:r>
            <a:r>
              <a:rPr lang="zh-CN" altLang="en-US" sz="1600" dirty="0"/>
              <a:t>在</a:t>
            </a:r>
            <a:r>
              <a:rPr lang="en-US" altLang="zh-CN" sz="1600" dirty="0" smtClean="0"/>
              <a:t>2003</a:t>
            </a:r>
            <a:r>
              <a:rPr lang="zh-CN" altLang="zh-CN" sz="1600" dirty="0"/>
              <a:t>年</a:t>
            </a:r>
            <a:r>
              <a:rPr lang="zh-CN" altLang="zh-CN" sz="1600" dirty="0" smtClean="0"/>
              <a:t>发布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2018</a:t>
            </a:r>
            <a:r>
              <a:rPr lang="zh-CN" altLang="zh-CN" sz="1600" dirty="0"/>
              <a:t>年被亚马逊收购，改名</a:t>
            </a:r>
            <a:r>
              <a:rPr lang="zh-CN" altLang="zh-CN" sz="1600" dirty="0" smtClean="0"/>
              <a:t>为</a:t>
            </a:r>
            <a:endParaRPr lang="en-US" altLang="zh-CN" sz="1600" dirty="0" smtClean="0"/>
          </a:p>
          <a:p>
            <a:r>
              <a:rPr lang="en-US" altLang="zh-CN" sz="1600" dirty="0" smtClean="0"/>
              <a:t>AWS </a:t>
            </a:r>
            <a:r>
              <a:rPr lang="en-US" altLang="zh-CN" sz="1600" dirty="0" err="1" smtClean="0"/>
              <a:t>FreeRTOS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000000"/>
                </a:solidFill>
              </a:rPr>
              <a:t>官网：</a:t>
            </a:r>
            <a:r>
              <a:rPr lang="en-US" altLang="zh-CN" sz="1600" u="sng" dirty="0">
                <a:hlinkClick r:id="rId3"/>
              </a:rPr>
              <a:t> </a:t>
            </a:r>
            <a:r>
              <a:rPr lang="en-US" altLang="zh-CN" sz="1600" u="sng" dirty="0" smtClean="0">
                <a:hlinkClick r:id="rId3"/>
              </a:rPr>
              <a:t>www.freertos.org</a:t>
            </a:r>
            <a:endParaRPr lang="en-US" altLang="zh-CN" sz="1600" u="sng" dirty="0" smtClean="0"/>
          </a:p>
          <a:p>
            <a:endParaRPr lang="en-US" altLang="zh-CN" sz="1600" u="sng" dirty="0" smtClean="0"/>
          </a:p>
        </p:txBody>
      </p:sp>
    </p:spTree>
    <p:extLst>
      <p:ext uri="{BB962C8B-B14F-4D97-AF65-F5344CB8AC3E}">
        <p14:creationId xmlns:p14="http://schemas.microsoft.com/office/powerpoint/2010/main" val="38133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Pages>0</Pages>
  <Words>452</Words>
  <Characters>0</Characters>
  <Application>Microsoft Office PowerPoint</Application>
  <DocSecurity>0</DocSecurity>
  <PresentationFormat>全屏显示(4:3)</PresentationFormat>
  <Lines>0</Lines>
  <Paragraphs>89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166</cp:revision>
  <dcterms:created xsi:type="dcterms:W3CDTF">2014-09-22T09:17:55Z</dcterms:created>
  <dcterms:modified xsi:type="dcterms:W3CDTF">2019-03-27T03:49:09Z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