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14" r:id="rId1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FreeRTOS</a:t>
              </a:r>
              <a:r>
                <a:rPr lang="zh-CN" altLang="en-US" sz="3200" b="1" dirty="0" smtClean="0">
                  <a:solidFill>
                    <a:srgbClr val="000000"/>
                  </a:solidFill>
                  <a:latin typeface="微软雅黑" pitchFamily="34" charset="-122"/>
                  <a:ea typeface="微软雅黑" pitchFamily="34" charset="-122"/>
                </a:rPr>
                <a:t>启动</a:t>
              </a:r>
              <a:r>
                <a:rPr lang="zh-CN" altLang="en-US" sz="3200" b="1" dirty="0">
                  <a:solidFill>
                    <a:srgbClr val="000000"/>
                  </a:solidFill>
                  <a:latin typeface="微软雅黑" pitchFamily="34" charset="-122"/>
                  <a:ea typeface="微软雅黑" pitchFamily="34" charset="-122"/>
                </a:rPr>
                <a:t>流程</a:t>
              </a: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3416320"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万事俱备</a:t>
            </a:r>
            <a:r>
              <a:rPr lang="zh-CN" altLang="en-US" sz="2800" b="1" dirty="0">
                <a:solidFill>
                  <a:prstClr val="black"/>
                </a:solidFill>
                <a:latin typeface="微软雅黑" pitchFamily="34" charset="-122"/>
                <a:ea typeface="微软雅黑" pitchFamily="34" charset="-122"/>
                <a:cs typeface="+mj-cs"/>
              </a:rPr>
              <a:t>，只欠东风</a:t>
            </a: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3416320"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小心翼翼</a:t>
            </a:r>
            <a:r>
              <a:rPr lang="zh-CN" altLang="en-US" sz="2800" b="1" dirty="0">
                <a:solidFill>
                  <a:prstClr val="black"/>
                </a:solidFill>
                <a:latin typeface="微软雅黑" pitchFamily="34" charset="-122"/>
                <a:ea typeface="微软雅黑" pitchFamily="34" charset="-122"/>
                <a:cs typeface="+mj-cs"/>
              </a:rPr>
              <a:t>，十分谨慎</a:t>
            </a: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3709349" cy="523220"/>
          </a:xfrm>
          <a:prstGeom prst="rect">
            <a:avLst/>
          </a:prstGeom>
        </p:spPr>
        <p:txBody>
          <a:bodyPr wrap="none">
            <a:spAutoFit/>
          </a:bodyPr>
          <a:lstStyle/>
          <a:p>
            <a:pPr fontAlgn="auto">
              <a:spcBef>
                <a:spcPts val="0"/>
              </a:spcBef>
              <a:spcAft>
                <a:spcPts val="0"/>
              </a:spcAft>
              <a:defRPr/>
            </a:pPr>
            <a:r>
              <a:rPr lang="en-US" altLang="zh-CN" sz="2800" b="1" dirty="0" err="1" smtClean="0">
                <a:solidFill>
                  <a:prstClr val="black"/>
                </a:solidFill>
                <a:latin typeface="微软雅黑" pitchFamily="34" charset="-122"/>
                <a:ea typeface="微软雅黑" pitchFamily="34" charset="-122"/>
                <a:cs typeface="+mj-cs"/>
              </a:rPr>
              <a:t>FreeRTOS</a:t>
            </a:r>
            <a:r>
              <a:rPr lang="zh-CN" altLang="en-US" sz="2800" b="1" dirty="0">
                <a:solidFill>
                  <a:prstClr val="black"/>
                </a:solidFill>
                <a:latin typeface="微软雅黑" pitchFamily="34" charset="-122"/>
                <a:ea typeface="微软雅黑" pitchFamily="34" charset="-122"/>
                <a:cs typeface="+mj-cs"/>
              </a:rPr>
              <a:t>的启动流程</a:t>
            </a: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万事俱备，只欠东风</a:t>
            </a:r>
          </a:p>
        </p:txBody>
      </p:sp>
      <p:sp>
        <p:nvSpPr>
          <p:cNvPr id="2" name="矩形 1"/>
          <p:cNvSpPr/>
          <p:nvPr/>
        </p:nvSpPr>
        <p:spPr>
          <a:xfrm>
            <a:off x="611560" y="1340768"/>
            <a:ext cx="7992888" cy="923330"/>
          </a:xfrm>
          <a:prstGeom prst="rect">
            <a:avLst/>
          </a:prstGeom>
        </p:spPr>
        <p:txBody>
          <a:bodyPr wrap="square">
            <a:spAutoFit/>
          </a:bodyPr>
          <a:lstStyle/>
          <a:p>
            <a:r>
              <a:rPr lang="zh-CN" altLang="zh-CN" dirty="0"/>
              <a:t>第一种我称之为万事俱备，只欠东风法。这种方法是在</a:t>
            </a:r>
            <a:r>
              <a:rPr lang="en-US" altLang="zh-CN" dirty="0"/>
              <a:t>main</a:t>
            </a:r>
            <a:r>
              <a:rPr lang="zh-CN" altLang="zh-CN" dirty="0"/>
              <a:t>函数中将硬件初始化，</a:t>
            </a:r>
            <a:r>
              <a:rPr lang="en-US" altLang="zh-CN" dirty="0"/>
              <a:t>RTOS</a:t>
            </a:r>
            <a:r>
              <a:rPr lang="zh-CN" altLang="zh-CN" dirty="0"/>
              <a:t>系统初始化，所有任务的创建这些都弄好，这个我称之为万事都已经准备好。最后只欠一道东风，即启动</a:t>
            </a:r>
            <a:r>
              <a:rPr lang="en-US" altLang="zh-CN" b="1" dirty="0">
                <a:solidFill>
                  <a:srgbClr val="FF0000"/>
                </a:solidFill>
              </a:rPr>
              <a:t>RTOS</a:t>
            </a:r>
            <a:r>
              <a:rPr lang="zh-CN" altLang="zh-CN" b="1" dirty="0">
                <a:solidFill>
                  <a:srgbClr val="FF0000"/>
                </a:solidFill>
              </a:rPr>
              <a:t>的调度器</a:t>
            </a:r>
            <a:r>
              <a:rPr lang="zh-CN" altLang="zh-CN" dirty="0"/>
              <a:t>，开始多任务的</a:t>
            </a:r>
            <a:r>
              <a:rPr lang="zh-CN" altLang="zh-CN" dirty="0" smtClean="0"/>
              <a:t>调度</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伪代码</a:t>
            </a:r>
            <a:endParaRPr lang="zh-CN" altLang="en-US" sz="3200" b="1"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718" y="1044579"/>
            <a:ext cx="4822006" cy="5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prstClr val="black"/>
                </a:solidFill>
                <a:latin typeface="微软雅黑" pitchFamily="34" charset="-122"/>
                <a:ea typeface="微软雅黑" pitchFamily="34" charset="-122"/>
              </a:rPr>
              <a:t>小心翼翼，十分</a:t>
            </a:r>
            <a:r>
              <a:rPr lang="zh-CN" altLang="en-US" sz="3200" b="1" dirty="0" smtClean="0">
                <a:solidFill>
                  <a:prstClr val="black"/>
                </a:solidFill>
                <a:latin typeface="微软雅黑" pitchFamily="34" charset="-122"/>
                <a:ea typeface="微软雅黑" pitchFamily="34" charset="-122"/>
              </a:rPr>
              <a:t>谨慎</a:t>
            </a:r>
            <a:endParaRPr lang="zh-CN" altLang="en-US" sz="3200" b="1" dirty="0">
              <a:solidFill>
                <a:prstClr val="black"/>
              </a:solidFill>
              <a:latin typeface="微软雅黑" pitchFamily="34" charset="-122"/>
              <a:ea typeface="微软雅黑" pitchFamily="34" charset="-122"/>
            </a:endParaRPr>
          </a:p>
        </p:txBody>
      </p:sp>
      <p:sp>
        <p:nvSpPr>
          <p:cNvPr id="2" name="矩形 1"/>
          <p:cNvSpPr/>
          <p:nvPr/>
        </p:nvSpPr>
        <p:spPr>
          <a:xfrm>
            <a:off x="539552" y="1268760"/>
            <a:ext cx="8208912" cy="923330"/>
          </a:xfrm>
          <a:prstGeom prst="rect">
            <a:avLst/>
          </a:prstGeom>
        </p:spPr>
        <p:txBody>
          <a:bodyPr wrap="square">
            <a:spAutoFit/>
          </a:bodyPr>
          <a:lstStyle/>
          <a:p>
            <a:r>
              <a:rPr lang="zh-CN" altLang="zh-CN" dirty="0"/>
              <a:t>第二种我称之为小心翼翼，十分谨慎法。这种方法是在</a:t>
            </a:r>
            <a:r>
              <a:rPr lang="en-US" altLang="zh-CN" dirty="0"/>
              <a:t>main</a:t>
            </a:r>
            <a:r>
              <a:rPr lang="zh-CN" altLang="zh-CN" dirty="0"/>
              <a:t>函数中将硬件和</a:t>
            </a:r>
            <a:r>
              <a:rPr lang="en-US" altLang="zh-CN" dirty="0"/>
              <a:t>RTOS</a:t>
            </a:r>
            <a:r>
              <a:rPr lang="zh-CN" altLang="zh-CN" dirty="0"/>
              <a:t>系统先初始化好，然后创建一个启动任务后就启动调度器，然后在启动任务里面创建各种应用任务，当所有任务都创建成功后，启动任务把自己</a:t>
            </a:r>
            <a:r>
              <a:rPr lang="zh-CN" altLang="zh-CN" dirty="0" smtClean="0"/>
              <a:t>删除</a:t>
            </a:r>
            <a:r>
              <a:rPr lang="zh-CN" altLang="en-US" dirty="0"/>
              <a:t>。</a:t>
            </a:r>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伪代码</a:t>
            </a:r>
            <a:endParaRPr lang="zh-CN" altLang="en-US" sz="3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44579"/>
            <a:ext cx="4468215" cy="539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735" y="1044579"/>
            <a:ext cx="42386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535" y="2511429"/>
            <a:ext cx="43148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FreeRTOS</a:t>
            </a:r>
            <a:r>
              <a:rPr lang="zh-CN" altLang="en-US" sz="3200" b="1" dirty="0">
                <a:solidFill>
                  <a:srgbClr val="000000"/>
                </a:solidFill>
                <a:latin typeface="微软雅黑" pitchFamily="34" charset="-122"/>
                <a:ea typeface="微软雅黑" pitchFamily="34" charset="-122"/>
              </a:rPr>
              <a:t>的启动流程</a:t>
            </a:r>
          </a:p>
        </p:txBody>
      </p:sp>
      <p:sp>
        <p:nvSpPr>
          <p:cNvPr id="2" name="矩形 1"/>
          <p:cNvSpPr/>
          <p:nvPr/>
        </p:nvSpPr>
        <p:spPr>
          <a:xfrm>
            <a:off x="683568" y="1340768"/>
            <a:ext cx="7920880" cy="923330"/>
          </a:xfrm>
          <a:prstGeom prst="rect">
            <a:avLst/>
          </a:prstGeom>
        </p:spPr>
        <p:txBody>
          <a:bodyPr wrap="square">
            <a:spAutoFit/>
          </a:bodyPr>
          <a:lstStyle/>
          <a:p>
            <a:r>
              <a:rPr lang="zh-CN" altLang="zh-CN" dirty="0"/>
              <a:t>在系统上电的时候第一个执行的是启动文件里面由汇编编写的复位函数</a:t>
            </a:r>
            <a:r>
              <a:rPr lang="en-US" altLang="zh-CN" dirty="0" err="1"/>
              <a:t>Reset_Handler</a:t>
            </a:r>
            <a:r>
              <a:rPr lang="zh-CN" altLang="zh-CN" dirty="0" smtClean="0"/>
              <a:t>，</a:t>
            </a:r>
            <a:r>
              <a:rPr lang="zh-CN" altLang="zh-CN" dirty="0"/>
              <a:t>复位函数的最后会调用</a:t>
            </a:r>
            <a:r>
              <a:rPr lang="en-US" altLang="zh-CN" dirty="0"/>
              <a:t>C</a:t>
            </a:r>
            <a:r>
              <a:rPr lang="zh-CN" altLang="zh-CN" dirty="0"/>
              <a:t>库函数</a:t>
            </a:r>
            <a:r>
              <a:rPr lang="en-US" altLang="zh-CN" dirty="0"/>
              <a:t>__main</a:t>
            </a:r>
            <a:r>
              <a:rPr lang="zh-CN" altLang="zh-CN" dirty="0" smtClean="0"/>
              <a:t>，</a:t>
            </a:r>
            <a:r>
              <a:rPr lang="en-US" altLang="zh-CN" dirty="0"/>
              <a:t>__main</a:t>
            </a:r>
            <a:r>
              <a:rPr lang="zh-CN" altLang="zh-CN" dirty="0"/>
              <a:t>函数的主要工作是初始化系统的堆和栈，最后调用</a:t>
            </a:r>
            <a:r>
              <a:rPr lang="en-US" altLang="zh-CN" dirty="0"/>
              <a:t>C</a:t>
            </a:r>
            <a:r>
              <a:rPr lang="zh-CN" altLang="zh-CN" dirty="0"/>
              <a:t>中的</a:t>
            </a:r>
            <a:r>
              <a:rPr lang="en-US" altLang="zh-CN" dirty="0"/>
              <a:t>main</a:t>
            </a:r>
            <a:r>
              <a:rPr lang="zh-CN" altLang="zh-CN" dirty="0"/>
              <a:t>函数，从而去到</a:t>
            </a:r>
            <a:r>
              <a:rPr lang="en-US" altLang="zh-CN" dirty="0"/>
              <a:t>C</a:t>
            </a:r>
            <a:r>
              <a:rPr lang="zh-CN" altLang="zh-CN" dirty="0"/>
              <a:t>的世界。</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内存的初始化</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83569" y="1556792"/>
            <a:ext cx="7848872" cy="2031325"/>
          </a:xfrm>
          <a:prstGeom prst="rect">
            <a:avLst/>
          </a:prstGeom>
        </p:spPr>
        <p:txBody>
          <a:bodyPr wrap="square">
            <a:spAutoFit/>
          </a:bodyPr>
          <a:lstStyle/>
          <a:p>
            <a:r>
              <a:rPr lang="zh-CN" altLang="zh-CN" dirty="0"/>
              <a:t>这种简单的特点使得</a:t>
            </a:r>
            <a:r>
              <a:rPr lang="en-US" altLang="zh-CN" dirty="0" err="1"/>
              <a:t>FreeRTOS</a:t>
            </a:r>
            <a:r>
              <a:rPr lang="zh-CN" altLang="zh-CN" dirty="0"/>
              <a:t>在初学的时候变得很简单，我们自己在</a:t>
            </a:r>
            <a:r>
              <a:rPr lang="en-US" altLang="zh-CN" dirty="0"/>
              <a:t>main()</a:t>
            </a:r>
            <a:r>
              <a:rPr lang="zh-CN" altLang="zh-CN" dirty="0"/>
              <a:t>函数中直接初始化我们的板级外设——</a:t>
            </a:r>
            <a:r>
              <a:rPr lang="en-US" altLang="zh-CN" dirty="0" err="1"/>
              <a:t>BSP_Init</a:t>
            </a:r>
            <a:r>
              <a:rPr lang="en-US" altLang="zh-CN" dirty="0"/>
              <a:t>()</a:t>
            </a:r>
            <a:r>
              <a:rPr lang="zh-CN" altLang="zh-CN" dirty="0"/>
              <a:t>，然后进行任务的创建即可——</a:t>
            </a:r>
            <a:r>
              <a:rPr lang="en-US" altLang="zh-CN" dirty="0" err="1"/>
              <a:t>xTaskCreate</a:t>
            </a:r>
            <a:r>
              <a:rPr lang="en-US" altLang="zh-CN" dirty="0"/>
              <a:t>()</a:t>
            </a:r>
            <a:r>
              <a:rPr lang="zh-CN" altLang="zh-CN" dirty="0"/>
              <a:t>，在任务创建中，</a:t>
            </a:r>
            <a:r>
              <a:rPr lang="en-US" altLang="zh-CN" dirty="0" err="1"/>
              <a:t>FreeRTOS</a:t>
            </a:r>
            <a:r>
              <a:rPr lang="zh-CN" altLang="zh-CN" dirty="0"/>
              <a:t>会帮我们进行一系列的系统初始化，在创建任务的时候，会帮我们初始化堆内存</a:t>
            </a:r>
            <a:r>
              <a:rPr lang="zh-CN" altLang="zh-CN" dirty="0" smtClean="0"/>
              <a:t>，</a:t>
            </a:r>
            <a:endParaRPr lang="en-US" altLang="zh-CN" dirty="0" smtClean="0"/>
          </a:p>
          <a:p>
            <a:endParaRPr lang="en-US" altLang="zh-CN" dirty="0" smtClean="0"/>
          </a:p>
          <a:p>
            <a:r>
              <a:rPr lang="en-US" altLang="zh-CN" dirty="0" err="1" smtClean="0"/>
              <a:t>xTaskCreate</a:t>
            </a:r>
            <a:r>
              <a:rPr lang="en-US" altLang="zh-CN" dirty="0" smtClean="0"/>
              <a:t>() </a:t>
            </a:r>
            <a:r>
              <a:rPr lang="en-US" altLang="zh-CN" dirty="0">
                <a:sym typeface="Wingdings" pitchFamily="2" charset="2"/>
              </a:rPr>
              <a:t> </a:t>
            </a:r>
            <a:r>
              <a:rPr lang="en-US" altLang="zh-CN" dirty="0" err="1" smtClean="0">
                <a:sym typeface="Wingdings" pitchFamily="2" charset="2"/>
              </a:rPr>
              <a:t>pvPortMalloc</a:t>
            </a:r>
            <a:r>
              <a:rPr lang="en-US" altLang="zh-CN" dirty="0" smtClean="0">
                <a:sym typeface="Wingdings" pitchFamily="2" charset="2"/>
              </a:rPr>
              <a:t>() </a:t>
            </a:r>
            <a:r>
              <a:rPr lang="en-US" altLang="zh-CN" dirty="0">
                <a:sym typeface="Wingdings" pitchFamily="2" charset="2"/>
              </a:rPr>
              <a:t> </a:t>
            </a:r>
            <a:r>
              <a:rPr lang="en-US" altLang="zh-CN" dirty="0" err="1">
                <a:sym typeface="Wingdings" pitchFamily="2" charset="2"/>
              </a:rPr>
              <a:t>prvHeapInit</a:t>
            </a:r>
            <a:r>
              <a:rPr lang="en-US" altLang="zh-CN" dirty="0">
                <a:sym typeface="Wingdings" pitchFamily="2" charset="2"/>
              </a:rPr>
              <a:t>() </a:t>
            </a:r>
            <a:endParaRPr lang="en-US" altLang="zh-CN" dirty="0" smtClean="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vTaskStartScheduler</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268760"/>
            <a:ext cx="7920880" cy="2031325"/>
          </a:xfrm>
          <a:prstGeom prst="rect">
            <a:avLst/>
          </a:prstGeom>
        </p:spPr>
        <p:txBody>
          <a:bodyPr wrap="square">
            <a:spAutoFit/>
          </a:bodyPr>
          <a:lstStyle/>
          <a:p>
            <a:r>
              <a:rPr lang="zh-CN" altLang="zh-CN" dirty="0"/>
              <a:t>在创建完任务的时候，我们需要开启调度器，因为创建仅仅是把任务添加到系统中，还没真正调度，并且空闲任务也没</a:t>
            </a:r>
            <a:r>
              <a:rPr lang="zh-CN" altLang="zh-CN" dirty="0" smtClean="0"/>
              <a:t>实现，</a:t>
            </a:r>
            <a:r>
              <a:rPr lang="zh-CN" altLang="en-US" dirty="0" smtClean="0"/>
              <a:t>因为它</a:t>
            </a:r>
            <a:r>
              <a:rPr lang="zh-CN" altLang="zh-CN" dirty="0" smtClean="0"/>
              <a:t>在</a:t>
            </a:r>
            <a:r>
              <a:rPr lang="zh-CN" altLang="zh-CN" dirty="0"/>
              <a:t>开启调度函数</a:t>
            </a:r>
            <a:r>
              <a:rPr lang="en-US" altLang="zh-CN" dirty="0" err="1"/>
              <a:t>vTaskStartScheduler</a:t>
            </a:r>
            <a:r>
              <a:rPr lang="en-US" altLang="zh-CN" dirty="0"/>
              <a:t>()</a:t>
            </a:r>
            <a:r>
              <a:rPr lang="zh-CN" altLang="zh-CN" dirty="0"/>
              <a:t>中实现的</a:t>
            </a:r>
            <a:r>
              <a:rPr lang="zh-CN" altLang="zh-CN" dirty="0" smtClean="0"/>
              <a:t>。</a:t>
            </a:r>
            <a:endParaRPr lang="en-US" altLang="zh-CN" dirty="0" smtClean="0"/>
          </a:p>
          <a:p>
            <a:endParaRPr lang="en-US" altLang="zh-CN" dirty="0"/>
          </a:p>
          <a:p>
            <a:r>
              <a:rPr lang="zh-CN" altLang="en-US" dirty="0" smtClean="0"/>
              <a:t>创建完成后，调用</a:t>
            </a:r>
            <a:r>
              <a:rPr lang="en-US" altLang="zh-CN" dirty="0" err="1" smtClean="0"/>
              <a:t>xPortStartScheduler</a:t>
            </a:r>
            <a:r>
              <a:rPr lang="en-US" altLang="zh-CN" dirty="0" smtClean="0"/>
              <a:t>()</a:t>
            </a:r>
            <a:r>
              <a:rPr lang="zh-CN" altLang="en-US" dirty="0" smtClean="0"/>
              <a:t> 函数</a:t>
            </a:r>
            <a:r>
              <a:rPr lang="zh-CN" altLang="en-US" dirty="0"/>
              <a:t>配置相关</a:t>
            </a:r>
            <a:r>
              <a:rPr lang="zh-CN" altLang="en-US" dirty="0" smtClean="0"/>
              <a:t>硬件如</a:t>
            </a:r>
            <a:r>
              <a:rPr lang="zh-CN" altLang="en-US" dirty="0"/>
              <a:t>滴答定时器</a:t>
            </a:r>
            <a:r>
              <a:rPr lang="zh-CN" altLang="en-US" dirty="0" smtClean="0"/>
              <a:t>、</a:t>
            </a:r>
            <a:r>
              <a:rPr lang="en-US" altLang="zh-CN" dirty="0" err="1" smtClean="0"/>
              <a:t>pendsv</a:t>
            </a:r>
            <a:r>
              <a:rPr lang="zh-CN" altLang="en-US" dirty="0" smtClean="0"/>
              <a:t>等，然后调用</a:t>
            </a:r>
            <a:r>
              <a:rPr lang="en-US" altLang="zh-CN" dirty="0" err="1" smtClean="0"/>
              <a:t>prvStartFirstTask</a:t>
            </a:r>
            <a:r>
              <a:rPr lang="en-US" altLang="zh-CN" dirty="0" smtClean="0"/>
              <a:t>()</a:t>
            </a:r>
            <a:r>
              <a:rPr lang="zh-CN" altLang="en-US" dirty="0" smtClean="0"/>
              <a:t>启动第一个任务。</a:t>
            </a:r>
            <a:endParaRPr lang="en-US" altLang="zh-CN" smtClean="0"/>
          </a:p>
          <a:p>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1441</TotalTime>
  <Pages>0</Pages>
  <Words>424</Words>
  <Characters>0</Characters>
  <Application>Microsoft Office PowerPoint</Application>
  <DocSecurity>0</DocSecurity>
  <PresentationFormat>全屏显示(4:3)</PresentationFormat>
  <Lines>0</Lines>
  <Paragraphs>34</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182</cp:revision>
  <dcterms:created xsi:type="dcterms:W3CDTF">2014-09-22T09:17:55Z</dcterms:created>
  <dcterms:modified xsi:type="dcterms:W3CDTF">2019-03-30T01:15:38Z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