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3" r:id="rId3"/>
    <p:sldId id="286" r:id="rId4"/>
    <p:sldId id="321" r:id="rId5"/>
    <p:sldId id="322" r:id="rId6"/>
    <p:sldId id="323" r:id="rId7"/>
    <p:sldId id="324" r:id="rId8"/>
    <p:sldId id="325" r:id="rId9"/>
    <p:sldId id="327" r:id="rId10"/>
    <p:sldId id="328" r:id="rId11"/>
    <p:sldId id="329" r:id="rId12"/>
    <p:sldId id="341" r:id="rId1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8C51"/>
    <a:srgbClr val="FFA850"/>
    <a:srgbClr val="5B81CF"/>
    <a:srgbClr val="EAFBFF"/>
    <a:srgbClr val="76A4DC"/>
    <a:srgbClr val="FE978C"/>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09" d="100"/>
          <a:sy n="109" d="100"/>
        </p:scale>
        <p:origin x="-1674" y="-9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39595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503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2"/>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61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703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4"/>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10155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1"/>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509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8"/>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7"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7" y="2505078"/>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3695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57546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35281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5"/>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15240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3"/>
            <a:ext cx="742950" cy="742951"/>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2" name="圆角矩形 13"/>
          <p:cNvGrpSpPr>
            <a:grpSpLocks/>
          </p:cNvGrpSpPr>
          <p:nvPr/>
        </p:nvGrpSpPr>
        <p:grpSpPr bwMode="auto">
          <a:xfrm>
            <a:off x="4856172" y="2206629"/>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3" name="圆角矩形 12"/>
          <p:cNvGrpSpPr>
            <a:grpSpLocks/>
          </p:cNvGrpSpPr>
          <p:nvPr/>
        </p:nvGrpSpPr>
        <p:grpSpPr bwMode="auto">
          <a:xfrm>
            <a:off x="6232525" y="2413004"/>
            <a:ext cx="1225550" cy="1225552"/>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4" name="圆角矩形 9"/>
          <p:cNvGrpSpPr>
            <a:grpSpLocks/>
          </p:cNvGrpSpPr>
          <p:nvPr/>
        </p:nvGrpSpPr>
        <p:grpSpPr bwMode="auto">
          <a:xfrm>
            <a:off x="3648075" y="2566992"/>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5" name="圆角矩形 4"/>
          <p:cNvGrpSpPr>
            <a:grpSpLocks/>
          </p:cNvGrpSpPr>
          <p:nvPr/>
        </p:nvGrpSpPr>
        <p:grpSpPr bwMode="auto">
          <a:xfrm>
            <a:off x="2428884" y="1847855"/>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6" name="标题 1"/>
          <p:cNvGrpSpPr>
            <a:grpSpLocks/>
          </p:cNvGrpSpPr>
          <p:nvPr/>
        </p:nvGrpSpPr>
        <p:grpSpPr bwMode="auto">
          <a:xfrm>
            <a:off x="1692275" y="2206629"/>
            <a:ext cx="5302250" cy="2066927"/>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任务管理</a:t>
              </a:r>
              <a:endParaRPr lang="zh-CN" altLang="en-US" sz="3200" b="1" dirty="0">
                <a:solidFill>
                  <a:srgbClr val="000000"/>
                </a:solidFill>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92"/>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2058" name="圆角矩形 11"/>
          <p:cNvGrpSpPr>
            <a:grpSpLocks/>
          </p:cNvGrpSpPr>
          <p:nvPr/>
        </p:nvGrpSpPr>
        <p:grpSpPr bwMode="auto">
          <a:xfrm>
            <a:off x="5938842" y="2384428"/>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2059" name="文本框 1"/>
          <p:cNvSpPr txBox="1">
            <a:spLocks noChangeArrowheads="1"/>
          </p:cNvSpPr>
          <p:nvPr/>
        </p:nvSpPr>
        <p:spPr bwMode="auto">
          <a:xfrm>
            <a:off x="299373" y="260355"/>
            <a:ext cx="75895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t>FreeRTOS</a:t>
            </a:r>
            <a:r>
              <a:rPr lang="en-US" altLang="zh-CN" sz="3200" b="1" dirty="0"/>
              <a:t> </a:t>
            </a:r>
            <a:r>
              <a:rPr lang="zh-CN" altLang="zh-CN" sz="3200" b="1" dirty="0"/>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060" name="标题 1"/>
          <p:cNvGrpSpPr>
            <a:grpSpLocks/>
          </p:cNvGrpSpPr>
          <p:nvPr/>
        </p:nvGrpSpPr>
        <p:grpSpPr bwMode="auto">
          <a:xfrm>
            <a:off x="1781175" y="4365106"/>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2061" name="标题 1"/>
          <p:cNvGrpSpPr>
            <a:grpSpLocks/>
          </p:cNvGrpSpPr>
          <p:nvPr/>
        </p:nvGrpSpPr>
        <p:grpSpPr bwMode="auto">
          <a:xfrm>
            <a:off x="1763722" y="5227093"/>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35"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3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594" y="4544002"/>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13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vTaskSuspendAll</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611560" y="1268760"/>
            <a:ext cx="7920880" cy="1754326"/>
          </a:xfrm>
          <a:prstGeom prst="rect">
            <a:avLst/>
          </a:prstGeom>
        </p:spPr>
        <p:txBody>
          <a:bodyPr wrap="square">
            <a:spAutoFit/>
          </a:bodyPr>
          <a:lstStyle/>
          <a:p>
            <a:r>
              <a:rPr lang="zh-CN" altLang="zh-CN" dirty="0"/>
              <a:t>挂起所有任务就是挂起任务调度器。调度器被挂起后则不能进行上下文</a:t>
            </a:r>
            <a:r>
              <a:rPr lang="zh-CN" altLang="zh-CN" dirty="0" smtClean="0"/>
              <a:t>切换</a:t>
            </a:r>
            <a:r>
              <a:rPr lang="zh-CN" altLang="en-US" dirty="0" smtClean="0"/>
              <a:t>。</a:t>
            </a:r>
            <a:endParaRPr lang="en-US" altLang="zh-CN" dirty="0" smtClean="0"/>
          </a:p>
          <a:p>
            <a:endParaRPr lang="en-US" altLang="zh-CN" dirty="0" smtClean="0"/>
          </a:p>
          <a:p>
            <a:r>
              <a:rPr lang="zh-CN" altLang="en-US" dirty="0" smtClean="0"/>
              <a:t>通过</a:t>
            </a:r>
            <a:r>
              <a:rPr lang="en-US" altLang="zh-CN" dirty="0" err="1" smtClean="0">
                <a:solidFill>
                  <a:srgbClr val="FF0000"/>
                </a:solidFill>
              </a:rPr>
              <a:t>uxSchedulerSuspended</a:t>
            </a:r>
            <a:r>
              <a:rPr lang="zh-CN" altLang="en-US" dirty="0" smtClean="0"/>
              <a:t>变量记录挂起多少次。</a:t>
            </a:r>
            <a:endParaRPr lang="en-US" altLang="zh-CN" dirty="0" smtClean="0"/>
          </a:p>
          <a:p>
            <a:endParaRPr lang="en-US" altLang="zh-CN" dirty="0"/>
          </a:p>
          <a:p>
            <a:r>
              <a:rPr lang="zh-CN" altLang="en-US" dirty="0" smtClean="0"/>
              <a:t>在调度器挂起期间，被中断恢复的任务，将被挂载到</a:t>
            </a:r>
            <a:r>
              <a:rPr lang="en-US" altLang="zh-CN" dirty="0" err="1" smtClean="0">
                <a:solidFill>
                  <a:srgbClr val="FF0000"/>
                </a:solidFill>
              </a:rPr>
              <a:t>xPendingReadyList</a:t>
            </a:r>
            <a:r>
              <a:rPr lang="zh-CN" altLang="en-US" dirty="0"/>
              <a:t>待处理就绪列表</a:t>
            </a:r>
            <a:r>
              <a:rPr lang="zh-CN" altLang="en-US" dirty="0" smtClean="0"/>
              <a:t>中</a:t>
            </a:r>
            <a:endParaRPr lang="zh-CN" altLang="en-US" dirty="0"/>
          </a:p>
        </p:txBody>
      </p:sp>
      <p:sp>
        <p:nvSpPr>
          <p:cNvPr id="3" name="矩形 2"/>
          <p:cNvSpPr/>
          <p:nvPr/>
        </p:nvSpPr>
        <p:spPr>
          <a:xfrm>
            <a:off x="2518274" y="2916233"/>
            <a:ext cx="3824893" cy="584775"/>
          </a:xfrm>
          <a:prstGeom prst="rect">
            <a:avLst/>
          </a:prstGeom>
        </p:spPr>
        <p:txBody>
          <a:bodyPr wrap="none">
            <a:spAutoFit/>
          </a:bodyPr>
          <a:lstStyle/>
          <a:p>
            <a:r>
              <a:rPr lang="en-US" altLang="zh-CN" sz="3200" b="1" dirty="0" err="1">
                <a:solidFill>
                  <a:srgbClr val="000000"/>
                </a:solidFill>
                <a:latin typeface="微软雅黑" pitchFamily="34" charset="-122"/>
                <a:ea typeface="微软雅黑" pitchFamily="34" charset="-122"/>
              </a:rPr>
              <a:t>xTaskResumeAll</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4" name="矩形 3"/>
          <p:cNvSpPr/>
          <p:nvPr/>
        </p:nvSpPr>
        <p:spPr>
          <a:xfrm>
            <a:off x="611560" y="5446965"/>
            <a:ext cx="7920880" cy="646331"/>
          </a:xfrm>
          <a:prstGeom prst="rect">
            <a:avLst/>
          </a:prstGeom>
        </p:spPr>
        <p:txBody>
          <a:bodyPr wrap="square">
            <a:spAutoFit/>
          </a:bodyPr>
          <a:lstStyle/>
          <a:p>
            <a:r>
              <a:rPr lang="zh-CN" altLang="zh-CN" dirty="0"/>
              <a:t>调用了多少次的</a:t>
            </a:r>
            <a:r>
              <a:rPr lang="en-US" altLang="zh-CN" dirty="0" err="1"/>
              <a:t>vTaskSuspendAll</a:t>
            </a:r>
            <a:r>
              <a:rPr lang="en-US" altLang="zh-CN" dirty="0"/>
              <a:t>()</a:t>
            </a:r>
            <a:r>
              <a:rPr lang="zh-CN" altLang="zh-CN" dirty="0"/>
              <a:t>就要调用多少次</a:t>
            </a:r>
            <a:r>
              <a:rPr lang="en-US" altLang="zh-CN" dirty="0" err="1"/>
              <a:t>xTaskResumeAll</a:t>
            </a:r>
            <a:r>
              <a:rPr lang="en-US" altLang="zh-CN" dirty="0"/>
              <a:t>()</a:t>
            </a:r>
            <a:r>
              <a:rPr lang="zh-CN" altLang="zh-CN" dirty="0"/>
              <a:t>进行恢复</a:t>
            </a:r>
            <a:endParaRPr lang="zh-CN" altLang="en-US" dirty="0"/>
          </a:p>
        </p:txBody>
      </p:sp>
      <p:sp>
        <p:nvSpPr>
          <p:cNvPr id="6" name="矩形 5"/>
          <p:cNvSpPr/>
          <p:nvPr/>
        </p:nvSpPr>
        <p:spPr>
          <a:xfrm>
            <a:off x="611560" y="3573016"/>
            <a:ext cx="7920880" cy="1200329"/>
          </a:xfrm>
          <a:prstGeom prst="rect">
            <a:avLst/>
          </a:prstGeom>
        </p:spPr>
        <p:txBody>
          <a:bodyPr wrap="square">
            <a:spAutoFit/>
          </a:bodyPr>
          <a:lstStyle/>
          <a:p>
            <a:r>
              <a:rPr lang="zh-CN" altLang="zh-CN" dirty="0"/>
              <a:t>那么调用对应的</a:t>
            </a:r>
            <a:r>
              <a:rPr lang="en-US" altLang="zh-CN" dirty="0" err="1"/>
              <a:t>xTaskResumeAll</a:t>
            </a:r>
            <a:r>
              <a:rPr lang="en-US" altLang="zh-CN" dirty="0" smtClean="0"/>
              <a:t>()</a:t>
            </a:r>
            <a:r>
              <a:rPr lang="zh-CN" altLang="en-US" dirty="0" smtClean="0"/>
              <a:t>会</a:t>
            </a:r>
            <a:r>
              <a:rPr lang="zh-CN" altLang="zh-CN" dirty="0" smtClean="0"/>
              <a:t>将变量</a:t>
            </a:r>
            <a:r>
              <a:rPr lang="en-US" altLang="zh-CN" dirty="0" err="1">
                <a:solidFill>
                  <a:srgbClr val="FF0000"/>
                </a:solidFill>
              </a:rPr>
              <a:t>uxSchedulerSuspended</a:t>
            </a:r>
            <a:r>
              <a:rPr lang="zh-CN" altLang="zh-CN" dirty="0" smtClean="0"/>
              <a:t>减一</a:t>
            </a:r>
            <a:r>
              <a:rPr lang="zh-CN" altLang="en-US" dirty="0" smtClean="0"/>
              <a:t>。</a:t>
            </a:r>
            <a:endParaRPr lang="en-US" altLang="zh-CN" dirty="0" smtClean="0"/>
          </a:p>
          <a:p>
            <a:r>
              <a:rPr lang="zh-CN" altLang="zh-CN" dirty="0"/>
              <a:t>将任何准备好的任务从待处理就绪</a:t>
            </a:r>
            <a:r>
              <a:rPr lang="zh-CN" altLang="zh-CN" dirty="0" smtClean="0"/>
              <a:t>列表</a:t>
            </a:r>
            <a:r>
              <a:rPr lang="zh-CN" altLang="en-US" dirty="0" smtClean="0"/>
              <a:t>，</a:t>
            </a:r>
            <a:r>
              <a:rPr lang="zh-CN" altLang="zh-CN" dirty="0"/>
              <a:t>移动到相应的就绪列表</a:t>
            </a:r>
            <a:r>
              <a:rPr lang="zh-CN" altLang="zh-CN" dirty="0" smtClean="0"/>
              <a:t>中</a:t>
            </a:r>
            <a:r>
              <a:rPr lang="zh-CN" altLang="en-US" dirty="0" smtClean="0"/>
              <a:t>。</a:t>
            </a:r>
            <a:endParaRPr lang="en-US" altLang="zh-CN" dirty="0" smtClean="0"/>
          </a:p>
          <a:p>
            <a:r>
              <a:rPr lang="zh-CN" altLang="zh-CN" dirty="0" smtClean="0"/>
              <a:t>重置</a:t>
            </a:r>
            <a:r>
              <a:rPr lang="zh-CN" altLang="zh-CN" dirty="0"/>
              <a:t>下一个任务的解除阻塞</a:t>
            </a:r>
            <a:r>
              <a:rPr lang="zh-CN" altLang="zh-CN" dirty="0" smtClean="0"/>
              <a:t>时间</a:t>
            </a:r>
            <a:r>
              <a:rPr lang="zh-CN" altLang="en-US" dirty="0" smtClean="0"/>
              <a:t>。</a:t>
            </a:r>
            <a:endParaRPr lang="en-US" altLang="zh-CN" dirty="0" smtClean="0"/>
          </a:p>
          <a:p>
            <a:r>
              <a:rPr lang="zh-CN" altLang="en-US" dirty="0" smtClean="0"/>
              <a:t>更新时基确保</a:t>
            </a:r>
            <a:r>
              <a:rPr lang="zh-CN" altLang="zh-CN" dirty="0"/>
              <a:t>滴答定时器的计数不会</a:t>
            </a:r>
            <a:r>
              <a:rPr lang="zh-CN" altLang="zh-CN" dirty="0" smtClean="0"/>
              <a:t>滑动</a:t>
            </a:r>
            <a:r>
              <a:rPr lang="zh-CN" altLang="en-US" dirty="0"/>
              <a:t>。</a:t>
            </a:r>
          </a:p>
        </p:txBody>
      </p:sp>
    </p:spTree>
    <p:extLst>
      <p:ext uri="{BB962C8B-B14F-4D97-AF65-F5344CB8AC3E}">
        <p14:creationId xmlns:p14="http://schemas.microsoft.com/office/powerpoint/2010/main" val="1523417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latin typeface="微软雅黑" pitchFamily="34" charset="-122"/>
                <a:ea typeface="微软雅黑" pitchFamily="34" charset="-122"/>
              </a:rPr>
              <a:t>vTaskDelete</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340768"/>
            <a:ext cx="7992888" cy="3139321"/>
          </a:xfrm>
          <a:prstGeom prst="rect">
            <a:avLst/>
          </a:prstGeom>
        </p:spPr>
        <p:txBody>
          <a:bodyPr wrap="square">
            <a:spAutoFit/>
          </a:bodyPr>
          <a:lstStyle/>
          <a:p>
            <a:r>
              <a:rPr lang="en-US" altLang="zh-CN" dirty="0" err="1"/>
              <a:t>vTaskDelete</a:t>
            </a:r>
            <a:r>
              <a:rPr lang="en-US" altLang="zh-CN" dirty="0"/>
              <a:t>()</a:t>
            </a:r>
            <a:r>
              <a:rPr lang="zh-CN" altLang="zh-CN" dirty="0"/>
              <a:t>用于删除一个任务。当一个任务删除另外一个任务时，形参为要删除任务创建时返回的任务句柄，如果是删除自身， 则形参为</a:t>
            </a:r>
            <a:r>
              <a:rPr lang="en-US" altLang="zh-CN" dirty="0"/>
              <a:t> NULL</a:t>
            </a:r>
            <a:r>
              <a:rPr lang="zh-CN" altLang="zh-CN" dirty="0" smtClean="0"/>
              <a:t>。</a:t>
            </a:r>
            <a:endParaRPr lang="en-US" altLang="zh-CN" dirty="0" smtClean="0"/>
          </a:p>
          <a:p>
            <a:endParaRPr lang="en-US" altLang="zh-CN" dirty="0"/>
          </a:p>
          <a:p>
            <a:r>
              <a:rPr lang="zh-CN" altLang="zh-CN" dirty="0"/>
              <a:t>如果此时删除的任务是任务自身的话，那么删除任务函数不能在任务本身内</a:t>
            </a:r>
            <a:r>
              <a:rPr lang="zh-CN" altLang="zh-CN" dirty="0" smtClean="0"/>
              <a:t>完成</a:t>
            </a:r>
            <a:r>
              <a:rPr lang="zh-CN" altLang="en-US" dirty="0" smtClean="0"/>
              <a:t>删除操作</a:t>
            </a:r>
            <a:r>
              <a:rPr lang="zh-CN" altLang="zh-CN" dirty="0" smtClean="0"/>
              <a:t>，</a:t>
            </a:r>
            <a:r>
              <a:rPr lang="zh-CN" altLang="zh-CN" dirty="0"/>
              <a:t>因为需要上下文切换到另一个任务。所以需要将任务放</a:t>
            </a:r>
            <a:r>
              <a:rPr lang="zh-CN" altLang="zh-CN" dirty="0" smtClean="0"/>
              <a:t>在</a:t>
            </a:r>
            <a:r>
              <a:rPr lang="zh-CN" altLang="en-US" dirty="0" smtClean="0"/>
              <a:t>回收</a:t>
            </a:r>
            <a:r>
              <a:rPr lang="zh-CN" altLang="zh-CN" dirty="0" smtClean="0"/>
              <a:t>列表</a:t>
            </a:r>
            <a:r>
              <a:rPr lang="zh-CN" altLang="zh-CN" dirty="0"/>
              <a:t>中（</a:t>
            </a:r>
            <a:r>
              <a:rPr lang="en-US" altLang="zh-CN" dirty="0" err="1"/>
              <a:t>xTasksWaitingTermination</a:t>
            </a:r>
            <a:r>
              <a:rPr lang="zh-CN" altLang="zh-CN" dirty="0"/>
              <a:t>），空闲任务会检查结束列表并</a:t>
            </a:r>
            <a:r>
              <a:rPr lang="zh-CN" altLang="zh-CN" dirty="0" smtClean="0"/>
              <a:t>在空闲任务</a:t>
            </a:r>
            <a:r>
              <a:rPr lang="en-US" altLang="zh-CN" dirty="0" err="1" smtClean="0"/>
              <a:t>prvIdleTask</a:t>
            </a:r>
            <a:r>
              <a:rPr lang="en-US" altLang="zh-CN" dirty="0" smtClean="0"/>
              <a:t>()</a:t>
            </a:r>
            <a:r>
              <a:rPr lang="zh-CN" altLang="zh-CN" dirty="0" smtClean="0"/>
              <a:t>中</a:t>
            </a:r>
            <a:r>
              <a:rPr lang="zh-CN" altLang="zh-CN" dirty="0"/>
              <a:t>释放删除任务的控制块和已删除任务的堆栈内存</a:t>
            </a:r>
            <a:r>
              <a:rPr lang="zh-CN" altLang="zh-CN" dirty="0" smtClean="0"/>
              <a:t>。</a:t>
            </a:r>
            <a:endParaRPr lang="en-US" altLang="zh-CN" dirty="0" smtClean="0"/>
          </a:p>
          <a:p>
            <a:endParaRPr lang="en-US" altLang="zh-CN" dirty="0"/>
          </a:p>
          <a:p>
            <a:endParaRPr lang="en-US" altLang="zh-CN" dirty="0" smtClean="0"/>
          </a:p>
          <a:p>
            <a:r>
              <a:rPr lang="zh-CN" altLang="zh-CN" dirty="0"/>
              <a:t>删除任务时，只会自动释放内核本身分配给任务的内存。应用程序（而不是内核）分配给任务的内存或任何其他资源必须是删除任务时由应用程序显式释放。</a:t>
            </a:r>
            <a:endParaRPr lang="zh-CN" altLang="en-US" dirty="0"/>
          </a:p>
        </p:txBody>
      </p:sp>
    </p:spTree>
    <p:extLst>
      <p:ext uri="{BB962C8B-B14F-4D97-AF65-F5344CB8AC3E}">
        <p14:creationId xmlns:p14="http://schemas.microsoft.com/office/powerpoint/2010/main" val="1523417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7"/>
            <a:ext cx="742950" cy="742951"/>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8" name="圆角矩形 13"/>
          <p:cNvGrpSpPr>
            <a:grpSpLocks/>
          </p:cNvGrpSpPr>
          <p:nvPr/>
        </p:nvGrpSpPr>
        <p:grpSpPr bwMode="auto">
          <a:xfrm>
            <a:off x="4856172" y="2010844"/>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69" name="圆角矩形 12"/>
          <p:cNvGrpSpPr>
            <a:grpSpLocks/>
          </p:cNvGrpSpPr>
          <p:nvPr/>
        </p:nvGrpSpPr>
        <p:grpSpPr bwMode="auto">
          <a:xfrm>
            <a:off x="6232525" y="1858445"/>
            <a:ext cx="1225550" cy="1225552"/>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0" name="圆角矩形 9"/>
          <p:cNvGrpSpPr>
            <a:grpSpLocks/>
          </p:cNvGrpSpPr>
          <p:nvPr/>
        </p:nvGrpSpPr>
        <p:grpSpPr bwMode="auto">
          <a:xfrm>
            <a:off x="3648075" y="2371209"/>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1" name="圆角矩形 4"/>
          <p:cNvGrpSpPr>
            <a:grpSpLocks/>
          </p:cNvGrpSpPr>
          <p:nvPr/>
        </p:nvGrpSpPr>
        <p:grpSpPr bwMode="auto">
          <a:xfrm>
            <a:off x="2428884" y="1652070"/>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2" name="标题 1"/>
          <p:cNvGrpSpPr>
            <a:grpSpLocks/>
          </p:cNvGrpSpPr>
          <p:nvPr/>
        </p:nvGrpSpPr>
        <p:grpSpPr bwMode="auto">
          <a:xfrm>
            <a:off x="1692275" y="2298183"/>
            <a:ext cx="5302250" cy="2066927"/>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solidFill>
                    <a:srgbClr val="000000"/>
                  </a:solidFill>
                  <a:latin typeface="微软雅黑" pitchFamily="34" charset="-122"/>
                  <a:ea typeface="微软雅黑" pitchFamily="34" charset="-122"/>
                </a:rPr>
                <a:t>THANKS</a:t>
              </a:r>
              <a:endParaRPr lang="zh-CN" altLang="en-US" sz="3200" b="1">
                <a:solidFill>
                  <a:srgbClr val="000000"/>
                </a:solidFill>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9"/>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11274" name="圆角矩形 11"/>
          <p:cNvGrpSpPr>
            <a:grpSpLocks/>
          </p:cNvGrpSpPr>
          <p:nvPr/>
        </p:nvGrpSpPr>
        <p:grpSpPr bwMode="auto">
          <a:xfrm>
            <a:off x="5970597" y="2188645"/>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sp>
        <p:nvSpPr>
          <p:cNvPr id="11275" name="文本框 1"/>
          <p:cNvSpPr txBox="1">
            <a:spLocks noChangeArrowheads="1"/>
          </p:cNvSpPr>
          <p:nvPr/>
        </p:nvSpPr>
        <p:spPr bwMode="auto">
          <a:xfrm>
            <a:off x="11334" y="260355"/>
            <a:ext cx="79920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a:solidFill>
                  <a:srgbClr val="000000"/>
                </a:solidFill>
              </a:rPr>
              <a:t>FreeRTOS</a:t>
            </a:r>
            <a:r>
              <a:rPr lang="en-US" altLang="zh-CN" sz="3200" b="1" dirty="0">
                <a:solidFill>
                  <a:srgbClr val="000000"/>
                </a:solidFill>
              </a:rPr>
              <a:t> </a:t>
            </a:r>
            <a:r>
              <a:rPr lang="zh-CN" altLang="zh-CN" sz="3200" b="1" dirty="0">
                <a:solidFill>
                  <a:srgbClr val="000000"/>
                </a:solidFill>
              </a:rPr>
              <a:t>内核实现与应用开发实战指南</a:t>
            </a:r>
            <a:endParaRPr lang="zh-CN" altLang="en-US" sz="3200" b="1" dirty="0">
              <a:solidFill>
                <a:srgbClr val="000000"/>
              </a:solidFill>
              <a:latin typeface="微软雅黑" pitchFamily="34" charset="-122"/>
              <a:ea typeface="微软雅黑" pitchFamily="34" charset="-122"/>
            </a:endParaRPr>
          </a:p>
        </p:txBody>
      </p:sp>
      <p:grpSp>
        <p:nvGrpSpPr>
          <p:cNvPr id="28" name="标题 1"/>
          <p:cNvGrpSpPr>
            <a:grpSpLocks/>
          </p:cNvGrpSpPr>
          <p:nvPr/>
        </p:nvGrpSpPr>
        <p:grpSpPr bwMode="auto">
          <a:xfrm>
            <a:off x="1666090"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7"/>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
        <p:nvSpPr>
          <p:cNvPr id="40" name="文本框 3"/>
          <p:cNvSpPr txBox="1">
            <a:spLocks noChangeArrowheads="1"/>
          </p:cNvSpPr>
          <p:nvPr/>
        </p:nvSpPr>
        <p:spPr bwMode="auto">
          <a:xfrm>
            <a:off x="6765938" y="5661253"/>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扫描进入淘宝店铺</a:t>
            </a:r>
            <a:endParaRPr lang="zh-CN" altLang="zh-CN" sz="1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265" y="4448737"/>
            <a:ext cx="11271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304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对角圆角矩形 26"/>
          <p:cNvSpPr/>
          <p:nvPr/>
        </p:nvSpPr>
        <p:spPr bwMode="auto">
          <a:xfrm>
            <a:off x="2067605" y="1381442"/>
            <a:ext cx="785818" cy="785819"/>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03584" y="2238378"/>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4134465"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任务与调度器的基本概念</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2420891"/>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7" y="4244979"/>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5"/>
            <a:ext cx="1980029" cy="523220"/>
          </a:xfrm>
          <a:prstGeom prst="rect">
            <a:avLst/>
          </a:prstGeom>
        </p:spPr>
        <p:txBody>
          <a:bodyPr wrap="none">
            <a:spAutoFit/>
          </a:bodyPr>
          <a:lstStyle/>
          <a:p>
            <a:pPr fontAlgn="auto">
              <a:spcBef>
                <a:spcPts val="0"/>
              </a:spcBef>
              <a:spcAft>
                <a:spcPts val="0"/>
              </a:spcAft>
              <a:defRPr/>
            </a:pPr>
            <a:r>
              <a:rPr lang="zh-CN" altLang="en-US" sz="2800" b="1" dirty="0" smtClean="0">
                <a:solidFill>
                  <a:prstClr val="black"/>
                </a:solidFill>
                <a:latin typeface="微软雅黑" pitchFamily="34" charset="-122"/>
                <a:ea typeface="微软雅黑" pitchFamily="34" charset="-122"/>
                <a:cs typeface="+mj-cs"/>
              </a:rPr>
              <a:t>任务的状态</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3461079"/>
            <a:ext cx="785818" cy="785819"/>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219459" y="3306768"/>
            <a:ext cx="4143375"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83" y="3592513"/>
            <a:ext cx="4427494" cy="523220"/>
          </a:xfrm>
          <a:prstGeom prst="rect">
            <a:avLst/>
          </a:prstGeom>
        </p:spPr>
        <p:txBody>
          <a:bodyPr wrap="none">
            <a:spAutoFit/>
          </a:bodyPr>
          <a:lstStyle/>
          <a:p>
            <a:pPr fontAlgn="auto">
              <a:spcBef>
                <a:spcPts val="0"/>
              </a:spcBef>
              <a:spcAft>
                <a:spcPts val="0"/>
              </a:spcAft>
              <a:defRPr/>
            </a:pPr>
            <a:r>
              <a:rPr lang="en-US" altLang="zh-CN" sz="2800" b="1" dirty="0" err="1" smtClean="0">
                <a:solidFill>
                  <a:prstClr val="black"/>
                </a:solidFill>
                <a:latin typeface="微软雅黑" pitchFamily="34" charset="-122"/>
                <a:ea typeface="微软雅黑" pitchFamily="34" charset="-122"/>
                <a:cs typeface="+mj-cs"/>
              </a:rPr>
              <a:t>FreeRTOS</a:t>
            </a:r>
            <a:r>
              <a:rPr lang="zh-CN" altLang="en-US" sz="2800" b="1" dirty="0" smtClean="0">
                <a:solidFill>
                  <a:prstClr val="black"/>
                </a:solidFill>
                <a:latin typeface="微软雅黑" pitchFamily="34" charset="-122"/>
                <a:ea typeface="微软雅黑" pitchFamily="34" charset="-122"/>
                <a:cs typeface="+mj-cs"/>
              </a:rPr>
              <a:t>的任务相关函数</a:t>
            </a:r>
            <a:endParaRPr lang="zh-CN" altLang="en-US" sz="2800" b="1" dirty="0">
              <a:solidFill>
                <a:prstClr val="black"/>
              </a:solidFill>
              <a:latin typeface="微软雅黑" pitchFamily="34" charset="-122"/>
              <a:ea typeface="微软雅黑" pitchFamily="34" charset="-122"/>
              <a:cs typeface="+mj-cs"/>
            </a:endParaRPr>
          </a:p>
        </p:txBody>
      </p:sp>
      <p:sp>
        <p:nvSpPr>
          <p:cNvPr id="17" name="矩形 16"/>
          <p:cNvSpPr/>
          <p:nvPr/>
        </p:nvSpPr>
        <p:spPr>
          <a:xfrm>
            <a:off x="1257869" y="5445224"/>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FreeRTOS</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内核实现与应用开发实战</a:t>
            </a:r>
            <a:r>
              <a:rPr lang="zh-CN" altLang="en-US" sz="2000" b="1" dirty="0" smtClean="0">
                <a:solidFill>
                  <a:prstClr val="black"/>
                </a:solidFill>
                <a:latin typeface="微软雅黑" pitchFamily="34" charset="-122"/>
                <a:ea typeface="微软雅黑" pitchFamily="34" charset="-122"/>
              </a:rPr>
              <a:t>指南</a:t>
            </a:r>
            <a:r>
              <a:rPr lang="en-US" altLang="zh-CN" sz="2000" b="1" dirty="0" smtClean="0">
                <a:solidFill>
                  <a:prstClr val="black"/>
                </a:solidFill>
                <a:latin typeface="微软雅黑" pitchFamily="34" charset="-122"/>
                <a:ea typeface="微软雅黑" pitchFamily="34" charset="-122"/>
              </a:rPr>
              <a:t>》</a:t>
            </a:r>
          </a:p>
        </p:txBody>
      </p:sp>
      <p:sp>
        <p:nvSpPr>
          <p:cNvPr id="1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latin typeface="微软雅黑" pitchFamily="34" charset="-122"/>
                <a:ea typeface="微软雅黑" pitchFamily="34" charset="-122"/>
              </a:rPr>
              <a:t>任务</a:t>
            </a:r>
            <a:r>
              <a:rPr lang="zh-CN" altLang="en-US" sz="3200" b="1" dirty="0">
                <a:latin typeface="微软雅黑" pitchFamily="34" charset="-122"/>
                <a:ea typeface="微软雅黑" pitchFamily="34" charset="-122"/>
              </a:rPr>
              <a:t>的基本概念</a:t>
            </a:r>
          </a:p>
        </p:txBody>
      </p:sp>
      <p:sp>
        <p:nvSpPr>
          <p:cNvPr id="2" name="矩形 1"/>
          <p:cNvSpPr/>
          <p:nvPr/>
        </p:nvSpPr>
        <p:spPr>
          <a:xfrm>
            <a:off x="611560" y="1268760"/>
            <a:ext cx="7920880" cy="1754326"/>
          </a:xfrm>
          <a:prstGeom prst="rect">
            <a:avLst/>
          </a:prstGeom>
        </p:spPr>
        <p:txBody>
          <a:bodyPr wrap="square">
            <a:spAutoFit/>
          </a:bodyPr>
          <a:lstStyle/>
          <a:p>
            <a:r>
              <a:rPr lang="en-US" altLang="zh-CN" dirty="0" err="1"/>
              <a:t>FreeRTOS</a:t>
            </a:r>
            <a:r>
              <a:rPr lang="zh-CN" altLang="zh-CN" dirty="0"/>
              <a:t>的任务可认为是一系列独立任务的集合。每个任务在</a:t>
            </a:r>
            <a:r>
              <a:rPr lang="zh-CN" altLang="zh-CN" dirty="0" smtClean="0"/>
              <a:t>自己</a:t>
            </a:r>
            <a:r>
              <a:rPr lang="zh-CN" altLang="en-US" dirty="0" smtClean="0"/>
              <a:t>独立</a:t>
            </a:r>
            <a:r>
              <a:rPr lang="zh-CN" altLang="zh-CN" dirty="0" smtClean="0"/>
              <a:t>的</a:t>
            </a:r>
            <a:r>
              <a:rPr lang="zh-CN" altLang="zh-CN" dirty="0"/>
              <a:t>环境中运行</a:t>
            </a:r>
            <a:r>
              <a:rPr lang="zh-CN" altLang="zh-CN" dirty="0" smtClean="0"/>
              <a:t>。</a:t>
            </a:r>
            <a:endParaRPr lang="en-US" altLang="zh-CN" dirty="0" smtClean="0"/>
          </a:p>
          <a:p>
            <a:endParaRPr lang="en-US" altLang="zh-CN" dirty="0"/>
          </a:p>
          <a:p>
            <a:endParaRPr lang="en-US" altLang="zh-CN" dirty="0"/>
          </a:p>
          <a:p>
            <a:r>
              <a:rPr lang="zh-CN" altLang="en-US" dirty="0" smtClean="0"/>
              <a:t>回顾一下，任务的运行，从</a:t>
            </a:r>
            <a:r>
              <a:rPr lang="zh-CN" altLang="zh-CN" dirty="0" smtClean="0"/>
              <a:t>宏观</a:t>
            </a:r>
            <a:r>
              <a:rPr lang="zh-CN" altLang="zh-CN" dirty="0"/>
              <a:t>看上去所有的任务都在同时在</a:t>
            </a:r>
            <a:r>
              <a:rPr lang="zh-CN" altLang="zh-CN" dirty="0" smtClean="0"/>
              <a:t>执行</a:t>
            </a:r>
            <a:r>
              <a:rPr lang="zh-CN" altLang="en-US" dirty="0" smtClean="0"/>
              <a:t>，但是真的是这样子吗？</a:t>
            </a:r>
            <a:endParaRPr lang="zh-CN" altLang="en-US" dirty="0"/>
          </a:p>
        </p:txBody>
      </p:sp>
      <p:pic>
        <p:nvPicPr>
          <p:cNvPr id="5" name="图片 4"/>
          <p:cNvPicPr/>
          <p:nvPr/>
        </p:nvPicPr>
        <p:blipFill>
          <a:blip r:embed="rId3"/>
          <a:stretch>
            <a:fillRect/>
          </a:stretch>
        </p:blipFill>
        <p:spPr>
          <a:xfrm>
            <a:off x="718737" y="3212976"/>
            <a:ext cx="7423968" cy="2232248"/>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任务的基本概念</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340768"/>
            <a:ext cx="8064896" cy="923330"/>
          </a:xfrm>
          <a:prstGeom prst="rect">
            <a:avLst/>
          </a:prstGeom>
        </p:spPr>
        <p:txBody>
          <a:bodyPr wrap="square">
            <a:spAutoFit/>
          </a:bodyPr>
          <a:lstStyle/>
          <a:p>
            <a:r>
              <a:rPr lang="zh-CN" altLang="zh-CN" dirty="0"/>
              <a:t>在任何时刻，</a:t>
            </a:r>
            <a:r>
              <a:rPr lang="zh-CN" altLang="zh-CN" b="1" dirty="0">
                <a:solidFill>
                  <a:srgbClr val="FF0000"/>
                </a:solidFill>
              </a:rPr>
              <a:t>只有一个</a:t>
            </a:r>
            <a:r>
              <a:rPr lang="zh-CN" altLang="zh-CN" b="1" dirty="0" smtClean="0">
                <a:solidFill>
                  <a:srgbClr val="FF0000"/>
                </a:solidFill>
              </a:rPr>
              <a:t>任务</a:t>
            </a:r>
            <a:r>
              <a:rPr lang="zh-CN" altLang="en-US" dirty="0" smtClean="0"/>
              <a:t>能</a:t>
            </a:r>
            <a:r>
              <a:rPr lang="zh-CN" altLang="zh-CN" dirty="0" smtClean="0"/>
              <a:t>得到</a:t>
            </a:r>
            <a:r>
              <a:rPr lang="zh-CN" altLang="zh-CN" dirty="0"/>
              <a:t>运行</a:t>
            </a:r>
            <a:r>
              <a:rPr lang="zh-CN" altLang="zh-CN" dirty="0" smtClean="0"/>
              <a:t>，</a:t>
            </a:r>
            <a:r>
              <a:rPr lang="zh-CN" altLang="en-US" dirty="0"/>
              <a:t>由</a:t>
            </a:r>
            <a:r>
              <a:rPr lang="en-US" altLang="zh-CN" dirty="0" err="1" smtClean="0"/>
              <a:t>FreeRTOS</a:t>
            </a:r>
            <a:r>
              <a:rPr lang="zh-CN" altLang="zh-CN" b="1" dirty="0">
                <a:solidFill>
                  <a:srgbClr val="FF0000"/>
                </a:solidFill>
              </a:rPr>
              <a:t>调度器</a:t>
            </a:r>
            <a:r>
              <a:rPr lang="zh-CN" altLang="zh-CN" dirty="0"/>
              <a:t>决定运行哪个任务。调度器</a:t>
            </a:r>
            <a:r>
              <a:rPr lang="zh-CN" altLang="zh-CN" dirty="0" smtClean="0"/>
              <a:t>会</a:t>
            </a:r>
            <a:r>
              <a:rPr lang="zh-CN" altLang="en-US" dirty="0" smtClean="0"/>
              <a:t>在合适的时候</a:t>
            </a:r>
            <a:r>
              <a:rPr lang="zh-CN" altLang="zh-CN" dirty="0" smtClean="0"/>
              <a:t>的</a:t>
            </a:r>
            <a:r>
              <a:rPr lang="zh-CN" altLang="zh-CN" dirty="0"/>
              <a:t>启动、停止</a:t>
            </a:r>
            <a:r>
              <a:rPr lang="zh-CN" altLang="en-US" dirty="0" smtClean="0"/>
              <a:t>一个任务</a:t>
            </a:r>
            <a:r>
              <a:rPr lang="zh-CN" altLang="zh-CN" dirty="0" smtClean="0"/>
              <a:t>，</a:t>
            </a:r>
            <a:r>
              <a:rPr lang="zh-CN" altLang="zh-CN" dirty="0"/>
              <a:t>宏观看上去所有的任务都在同时在执行</a:t>
            </a:r>
            <a:r>
              <a:rPr lang="zh-CN" altLang="zh-CN" dirty="0" smtClean="0"/>
              <a:t>。</a:t>
            </a:r>
            <a:r>
              <a:rPr lang="zh-CN" altLang="en-US" dirty="0" smtClean="0"/>
              <a:t>这其实就是任务的切换。</a:t>
            </a:r>
            <a:endParaRPr lang="zh-CN" altLang="en-US" dirty="0"/>
          </a:p>
        </p:txBody>
      </p:sp>
      <p:sp>
        <p:nvSpPr>
          <p:cNvPr id="3" name="矩形 2"/>
          <p:cNvSpPr/>
          <p:nvPr/>
        </p:nvSpPr>
        <p:spPr>
          <a:xfrm>
            <a:off x="539552" y="2564904"/>
            <a:ext cx="3480440" cy="369332"/>
          </a:xfrm>
          <a:prstGeom prst="rect">
            <a:avLst/>
          </a:prstGeom>
        </p:spPr>
        <p:txBody>
          <a:bodyPr wrap="none">
            <a:spAutoFit/>
          </a:bodyPr>
          <a:lstStyle/>
          <a:p>
            <a:r>
              <a:rPr lang="zh-CN" altLang="zh-CN" dirty="0"/>
              <a:t>任务</a:t>
            </a:r>
            <a:r>
              <a:rPr lang="zh-CN" altLang="zh-CN" dirty="0" smtClean="0"/>
              <a:t>切入</a:t>
            </a:r>
            <a:r>
              <a:rPr lang="en-US" altLang="zh-CN" dirty="0" smtClean="0"/>
              <a:t>/</a:t>
            </a:r>
            <a:r>
              <a:rPr lang="zh-CN" altLang="zh-CN" dirty="0" smtClean="0"/>
              <a:t>切</a:t>
            </a:r>
            <a:r>
              <a:rPr lang="zh-CN" altLang="zh-CN" dirty="0"/>
              <a:t>出时保存上下文环境</a:t>
            </a:r>
            <a:endParaRPr lang="zh-CN" altLang="en-US" dirty="0"/>
          </a:p>
        </p:txBody>
      </p:sp>
      <p:sp>
        <p:nvSpPr>
          <p:cNvPr id="4" name="矩形 3"/>
          <p:cNvSpPr/>
          <p:nvPr/>
        </p:nvSpPr>
        <p:spPr>
          <a:xfrm>
            <a:off x="539552" y="3275205"/>
            <a:ext cx="4523674" cy="369332"/>
          </a:xfrm>
          <a:prstGeom prst="rect">
            <a:avLst/>
          </a:prstGeom>
        </p:spPr>
        <p:txBody>
          <a:bodyPr wrap="none">
            <a:spAutoFit/>
          </a:bodyPr>
          <a:lstStyle/>
          <a:p>
            <a:r>
              <a:rPr lang="zh-CN" altLang="zh-CN" dirty="0"/>
              <a:t>每个</a:t>
            </a:r>
            <a:r>
              <a:rPr lang="en-US" altLang="zh-CN" dirty="0" err="1"/>
              <a:t>FreeRTOS</a:t>
            </a:r>
            <a:r>
              <a:rPr lang="zh-CN" altLang="zh-CN" dirty="0"/>
              <a:t>任务都需要有自己的栈空间</a:t>
            </a:r>
            <a:endParaRPr lang="zh-CN" altLang="en-US" dirty="0"/>
          </a:p>
        </p:txBody>
      </p:sp>
      <p:sp>
        <p:nvSpPr>
          <p:cNvPr id="5" name="矩形 4"/>
          <p:cNvSpPr/>
          <p:nvPr/>
        </p:nvSpPr>
        <p:spPr>
          <a:xfrm>
            <a:off x="539552" y="4149080"/>
            <a:ext cx="7062831" cy="369332"/>
          </a:xfrm>
          <a:prstGeom prst="rect">
            <a:avLst/>
          </a:prstGeom>
        </p:spPr>
        <p:txBody>
          <a:bodyPr wrap="none">
            <a:spAutoFit/>
          </a:bodyPr>
          <a:lstStyle/>
          <a:p>
            <a:r>
              <a:rPr lang="en-US" altLang="zh-CN" dirty="0" err="1"/>
              <a:t>FreeRTOS</a:t>
            </a:r>
            <a:r>
              <a:rPr lang="zh-CN" altLang="zh-CN" dirty="0"/>
              <a:t>中的任务是抢占式调度</a:t>
            </a:r>
            <a:r>
              <a:rPr lang="zh-CN" altLang="zh-CN" dirty="0" smtClean="0"/>
              <a:t>机制</a:t>
            </a:r>
            <a:r>
              <a:rPr lang="zh-CN" altLang="en-US" dirty="0" smtClean="0"/>
              <a:t>，也</a:t>
            </a:r>
            <a:r>
              <a:rPr lang="zh-CN" altLang="zh-CN" dirty="0" smtClean="0"/>
              <a:t>支持</a:t>
            </a:r>
            <a:r>
              <a:rPr lang="zh-CN" altLang="zh-CN" dirty="0"/>
              <a:t>时间片轮转调度方式</a:t>
            </a:r>
            <a:endParaRPr lang="zh-CN" altLang="en-US" dirty="0"/>
          </a:p>
        </p:txBody>
      </p:sp>
      <p:sp>
        <p:nvSpPr>
          <p:cNvPr id="6" name="矩形 5"/>
          <p:cNvSpPr/>
          <p:nvPr/>
        </p:nvSpPr>
        <p:spPr>
          <a:xfrm>
            <a:off x="539552" y="4797151"/>
            <a:ext cx="7920880" cy="646331"/>
          </a:xfrm>
          <a:prstGeom prst="rect">
            <a:avLst/>
          </a:prstGeom>
        </p:spPr>
        <p:txBody>
          <a:bodyPr wrap="square">
            <a:spAutoFit/>
          </a:bodyPr>
          <a:lstStyle/>
          <a:p>
            <a:r>
              <a:rPr lang="zh-CN" altLang="zh-CN" dirty="0"/>
              <a:t>任务通常会运行在一个死循环中，也不会退出，如果一个任务不再需要，可以调用</a:t>
            </a:r>
            <a:r>
              <a:rPr lang="en-US" altLang="zh-CN" dirty="0" err="1"/>
              <a:t>FreeRTOS</a:t>
            </a:r>
            <a:r>
              <a:rPr lang="zh-CN" altLang="zh-CN" dirty="0"/>
              <a:t>中的任务删除</a:t>
            </a:r>
            <a:r>
              <a:rPr lang="en-US" altLang="zh-CN" dirty="0"/>
              <a:t>API</a:t>
            </a:r>
            <a:r>
              <a:rPr lang="zh-CN" altLang="zh-CN" dirty="0"/>
              <a:t>函数接口显式地将其删除。</a:t>
            </a:r>
          </a:p>
        </p:txBody>
      </p:sp>
    </p:spTree>
    <p:extLst>
      <p:ext uri="{BB962C8B-B14F-4D97-AF65-F5344CB8AC3E}">
        <p14:creationId xmlns:p14="http://schemas.microsoft.com/office/powerpoint/2010/main" val="2275433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调度器的基本概念</a:t>
            </a:r>
          </a:p>
        </p:txBody>
      </p:sp>
      <p:sp>
        <p:nvSpPr>
          <p:cNvPr id="2" name="矩形 1"/>
          <p:cNvSpPr/>
          <p:nvPr/>
        </p:nvSpPr>
        <p:spPr>
          <a:xfrm>
            <a:off x="539552" y="1340768"/>
            <a:ext cx="8064896" cy="3693319"/>
          </a:xfrm>
          <a:prstGeom prst="rect">
            <a:avLst/>
          </a:prstGeom>
        </p:spPr>
        <p:txBody>
          <a:bodyPr wrap="square">
            <a:spAutoFit/>
          </a:bodyPr>
          <a:lstStyle/>
          <a:p>
            <a:r>
              <a:rPr lang="en-US" altLang="zh-CN" dirty="0" err="1"/>
              <a:t>FreeRTOS</a:t>
            </a:r>
            <a:r>
              <a:rPr lang="zh-CN" altLang="zh-CN" dirty="0"/>
              <a:t>中提供的任务调度器是基于优先级的全抢占式调度：在系统中除了中断处理函数、调度器上锁部分的代码和禁止中断的代码是不可抢占的之外，系统的其他部分都是可以抢占的</a:t>
            </a:r>
            <a:r>
              <a:rPr lang="zh-CN" altLang="zh-CN" dirty="0" smtClean="0"/>
              <a:t>。</a:t>
            </a:r>
            <a:endParaRPr lang="en-US" altLang="zh-CN" dirty="0" smtClean="0"/>
          </a:p>
          <a:p>
            <a:endParaRPr lang="en-US" altLang="zh-CN" dirty="0"/>
          </a:p>
          <a:p>
            <a:r>
              <a:rPr lang="zh-CN" altLang="zh-CN" dirty="0"/>
              <a:t>当有比当前任务优先级更高的任务就绪时，当前任务将立刻</a:t>
            </a:r>
            <a:r>
              <a:rPr lang="zh-CN" altLang="zh-CN" dirty="0" smtClean="0"/>
              <a:t>被</a:t>
            </a:r>
            <a:r>
              <a:rPr lang="zh-CN" altLang="en-US" dirty="0" smtClean="0"/>
              <a:t>切</a:t>
            </a:r>
            <a:r>
              <a:rPr lang="zh-CN" altLang="zh-CN" dirty="0" smtClean="0"/>
              <a:t>出</a:t>
            </a:r>
            <a:r>
              <a:rPr lang="zh-CN" altLang="zh-CN" dirty="0"/>
              <a:t>，高优先级任务抢占处理器运行。 </a:t>
            </a:r>
            <a:r>
              <a:rPr lang="en-US" altLang="zh-CN" dirty="0"/>
              <a:t> </a:t>
            </a:r>
            <a:endParaRPr lang="en-US" altLang="zh-CN" dirty="0" smtClean="0"/>
          </a:p>
          <a:p>
            <a:endParaRPr lang="en-US" altLang="zh-CN" dirty="0"/>
          </a:p>
          <a:p>
            <a:r>
              <a:rPr lang="en-US" altLang="zh-CN" dirty="0" err="1"/>
              <a:t>FreeRTOS</a:t>
            </a:r>
            <a:r>
              <a:rPr lang="zh-CN" altLang="zh-CN" dirty="0"/>
              <a:t>内核中也允许创建</a:t>
            </a:r>
            <a:r>
              <a:rPr lang="zh-CN" altLang="zh-CN" b="1" dirty="0">
                <a:solidFill>
                  <a:srgbClr val="FF0000"/>
                </a:solidFill>
              </a:rPr>
              <a:t>相同优先级</a:t>
            </a:r>
            <a:r>
              <a:rPr lang="zh-CN" altLang="zh-CN" dirty="0"/>
              <a:t>的任务。</a:t>
            </a:r>
            <a:r>
              <a:rPr lang="zh-CN" altLang="zh-CN" b="1" dirty="0">
                <a:solidFill>
                  <a:srgbClr val="FF0000"/>
                </a:solidFill>
              </a:rPr>
              <a:t>相同优先级</a:t>
            </a:r>
            <a:r>
              <a:rPr lang="zh-CN" altLang="zh-CN" dirty="0"/>
              <a:t>的任务采用时间片轮转方式进行</a:t>
            </a:r>
            <a:r>
              <a:rPr lang="zh-CN" altLang="zh-CN" dirty="0" smtClean="0"/>
              <a:t>调度</a:t>
            </a:r>
            <a:r>
              <a:rPr lang="zh-CN" altLang="en-US" dirty="0" smtClean="0"/>
              <a:t>。</a:t>
            </a:r>
            <a:r>
              <a:rPr lang="zh-CN" altLang="zh-CN" dirty="0"/>
              <a:t>时间片轮转调度仅在当前系统中无更高优先级就绪任务存在的情况下才</a:t>
            </a:r>
            <a:r>
              <a:rPr lang="zh-CN" altLang="zh-CN" dirty="0" smtClean="0"/>
              <a:t>有效</a:t>
            </a:r>
            <a:r>
              <a:rPr lang="zh-CN" altLang="en-US" dirty="0" smtClean="0"/>
              <a:t>。</a:t>
            </a:r>
            <a:endParaRPr lang="en-US" altLang="zh-CN" dirty="0" smtClean="0"/>
          </a:p>
          <a:p>
            <a:endParaRPr lang="en-US" altLang="zh-CN" dirty="0"/>
          </a:p>
          <a:p>
            <a:r>
              <a:rPr lang="zh-CN" altLang="zh-CN" dirty="0"/>
              <a:t>任务调度的原则是一旦任务状态发生了改变，并且当前运行的任务优先级小于优先级队列组中任务最高优先级时，立刻进行任务切换</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任务状态</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180528" y="1412776"/>
            <a:ext cx="8856984" cy="2862322"/>
          </a:xfrm>
          <a:prstGeom prst="rect">
            <a:avLst/>
          </a:prstGeom>
        </p:spPr>
        <p:txBody>
          <a:bodyPr wrap="square">
            <a:spAutoFit/>
          </a:bodyPr>
          <a:lstStyle/>
          <a:p>
            <a:pPr lvl="1"/>
            <a:r>
              <a:rPr lang="zh-CN" altLang="zh-CN" dirty="0" smtClean="0"/>
              <a:t>就绪（</a:t>
            </a:r>
            <a:r>
              <a:rPr lang="en-US" altLang="zh-CN" dirty="0" smtClean="0"/>
              <a:t>Ready</a:t>
            </a:r>
            <a:r>
              <a:rPr lang="zh-CN" altLang="zh-CN" dirty="0" smtClean="0"/>
              <a:t>）：该任务在就绪列表中，就绪的任务已经具备执行的能力，只等待调度器进行调度，新创建的任务会初始化为就绪态。</a:t>
            </a:r>
            <a:endParaRPr lang="en-US" altLang="zh-CN" dirty="0" smtClean="0"/>
          </a:p>
          <a:p>
            <a:pPr lvl="1"/>
            <a:endParaRPr lang="zh-CN" altLang="zh-CN" dirty="0" smtClean="0"/>
          </a:p>
          <a:p>
            <a:pPr lvl="1"/>
            <a:r>
              <a:rPr lang="zh-CN" altLang="zh-CN" dirty="0" smtClean="0"/>
              <a:t>运行</a:t>
            </a:r>
            <a:r>
              <a:rPr lang="zh-CN" altLang="zh-CN" dirty="0"/>
              <a:t>（</a:t>
            </a:r>
            <a:r>
              <a:rPr lang="en-US" altLang="zh-CN" dirty="0"/>
              <a:t>Running</a:t>
            </a:r>
            <a:r>
              <a:rPr lang="zh-CN" altLang="zh-CN" dirty="0"/>
              <a:t>）：该状态表明任务正在执行，此时它占用处理器，</a:t>
            </a:r>
            <a:r>
              <a:rPr lang="en-US" altLang="zh-CN" dirty="0" err="1"/>
              <a:t>FreeRTOS</a:t>
            </a:r>
            <a:r>
              <a:rPr lang="zh-CN" altLang="zh-CN" dirty="0"/>
              <a:t>调度器选择运行的永远是处于最高优先级的就绪态任务，当任务被运行的一刻，它的任务状态就变成了运行态</a:t>
            </a:r>
            <a:r>
              <a:rPr lang="zh-CN" altLang="zh-CN" dirty="0" smtClean="0"/>
              <a:t>。</a:t>
            </a:r>
            <a:endParaRPr lang="en-US" altLang="zh-CN" dirty="0" smtClean="0"/>
          </a:p>
          <a:p>
            <a:pPr lvl="1"/>
            <a:endParaRPr lang="zh-CN" altLang="zh-CN" dirty="0"/>
          </a:p>
          <a:p>
            <a:pPr lvl="1"/>
            <a:r>
              <a:rPr lang="zh-CN" altLang="zh-CN" dirty="0"/>
              <a:t>阻塞（</a:t>
            </a:r>
            <a:r>
              <a:rPr lang="en-US" altLang="zh-CN" dirty="0"/>
              <a:t>Blocked</a:t>
            </a:r>
            <a:r>
              <a:rPr lang="zh-CN" altLang="zh-CN" dirty="0"/>
              <a:t>）：如果任务当前正在等待某个时序或外部中断，我们就说这个任务处于阻塞状态，该任务不在就绪列表中。</a:t>
            </a:r>
            <a:r>
              <a:rPr lang="zh-CN" altLang="zh-CN" dirty="0" smtClean="0"/>
              <a:t>包含任务</a:t>
            </a:r>
            <a:r>
              <a:rPr lang="zh-CN" altLang="zh-CN" dirty="0"/>
              <a:t>被延时、任务正在等待信号量、读写队列或者等待读写事件等</a:t>
            </a:r>
            <a:r>
              <a:rPr lang="zh-CN" altLang="zh-CN" dirty="0" smtClean="0"/>
              <a:t>。</a:t>
            </a:r>
            <a:endParaRPr lang="en-US" altLang="zh-CN" dirty="0" smtClean="0"/>
          </a:p>
        </p:txBody>
      </p:sp>
      <p:sp>
        <p:nvSpPr>
          <p:cNvPr id="4" name="矩形 3"/>
          <p:cNvSpPr/>
          <p:nvPr/>
        </p:nvSpPr>
        <p:spPr>
          <a:xfrm>
            <a:off x="251520" y="4365104"/>
            <a:ext cx="8352928" cy="1200329"/>
          </a:xfrm>
          <a:prstGeom prst="rect">
            <a:avLst/>
          </a:prstGeom>
        </p:spPr>
        <p:txBody>
          <a:bodyPr wrap="square">
            <a:spAutoFit/>
          </a:bodyPr>
          <a:lstStyle/>
          <a:p>
            <a:r>
              <a:rPr lang="zh-CN" altLang="zh-CN" dirty="0" smtClean="0"/>
              <a:t>挂起</a:t>
            </a:r>
            <a:r>
              <a:rPr lang="en-US" altLang="zh-CN" dirty="0" smtClean="0"/>
              <a:t>(</a:t>
            </a:r>
            <a:r>
              <a:rPr lang="en-US" altLang="zh-CN" dirty="0"/>
              <a:t>Suspended)</a:t>
            </a:r>
            <a:r>
              <a:rPr lang="zh-CN" altLang="zh-CN" dirty="0"/>
              <a:t>：处于挂起态的任务对调度器而言是不可见的，让一个任务进入挂起状态的唯一办法就是调用</a:t>
            </a:r>
            <a:r>
              <a:rPr lang="en-US" altLang="zh-CN" dirty="0"/>
              <a:t> </a:t>
            </a:r>
            <a:r>
              <a:rPr lang="en-US" altLang="zh-CN" dirty="0" err="1"/>
              <a:t>vTaskSuspend</a:t>
            </a:r>
            <a:r>
              <a:rPr lang="en-US" altLang="zh-CN" dirty="0"/>
              <a:t>()</a:t>
            </a:r>
            <a:r>
              <a:rPr lang="zh-CN" altLang="zh-CN" dirty="0"/>
              <a:t>函数；而 把 一 个 挂 起 状态 的 任 务 恢复的 唯 一 途 径 就 是 调 用</a:t>
            </a:r>
            <a:r>
              <a:rPr lang="en-US" altLang="zh-CN" dirty="0"/>
              <a:t> </a:t>
            </a:r>
            <a:r>
              <a:rPr lang="en-US" altLang="zh-CN" dirty="0" err="1"/>
              <a:t>vTaskResume</a:t>
            </a:r>
            <a:r>
              <a:rPr lang="en-US" altLang="zh-CN" dirty="0"/>
              <a:t>() </a:t>
            </a:r>
            <a:r>
              <a:rPr lang="zh-CN" altLang="zh-CN" dirty="0"/>
              <a:t>或</a:t>
            </a:r>
            <a:r>
              <a:rPr lang="en-US" altLang="zh-CN" dirty="0" err="1"/>
              <a:t>vTaskResumeFromISR</a:t>
            </a:r>
            <a:r>
              <a:rPr lang="en-US" altLang="zh-CN" dirty="0"/>
              <a:t>()</a:t>
            </a:r>
            <a:r>
              <a:rPr lang="zh-CN" altLang="zh-CN" dirty="0" smtClean="0"/>
              <a:t>函数</a:t>
            </a:r>
            <a:r>
              <a:rPr lang="zh-CN" altLang="en-US" dirty="0" smtClean="0"/>
              <a:t>。</a:t>
            </a:r>
            <a:endParaRPr lang="zh-CN" altLang="zh-CN"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smtClean="0">
                <a:solidFill>
                  <a:srgbClr val="000000"/>
                </a:solidFill>
                <a:latin typeface="微软雅黑" pitchFamily="34" charset="-122"/>
                <a:ea typeface="微软雅黑" pitchFamily="34" charset="-122"/>
              </a:rPr>
              <a:t>任务状态的迁移</a:t>
            </a:r>
            <a:endParaRPr lang="zh-CN" altLang="en-US" sz="3200" b="1" dirty="0">
              <a:solidFill>
                <a:srgbClr val="000000"/>
              </a:solidFill>
              <a:latin typeface="微软雅黑" pitchFamily="34" charset="-122"/>
              <a:ea typeface="微软雅黑" pitchFamily="34" charset="-122"/>
            </a:endParaRPr>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bwMode="auto">
          <a:xfrm>
            <a:off x="1505388" y="1700808"/>
            <a:ext cx="6118936" cy="3960440"/>
          </a:xfrm>
          <a:prstGeom prst="rect">
            <a:avLst/>
          </a:prstGeom>
          <a:noFill/>
          <a:ln w="12700">
            <a:solidFill>
              <a:schemeClr val="tx1"/>
            </a:solidFill>
          </a:ln>
        </p:spPr>
      </p:pic>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vTaskSuspend</a:t>
            </a:r>
            <a:r>
              <a:rPr lang="en-US" altLang="zh-CN" sz="3200" b="1" dirty="0" smtClean="0">
                <a:solidFill>
                  <a:srgbClr val="000000"/>
                </a:solidFill>
                <a:latin typeface="微软雅黑" pitchFamily="34" charset="-122"/>
                <a:ea typeface="微软雅黑" pitchFamily="34" charset="-122"/>
              </a:rPr>
              <a:t>(</a:t>
            </a:r>
            <a:r>
              <a:rPr lang="zh-CN" altLang="en-US" sz="3200" b="1" dirty="0" smtClean="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539552" y="1268760"/>
            <a:ext cx="8064896" cy="1200329"/>
          </a:xfrm>
          <a:prstGeom prst="rect">
            <a:avLst/>
          </a:prstGeom>
        </p:spPr>
        <p:txBody>
          <a:bodyPr wrap="square">
            <a:spAutoFit/>
          </a:bodyPr>
          <a:lstStyle/>
          <a:p>
            <a:r>
              <a:rPr lang="zh-CN" altLang="zh-CN" dirty="0"/>
              <a:t>挂起指定任务。被挂起的任务绝不会得到</a:t>
            </a:r>
            <a:r>
              <a:rPr lang="en-US" altLang="zh-CN" dirty="0"/>
              <a:t>CPU</a:t>
            </a:r>
            <a:r>
              <a:rPr lang="zh-CN" altLang="zh-CN" dirty="0"/>
              <a:t>的使用权，不管该任务具有什么</a:t>
            </a:r>
            <a:r>
              <a:rPr lang="zh-CN" altLang="zh-CN" dirty="0" smtClean="0"/>
              <a:t>优先级</a:t>
            </a:r>
            <a:r>
              <a:rPr lang="zh-CN" altLang="en-US" dirty="0" smtClean="0"/>
              <a:t>。</a:t>
            </a:r>
            <a:endParaRPr lang="en-US" altLang="zh-CN" dirty="0" smtClean="0"/>
          </a:p>
          <a:p>
            <a:endParaRPr lang="en-US" altLang="zh-CN" dirty="0"/>
          </a:p>
          <a:p>
            <a:r>
              <a:rPr lang="zh-CN" altLang="en-US" dirty="0" smtClean="0"/>
              <a:t>参数：任务句柄。</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1"/>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
          <p:cNvSpPr txBox="1">
            <a:spLocks noChangeArrowheads="1"/>
          </p:cNvSpPr>
          <p:nvPr/>
        </p:nvSpPr>
        <p:spPr bwMode="auto">
          <a:xfrm>
            <a:off x="1549409" y="26035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err="1" smtClean="0">
                <a:solidFill>
                  <a:srgbClr val="000000"/>
                </a:solidFill>
                <a:latin typeface="微软雅黑" pitchFamily="34" charset="-122"/>
                <a:ea typeface="微软雅黑" pitchFamily="34" charset="-122"/>
              </a:rPr>
              <a:t>vTaskResume</a:t>
            </a:r>
            <a:r>
              <a:rPr lang="en-US" altLang="zh-CN" sz="3200" b="1" dirty="0" smtClean="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3" name="矩形 2"/>
          <p:cNvSpPr/>
          <p:nvPr/>
        </p:nvSpPr>
        <p:spPr>
          <a:xfrm>
            <a:off x="611560" y="1412776"/>
            <a:ext cx="7992888" cy="1200329"/>
          </a:xfrm>
          <a:prstGeom prst="rect">
            <a:avLst/>
          </a:prstGeom>
        </p:spPr>
        <p:txBody>
          <a:bodyPr wrap="square">
            <a:spAutoFit/>
          </a:bodyPr>
          <a:lstStyle/>
          <a:p>
            <a:r>
              <a:rPr lang="zh-CN" altLang="zh-CN" dirty="0"/>
              <a:t>任务恢复就是让挂起的任务重新进入就绪状态，恢复的任务会保留挂起前的状态信息，在恢复的时候根据挂起时的状态继续运行</a:t>
            </a:r>
            <a:r>
              <a:rPr lang="zh-CN" altLang="zh-CN" dirty="0" smtClean="0"/>
              <a:t>。</a:t>
            </a:r>
            <a:endParaRPr lang="en-US" altLang="zh-CN" dirty="0" smtClean="0"/>
          </a:p>
          <a:p>
            <a:endParaRPr lang="en-US" altLang="zh-CN" dirty="0"/>
          </a:p>
          <a:p>
            <a:endParaRPr lang="zh-CN" altLang="en-US" dirty="0"/>
          </a:p>
        </p:txBody>
      </p:sp>
      <p:sp>
        <p:nvSpPr>
          <p:cNvPr id="4" name="矩形 3"/>
          <p:cNvSpPr/>
          <p:nvPr/>
        </p:nvSpPr>
        <p:spPr>
          <a:xfrm>
            <a:off x="611560" y="4388911"/>
            <a:ext cx="7992888" cy="1200329"/>
          </a:xfrm>
          <a:prstGeom prst="rect">
            <a:avLst/>
          </a:prstGeom>
        </p:spPr>
        <p:txBody>
          <a:bodyPr wrap="square">
            <a:spAutoFit/>
          </a:bodyPr>
          <a:lstStyle/>
          <a:p>
            <a:r>
              <a:rPr lang="zh-CN" altLang="en-US" dirty="0"/>
              <a:t>无论通过调用一次或多次 </a:t>
            </a:r>
            <a:r>
              <a:rPr lang="en-US" altLang="zh-CN" dirty="0" err="1"/>
              <a:t>vTaskSuspend</a:t>
            </a:r>
            <a:r>
              <a:rPr lang="en-US" altLang="zh-CN" dirty="0"/>
              <a:t>()</a:t>
            </a:r>
            <a:r>
              <a:rPr lang="zh-CN" altLang="en-US" dirty="0"/>
              <a:t>函数而被挂起的</a:t>
            </a:r>
            <a:r>
              <a:rPr lang="zh-CN" altLang="en-US" dirty="0" smtClean="0"/>
              <a:t>任务，也只需调用一次恢复任务函数就可以恢复。</a:t>
            </a:r>
            <a:endParaRPr lang="en-US" altLang="zh-CN" dirty="0" smtClean="0"/>
          </a:p>
          <a:p>
            <a:r>
              <a:rPr lang="zh-CN" altLang="zh-CN" dirty="0" smtClean="0"/>
              <a:t>如果</a:t>
            </a:r>
            <a:r>
              <a:rPr lang="zh-CN" altLang="zh-CN" dirty="0"/>
              <a:t>被恢复任务在所有就绪态任务</a:t>
            </a:r>
            <a:r>
              <a:rPr lang="zh-CN" altLang="zh-CN" dirty="0" smtClean="0"/>
              <a:t>中处于</a:t>
            </a:r>
            <a:r>
              <a:rPr lang="zh-CN" altLang="zh-CN" dirty="0"/>
              <a:t>最高</a:t>
            </a:r>
            <a:r>
              <a:rPr lang="zh-CN" altLang="zh-CN" dirty="0" smtClean="0"/>
              <a:t>优先级</a:t>
            </a:r>
            <a:r>
              <a:rPr lang="zh-CN" altLang="en-US" dirty="0" smtClean="0"/>
              <a:t>的</a:t>
            </a:r>
            <a:r>
              <a:rPr lang="zh-CN" altLang="zh-CN" dirty="0" smtClean="0"/>
              <a:t>，</a:t>
            </a:r>
            <a:r>
              <a:rPr lang="zh-CN" altLang="zh-CN" dirty="0"/>
              <a:t>那么系统将进行任务上下文的切换。</a:t>
            </a:r>
            <a:endParaRPr lang="zh-CN" altLang="en-US" dirty="0"/>
          </a:p>
        </p:txBody>
      </p:sp>
      <p:sp>
        <p:nvSpPr>
          <p:cNvPr id="5" name="矩形 4"/>
          <p:cNvSpPr/>
          <p:nvPr/>
        </p:nvSpPr>
        <p:spPr>
          <a:xfrm>
            <a:off x="2056284" y="2420888"/>
            <a:ext cx="5017143" cy="584775"/>
          </a:xfrm>
          <a:prstGeom prst="rect">
            <a:avLst/>
          </a:prstGeom>
        </p:spPr>
        <p:txBody>
          <a:bodyPr wrap="none">
            <a:spAutoFit/>
          </a:bodyPr>
          <a:lstStyle/>
          <a:p>
            <a:r>
              <a:rPr lang="en-US" altLang="zh-CN" sz="3200" b="1" dirty="0" err="1">
                <a:solidFill>
                  <a:srgbClr val="000000"/>
                </a:solidFill>
                <a:latin typeface="微软雅黑" pitchFamily="34" charset="-122"/>
                <a:ea typeface="微软雅黑" pitchFamily="34" charset="-122"/>
              </a:rPr>
              <a:t>xTaskResumeFromISR</a:t>
            </a:r>
            <a:r>
              <a:rPr lang="en-US" altLang="zh-CN" sz="3200" b="1" dirty="0">
                <a:solidFill>
                  <a:srgbClr val="000000"/>
                </a:solidFill>
                <a:latin typeface="微软雅黑" pitchFamily="34" charset="-122"/>
                <a:ea typeface="微软雅黑" pitchFamily="34" charset="-122"/>
              </a:rPr>
              <a:t>()</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615455" y="3212976"/>
            <a:ext cx="7992888" cy="369332"/>
          </a:xfrm>
          <a:prstGeom prst="rect">
            <a:avLst/>
          </a:prstGeom>
        </p:spPr>
        <p:txBody>
          <a:bodyPr wrap="square">
            <a:spAutoFit/>
          </a:bodyPr>
          <a:lstStyle/>
          <a:p>
            <a:r>
              <a:rPr lang="en-US" altLang="zh-CN" dirty="0" err="1"/>
              <a:t>xTaskResumeFromISR</a:t>
            </a:r>
            <a:r>
              <a:rPr lang="en-US" altLang="zh-CN" dirty="0"/>
              <a:t>()</a:t>
            </a:r>
            <a:r>
              <a:rPr lang="zh-CN" altLang="zh-CN" dirty="0"/>
              <a:t>专门用在中断服务程序</a:t>
            </a:r>
            <a:r>
              <a:rPr lang="zh-CN" altLang="zh-CN" dirty="0" smtClean="0"/>
              <a:t>中</a:t>
            </a:r>
            <a:r>
              <a:rPr lang="zh-CN" altLang="en-US" dirty="0" smtClean="0"/>
              <a:t>恢复一个任务。</a:t>
            </a:r>
            <a:endParaRPr lang="zh-CN" altLang="en-US" dirty="0"/>
          </a:p>
        </p:txBody>
      </p:sp>
    </p:spTree>
    <p:extLst>
      <p:ext uri="{BB962C8B-B14F-4D97-AF65-F5344CB8AC3E}">
        <p14:creationId xmlns:p14="http://schemas.microsoft.com/office/powerpoint/2010/main" val="395024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1477</TotalTime>
  <Pages>0</Pages>
  <Words>949</Words>
  <Characters>0</Characters>
  <Application>Microsoft Office PowerPoint</Application>
  <DocSecurity>0</DocSecurity>
  <PresentationFormat>全屏显示(4:3)</PresentationFormat>
  <Lines>0</Lines>
  <Paragraphs>74</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XiaZaiMa.COM</cp:lastModifiedBy>
  <cp:revision>190</cp:revision>
  <dcterms:created xsi:type="dcterms:W3CDTF">2014-09-22T09:17:55Z</dcterms:created>
  <dcterms:modified xsi:type="dcterms:W3CDTF">2019-03-30T05:51:40Z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