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33" r:id="rId4"/>
    <p:sldId id="330" r:id="rId5"/>
    <p:sldId id="331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1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任务管理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</a:rPr>
              <a:t>FreeRTOS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zh-CN" altLang="zh-CN" sz="3200" b="1" dirty="0">
                <a:solidFill>
                  <a:srgbClr val="000000"/>
                </a:solidFill>
              </a:rPr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的设计要点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30534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中断服务函数是一种需要特别注意的上下文环境，它运行在非任务的执行环境</a:t>
            </a:r>
            <a:r>
              <a:rPr lang="zh-CN" altLang="zh-CN" dirty="0" smtClean="0"/>
              <a:t>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zh-CN" altLang="zh-CN" dirty="0"/>
              <a:t>这个上下文环境中不能使用挂起当前任务的操作，不允许调用任何会阻塞运行的</a:t>
            </a:r>
            <a:r>
              <a:rPr lang="en-US" altLang="zh-CN" dirty="0"/>
              <a:t>API</a:t>
            </a:r>
            <a:r>
              <a:rPr lang="zh-CN" altLang="zh-CN" dirty="0"/>
              <a:t>函数接口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2708920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做为一个优先级明确的实时系统，如果一个任务中的程序出现了死循环操作（此处的死循环是指没有阻塞机制的任务循环体），那么比这个任务优先级低的任务都将无法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任务设计时，就应该保证任务在不活跃的时候，任务可以进入阻塞态以交出</a:t>
            </a:r>
            <a:r>
              <a:rPr lang="en-US" altLang="zh-CN" dirty="0"/>
              <a:t>CPU</a:t>
            </a:r>
            <a:r>
              <a:rPr lang="zh-CN" altLang="zh-CN" dirty="0"/>
              <a:t>使用权，这就需要我们自己明确知道什么情况下让任务进入阻塞态，保证低优先级任务可以正常运行。在实际设计中，一般会将紧急的处理事件的任务优先级设置得高一些。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4941168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空闲任务（</a:t>
            </a:r>
            <a:r>
              <a:rPr lang="en-US" altLang="zh-CN" dirty="0"/>
              <a:t>idle</a:t>
            </a:r>
            <a:r>
              <a:rPr lang="zh-CN" altLang="zh-CN" dirty="0"/>
              <a:t>任务）是</a:t>
            </a:r>
            <a:r>
              <a:rPr lang="en-US" altLang="zh-CN" dirty="0" err="1"/>
              <a:t>FreeRTOS</a:t>
            </a:r>
            <a:r>
              <a:rPr lang="zh-CN" altLang="zh-CN" dirty="0"/>
              <a:t>系统中没有其他工作进行时自动进入的系统任务。因为处理器总是需要代码来执行——所以至少要有一个任务处于运行态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FreeRTOS</a:t>
            </a:r>
            <a:r>
              <a:rPr lang="zh-CN" altLang="zh-CN" dirty="0"/>
              <a:t>系统还把空闲任务用于一些其他的功能，比如当系统删除一个任务或一个动态任务运行结束时，在执行删除任务的时候，并不会释放任务的内存空间，只会将任务添加</a:t>
            </a:r>
            <a:r>
              <a:rPr lang="zh-CN" altLang="zh-CN" dirty="0" smtClean="0"/>
              <a:t>到</a:t>
            </a:r>
            <a:r>
              <a:rPr lang="zh-CN" altLang="en-US" dirty="0" smtClean="0"/>
              <a:t>回收</a:t>
            </a:r>
            <a:r>
              <a:rPr lang="zh-CN" altLang="zh-CN" dirty="0" smtClean="0"/>
              <a:t>列表</a:t>
            </a:r>
            <a:r>
              <a:rPr lang="zh-CN" altLang="zh-CN" dirty="0"/>
              <a:t>中，真正的系统资源回收工作在空闲任务完成，空闲任务是唯一一个不允许出现阻塞情况的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4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的设计要点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305342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除此之外，还需要注意任务的执行时间。</a:t>
            </a:r>
            <a:endParaRPr lang="en-US" altLang="zh-CN" dirty="0" smtClean="0"/>
          </a:p>
          <a:p>
            <a:r>
              <a:rPr lang="zh-CN" altLang="zh-CN" dirty="0" smtClean="0"/>
              <a:t>任务</a:t>
            </a:r>
            <a:r>
              <a:rPr lang="zh-CN" altLang="zh-CN" dirty="0"/>
              <a:t>的执行时间一般是指两个方面，一是任务从开始到结束的时间，二是任务的周期。</a:t>
            </a:r>
          </a:p>
          <a:p>
            <a:r>
              <a:rPr lang="zh-CN" altLang="zh-CN" dirty="0" smtClean="0"/>
              <a:t>在</a:t>
            </a:r>
            <a:r>
              <a:rPr lang="zh-CN" altLang="zh-CN" dirty="0"/>
              <a:t>我们设计的时候，必须考虑任务的时间，一般来说处理时间更短的任务优先级应设置更高一些。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30534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任务管理实验是将任务常用的函数进行一次实验，在野火</a:t>
            </a:r>
            <a:r>
              <a:rPr lang="en-US" altLang="zh-CN" dirty="0"/>
              <a:t>STM32</a:t>
            </a:r>
            <a:r>
              <a:rPr lang="zh-CN" altLang="zh-CN" dirty="0"/>
              <a:t>开发板上进行该试验，通过创建两个任务，一个是</a:t>
            </a:r>
            <a:r>
              <a:rPr lang="en-US" altLang="zh-CN" dirty="0"/>
              <a:t>LED</a:t>
            </a:r>
            <a:r>
              <a:rPr lang="zh-CN" altLang="zh-CN" dirty="0"/>
              <a:t>任务，另一个是按键任务，</a:t>
            </a:r>
            <a:r>
              <a:rPr lang="en-US" altLang="zh-CN" dirty="0"/>
              <a:t>LED</a:t>
            </a:r>
            <a:r>
              <a:rPr lang="zh-CN" altLang="zh-CN" dirty="0"/>
              <a:t>任务是显示任务运行的状态，而按键任务是通过检测按键的按下与否来进行对</a:t>
            </a:r>
            <a:r>
              <a:rPr lang="en-US" altLang="zh-CN" dirty="0"/>
              <a:t>LED</a:t>
            </a:r>
            <a:r>
              <a:rPr lang="zh-CN" altLang="zh-CN" dirty="0"/>
              <a:t>任务的挂起</a:t>
            </a:r>
            <a:r>
              <a:rPr lang="zh-CN" altLang="zh-CN"/>
              <a:t>与</a:t>
            </a:r>
            <a:r>
              <a:rPr lang="zh-CN" altLang="zh-CN" smtClean="0"/>
              <a:t>恢复</a:t>
            </a:r>
            <a:r>
              <a:rPr lang="zh-CN" altLang="en-US" smtClean="0"/>
              <a:t>。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相对延时与绝对延时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的设计要点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  <p:extLst>
      <p:ext uri="{BB962C8B-B14F-4D97-AF65-F5344CB8AC3E}">
        <p14:creationId xmlns:p14="http://schemas.microsoft.com/office/powerpoint/2010/main" val="3108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vTaskDelay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26876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</a:rPr>
              <a:t>vTaskDelay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</a:rPr>
              <a:t>是</a:t>
            </a:r>
            <a:r>
              <a:rPr lang="zh-CN" altLang="zh-CN" dirty="0" smtClean="0">
                <a:solidFill>
                  <a:srgbClr val="000000"/>
                </a:solidFill>
              </a:rPr>
              <a:t>阻塞</a:t>
            </a:r>
            <a:r>
              <a:rPr lang="zh-CN" altLang="zh-CN" dirty="0">
                <a:solidFill>
                  <a:srgbClr val="000000"/>
                </a:solidFill>
              </a:rPr>
              <a:t>延时，调用该函数后，任务将进入阻塞状态，进入阻塞态的任务将让出</a:t>
            </a:r>
            <a:r>
              <a:rPr lang="en-US" altLang="zh-CN" dirty="0">
                <a:solidFill>
                  <a:srgbClr val="000000"/>
                </a:solidFill>
              </a:rPr>
              <a:t> CPU</a:t>
            </a:r>
            <a:r>
              <a:rPr lang="zh-CN" altLang="zh-CN" dirty="0">
                <a:solidFill>
                  <a:srgbClr val="000000"/>
                </a:solidFill>
              </a:rPr>
              <a:t>资源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</a:rPr>
              <a:t>vTaskDelay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zh-CN" dirty="0">
                <a:solidFill>
                  <a:srgbClr val="000000"/>
                </a:solidFill>
              </a:rPr>
              <a:t>在我们任务中用得非常之多，每个</a:t>
            </a:r>
            <a:r>
              <a:rPr lang="zh-CN" altLang="zh-CN" dirty="0" smtClean="0">
                <a:solidFill>
                  <a:srgbClr val="000000"/>
                </a:solidFill>
              </a:rPr>
              <a:t>任务都</a:t>
            </a:r>
            <a:r>
              <a:rPr lang="zh-CN" altLang="zh-CN" dirty="0">
                <a:solidFill>
                  <a:srgbClr val="000000"/>
                </a:solidFill>
              </a:rPr>
              <a:t>必须是死循环，并且是必须要有阻塞的情况，否则低优先级的任务就无法被运行了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</a:rPr>
              <a:t>vTaskDelay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zh-CN" dirty="0">
                <a:solidFill>
                  <a:srgbClr val="000000"/>
                </a:solidFill>
              </a:rPr>
              <a:t>延时是相对性的延时，它指定的延时时间是从调用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vTaskDelay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zh-CN" dirty="0">
                <a:solidFill>
                  <a:srgbClr val="000000"/>
                </a:solidFill>
              </a:rPr>
              <a:t>结束后开始计算的，经过指定的时间后延时结束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 descr="https://img-blog.csdn.net/20180808211459963?watermark/2/text/aHR0cHM6Ly9ibG9nLmNzZG4ubmV0L2ppZWppZW1jd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3" y="3761656"/>
            <a:ext cx="807092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vTaskDelayUntil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050596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这个绝对延时</a:t>
            </a:r>
            <a:r>
              <a:rPr lang="en-US" altLang="zh-CN" dirty="0" err="1"/>
              <a:t>vTaskDelayUntil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常用于较精确的周期运行任务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任务从上一次运行开始到下一次运行开始的时间间隔是</a:t>
            </a:r>
            <a:r>
              <a:rPr lang="zh-CN" altLang="zh-CN" dirty="0" smtClean="0"/>
              <a:t>绝对的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056686"/>
            <a:ext cx="7776864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 </a:t>
            </a:r>
            <a:r>
              <a:rPr lang="en-US" altLang="zh-CN" dirty="0" err="1"/>
              <a:t>vTaskA</a:t>
            </a:r>
            <a:r>
              <a:rPr lang="en-US" altLang="zh-CN" dirty="0"/>
              <a:t>( void * </a:t>
            </a:r>
            <a:r>
              <a:rPr lang="en-US" altLang="zh-CN" dirty="0" err="1"/>
              <a:t>pvParameters</a:t>
            </a:r>
            <a:r>
              <a:rPr lang="en-US" altLang="zh-CN" dirty="0"/>
              <a:t> )  </a:t>
            </a:r>
            <a:endParaRPr lang="en-US" altLang="zh-CN" dirty="0" smtClean="0"/>
          </a:p>
          <a:p>
            <a:r>
              <a:rPr lang="en-US" altLang="zh-CN" dirty="0"/>
              <a:t> {   </a:t>
            </a:r>
            <a:endParaRPr lang="en-US" altLang="zh-CN" dirty="0" smtClean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zh-CN" altLang="en-US" dirty="0">
                <a:solidFill>
                  <a:srgbClr val="00B050"/>
                </a:solidFill>
              </a:rPr>
              <a:t>用于保存上次时间。调用后系统</a:t>
            </a:r>
            <a:r>
              <a:rPr lang="zh-CN" altLang="en-US" dirty="0" smtClean="0">
                <a:solidFill>
                  <a:srgbClr val="00B050"/>
                </a:solidFill>
              </a:rPr>
              <a:t>自动更新</a:t>
            </a:r>
            <a:r>
              <a:rPr lang="zh-CN" altLang="en-US" dirty="0">
                <a:solidFill>
                  <a:srgbClr val="00B050"/>
                </a:solidFill>
              </a:rPr>
              <a:t> *</a:t>
            </a:r>
            <a:r>
              <a:rPr lang="en-US" altLang="zh-CN" dirty="0">
                <a:solidFill>
                  <a:srgbClr val="00B050"/>
                </a:solidFill>
              </a:rPr>
              <a:t>/ 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  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static</a:t>
            </a:r>
            <a:r>
              <a:rPr lang="en-US" altLang="zh-CN" dirty="0"/>
              <a:t> </a:t>
            </a:r>
            <a:r>
              <a:rPr lang="en-US" altLang="zh-CN" dirty="0" err="1"/>
              <a:t>portTickType</a:t>
            </a:r>
            <a:r>
              <a:rPr lang="en-US" altLang="zh-CN" dirty="0"/>
              <a:t> </a:t>
            </a:r>
            <a:r>
              <a:rPr lang="en-US" altLang="zh-CN" dirty="0" err="1"/>
              <a:t>PreviousWakeTime</a:t>
            </a:r>
            <a:r>
              <a:rPr lang="en-US" altLang="zh-CN" dirty="0"/>
              <a:t>;  </a:t>
            </a:r>
            <a:endParaRPr lang="en-US" altLang="zh-CN" dirty="0" smtClean="0"/>
          </a:p>
          <a:p>
            <a:r>
              <a:rPr lang="en-US" altLang="zh-CN" dirty="0"/>
              <a:t>  </a:t>
            </a:r>
            <a:r>
              <a:rPr lang="en-US" altLang="zh-CN" dirty="0" smtClean="0">
                <a:solidFill>
                  <a:srgbClr val="00B050"/>
                </a:solidFill>
              </a:rPr>
              <a:t> /*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zh-CN" altLang="en-US" dirty="0">
                <a:solidFill>
                  <a:srgbClr val="00B050"/>
                </a:solidFill>
              </a:rPr>
              <a:t>设置延时时间，将时间转为节拍数 *</a:t>
            </a:r>
            <a:r>
              <a:rPr lang="en-US" altLang="zh-CN" dirty="0">
                <a:solidFill>
                  <a:srgbClr val="00B050"/>
                </a:solidFill>
              </a:rPr>
              <a:t>/ 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err="1">
                <a:solidFill>
                  <a:srgbClr val="0070C0"/>
                </a:solidFill>
              </a:rPr>
              <a:t>const</a:t>
            </a:r>
            <a:r>
              <a:rPr lang="en-US" altLang="zh-CN" dirty="0"/>
              <a:t> </a:t>
            </a:r>
            <a:r>
              <a:rPr lang="en-US" altLang="zh-CN" dirty="0" err="1"/>
              <a:t>portTickType</a:t>
            </a:r>
            <a:r>
              <a:rPr lang="en-US" altLang="zh-CN" dirty="0"/>
              <a:t> </a:t>
            </a:r>
            <a:r>
              <a:rPr lang="en-US" altLang="zh-CN" dirty="0" err="1"/>
              <a:t>TimeIncrement</a:t>
            </a:r>
            <a:r>
              <a:rPr lang="en-US" altLang="zh-CN" dirty="0"/>
              <a:t> = </a:t>
            </a:r>
            <a:r>
              <a:rPr lang="en-US" altLang="zh-CN" dirty="0" err="1"/>
              <a:t>pdMS_TO_TICKS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en-US" altLang="zh-CN" dirty="0"/>
              <a:t>);    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>
                <a:solidFill>
                  <a:srgbClr val="00B050"/>
                </a:solidFill>
              </a:rPr>
              <a:t>  /*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zh-CN" altLang="en-US" dirty="0">
                <a:solidFill>
                  <a:srgbClr val="00B050"/>
                </a:solidFill>
              </a:rPr>
              <a:t>获取当前系统时间 *</a:t>
            </a:r>
            <a:r>
              <a:rPr lang="en-US" altLang="zh-CN" dirty="0">
                <a:solidFill>
                  <a:srgbClr val="00B050"/>
                </a:solidFill>
              </a:rPr>
              <a:t>/ 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err="1"/>
              <a:t>PreviousWakeTime</a:t>
            </a:r>
            <a:r>
              <a:rPr lang="en-US" altLang="zh-CN" dirty="0"/>
              <a:t> = </a:t>
            </a:r>
            <a:r>
              <a:rPr lang="en-US" altLang="zh-CN" dirty="0" err="1"/>
              <a:t>xTaskGetTickCount</a:t>
            </a:r>
            <a:r>
              <a:rPr lang="en-US" altLang="zh-CN" dirty="0"/>
              <a:t>();   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    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 {           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zh-CN" altLang="en-US" dirty="0">
                <a:solidFill>
                  <a:srgbClr val="00B050"/>
                </a:solidFill>
              </a:rPr>
              <a:t>调用绝对延时函数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任务时间间隔为</a:t>
            </a:r>
            <a:r>
              <a:rPr lang="en-US" altLang="zh-CN" dirty="0">
                <a:solidFill>
                  <a:srgbClr val="00B050"/>
                </a:solidFill>
              </a:rPr>
              <a:t>1000</a:t>
            </a:r>
            <a:r>
              <a:rPr lang="zh-CN" altLang="en-US" dirty="0">
                <a:solidFill>
                  <a:srgbClr val="00B050"/>
                </a:solidFill>
              </a:rPr>
              <a:t>个</a:t>
            </a:r>
            <a:r>
              <a:rPr lang="en-US" altLang="zh-CN" dirty="0">
                <a:solidFill>
                  <a:srgbClr val="00B050"/>
                </a:solidFill>
              </a:rPr>
              <a:t>tick */ </a:t>
            </a:r>
            <a:r>
              <a:rPr lang="en-US" altLang="zh-CN" dirty="0"/>
              <a:t>       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vTaskDelayUntil</a:t>
            </a:r>
            <a:r>
              <a:rPr lang="en-US" altLang="zh-CN" dirty="0"/>
              <a:t>( &amp;</a:t>
            </a:r>
            <a:r>
              <a:rPr lang="en-US" altLang="zh-CN" dirty="0" err="1"/>
              <a:t>PreviousWakeTime</a:t>
            </a:r>
            <a:r>
              <a:rPr lang="zh-CN" altLang="en-US" dirty="0"/>
              <a:t>，</a:t>
            </a:r>
            <a:r>
              <a:rPr lang="en-US" altLang="zh-CN" dirty="0" err="1"/>
              <a:t>TimeIncrement</a:t>
            </a:r>
            <a:r>
              <a:rPr lang="en-US" altLang="zh-CN" dirty="0"/>
              <a:t> );         </a:t>
            </a:r>
            <a:endParaRPr lang="en-US" altLang="zh-CN" dirty="0" smtClean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  ...  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  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  <a:r>
              <a:rPr lang="en-US" altLang="zh-CN" dirty="0">
                <a:solidFill>
                  <a:srgbClr val="00B050"/>
                </a:solidFill>
              </a:rPr>
              <a:t> //  </a:t>
            </a:r>
            <a:r>
              <a:rPr lang="zh-CN" altLang="en-US" dirty="0">
                <a:solidFill>
                  <a:srgbClr val="00B050"/>
                </a:solidFill>
              </a:rPr>
              <a:t>这里为任务主体代码  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   </a:t>
            </a:r>
            <a:r>
              <a:rPr lang="zh-CN" altLang="en-US" dirty="0" smtClean="0">
                <a:solidFill>
                  <a:srgbClr val="00B050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  ... </a:t>
            </a:r>
            <a:r>
              <a:rPr lang="en-US" altLang="zh-CN" dirty="0"/>
              <a:t>    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r>
              <a:rPr lang="en-US" altLang="zh-CN" dirty="0" smtClean="0"/>
              <a:t>  }</a:t>
            </a:r>
          </a:p>
          <a:p>
            <a:r>
              <a:rPr lang="en-US" altLang="zh-CN" dirty="0"/>
              <a:t> 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9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vTaskDelayUntil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img-blog.csdn.net/20180808211717281?watermark/2/text/aHR0cHM6Ly9ibG9nLmNzZG4ubmV0L2ppZWppZW1jd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" y="1196752"/>
            <a:ext cx="9132666" cy="341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501317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任务会先调用</a:t>
            </a:r>
            <a:r>
              <a:rPr lang="en-US" altLang="zh-CN" dirty="0" err="1"/>
              <a:t>vTaskDelayUntil</a:t>
            </a:r>
            <a:r>
              <a:rPr lang="en-US" altLang="zh-CN" dirty="0"/>
              <a:t>()</a:t>
            </a:r>
            <a:r>
              <a:rPr lang="zh-CN" altLang="en-US" dirty="0"/>
              <a:t>使任务进入阻塞态，等到时间到了就从阻塞中解除，然后执行主体代码，任务主体代码执行完毕。会继续调用</a:t>
            </a:r>
            <a:r>
              <a:rPr lang="en-US" altLang="zh-CN" dirty="0" err="1"/>
              <a:t>vTaskDelayUntil</a:t>
            </a:r>
            <a:r>
              <a:rPr lang="en-US" altLang="zh-CN" dirty="0"/>
              <a:t>()</a:t>
            </a:r>
            <a:r>
              <a:rPr lang="zh-CN" altLang="en-US" dirty="0"/>
              <a:t>使任务进入阻塞态，然后就是循环这样子执行。即使任务在执行过程中发生中断，那么也不会影响这个任务的运行周期，仅仅是缩短了阻塞的时间</a:t>
            </a:r>
            <a:r>
              <a:rPr lang="zh-CN" altLang="en-US" dirty="0" smtClean="0"/>
              <a:t>而已，</a:t>
            </a:r>
            <a:r>
              <a:rPr lang="zh-CN" altLang="zh-CN" dirty="0"/>
              <a:t>到了要唤醒的时间依旧会将任务唤醒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0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vTaskDelayUntil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3407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xTimeIncrement</a:t>
            </a:r>
            <a:r>
              <a:rPr lang="zh-CN" altLang="en-US" b="1" dirty="0"/>
              <a:t>：任务周期时间</a:t>
            </a:r>
            <a:br>
              <a:rPr lang="zh-CN" altLang="en-US" b="1" dirty="0"/>
            </a:br>
            <a:r>
              <a:rPr lang="en-US" altLang="zh-CN" b="1" dirty="0" err="1">
                <a:solidFill>
                  <a:srgbClr val="FF0000"/>
                </a:solidFill>
              </a:rPr>
              <a:t>pxPreviousWakeTime</a:t>
            </a:r>
            <a:r>
              <a:rPr lang="zh-CN" altLang="en-US" b="1" dirty="0"/>
              <a:t>：上一次唤醒的时间点</a:t>
            </a:r>
            <a:br>
              <a:rPr lang="zh-CN" altLang="en-US" b="1" dirty="0"/>
            </a:br>
            <a:r>
              <a:rPr lang="en-US" altLang="zh-CN" b="1" dirty="0" err="1">
                <a:solidFill>
                  <a:srgbClr val="FF0000"/>
                </a:solidFill>
              </a:rPr>
              <a:t>xTimeToWake</a:t>
            </a:r>
            <a:r>
              <a:rPr lang="zh-CN" altLang="en-US" b="1" dirty="0"/>
              <a:t>：下一次唤醒的系统时间点</a:t>
            </a:r>
            <a:br>
              <a:rPr lang="zh-CN" altLang="en-US" b="1" dirty="0"/>
            </a:br>
            <a:r>
              <a:rPr lang="en-US" altLang="zh-CN" b="1" dirty="0" err="1">
                <a:solidFill>
                  <a:srgbClr val="FF0000"/>
                </a:solidFill>
              </a:rPr>
              <a:t>xConstTickCount</a:t>
            </a:r>
            <a:r>
              <a:rPr lang="zh-CN" altLang="en-US" b="1" dirty="0"/>
              <a:t>：进入延时的时间点</a:t>
            </a:r>
            <a:endParaRPr lang="zh-CN" altLang="en-US" dirty="0"/>
          </a:p>
        </p:txBody>
      </p:sp>
      <p:pic>
        <p:nvPicPr>
          <p:cNvPr id="6" name="图片 5" descr="E:\EmbedFire\FreeRTOS\FreeRTOS\BOOK\图片\4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4" y="3068960"/>
            <a:ext cx="8773864" cy="2160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2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vTaskDelayUntil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3407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xTimeIncrement</a:t>
            </a:r>
            <a:r>
              <a:rPr lang="zh-CN" altLang="en-US" b="1" dirty="0">
                <a:solidFill>
                  <a:srgbClr val="000000"/>
                </a:solidFill>
              </a:rPr>
              <a:t>：任务周期时间</a:t>
            </a:r>
            <a:br>
              <a:rPr lang="zh-CN" altLang="en-US" b="1" dirty="0">
                <a:solidFill>
                  <a:srgbClr val="000000"/>
                </a:solidFill>
              </a:rPr>
            </a:br>
            <a:r>
              <a:rPr lang="en-US" altLang="zh-CN" b="1" dirty="0" err="1">
                <a:solidFill>
                  <a:srgbClr val="FF0000"/>
                </a:solidFill>
              </a:rPr>
              <a:t>pxPreviousWakeTime</a:t>
            </a:r>
            <a:r>
              <a:rPr lang="zh-CN" altLang="en-US" b="1" dirty="0">
                <a:solidFill>
                  <a:srgbClr val="000000"/>
                </a:solidFill>
              </a:rPr>
              <a:t>：上一次唤醒的时间点</a:t>
            </a:r>
            <a:br>
              <a:rPr lang="zh-CN" altLang="en-US" b="1" dirty="0">
                <a:solidFill>
                  <a:srgbClr val="000000"/>
                </a:solidFill>
              </a:rPr>
            </a:br>
            <a:r>
              <a:rPr lang="en-US" altLang="zh-CN" b="1" dirty="0" err="1">
                <a:solidFill>
                  <a:srgbClr val="FF0000"/>
                </a:solidFill>
              </a:rPr>
              <a:t>xTimeToWake</a:t>
            </a:r>
            <a:r>
              <a:rPr lang="zh-CN" altLang="en-US" b="1" dirty="0">
                <a:solidFill>
                  <a:srgbClr val="000000"/>
                </a:solidFill>
              </a:rPr>
              <a:t>：下一次唤醒的系统时间点</a:t>
            </a:r>
            <a:br>
              <a:rPr lang="zh-CN" altLang="en-US" b="1" dirty="0">
                <a:solidFill>
                  <a:srgbClr val="000000"/>
                </a:solidFill>
              </a:rPr>
            </a:br>
            <a:r>
              <a:rPr lang="en-US" altLang="zh-CN" b="1" dirty="0" err="1">
                <a:solidFill>
                  <a:srgbClr val="FF0000"/>
                </a:solidFill>
              </a:rPr>
              <a:t>xConstTickCount</a:t>
            </a:r>
            <a:r>
              <a:rPr lang="zh-CN" altLang="en-US" b="1" dirty="0">
                <a:solidFill>
                  <a:srgbClr val="000000"/>
                </a:solidFill>
              </a:rPr>
              <a:t>：进入延时的时间点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" name="图片 6" descr="E:\EmbedFire\FreeRTOS\FreeRTOS\BOOK\图片\4-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6" y="2996952"/>
            <a:ext cx="8640960" cy="2088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0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vTaskDelete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3407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xTimeIncrement</a:t>
            </a:r>
            <a:r>
              <a:rPr lang="zh-CN" altLang="en-US" b="1" dirty="0">
                <a:solidFill>
                  <a:srgbClr val="000000"/>
                </a:solidFill>
              </a:rPr>
              <a:t>：任务周期时间</a:t>
            </a:r>
            <a:br>
              <a:rPr lang="zh-CN" altLang="en-US" b="1" dirty="0">
                <a:solidFill>
                  <a:srgbClr val="000000"/>
                </a:solidFill>
              </a:rPr>
            </a:br>
            <a:r>
              <a:rPr lang="en-US" altLang="zh-CN" b="1" dirty="0" err="1">
                <a:solidFill>
                  <a:srgbClr val="FF0000"/>
                </a:solidFill>
              </a:rPr>
              <a:t>pxPreviousWakeTime</a:t>
            </a:r>
            <a:r>
              <a:rPr lang="zh-CN" altLang="en-US" b="1" dirty="0">
                <a:solidFill>
                  <a:srgbClr val="000000"/>
                </a:solidFill>
              </a:rPr>
              <a:t>：上一次唤醒的时间点</a:t>
            </a:r>
            <a:br>
              <a:rPr lang="zh-CN" altLang="en-US" b="1" dirty="0">
                <a:solidFill>
                  <a:srgbClr val="000000"/>
                </a:solidFill>
              </a:rPr>
            </a:br>
            <a:r>
              <a:rPr lang="en-US" altLang="zh-CN" b="1" dirty="0" err="1">
                <a:solidFill>
                  <a:srgbClr val="FF0000"/>
                </a:solidFill>
              </a:rPr>
              <a:t>xTimeToWake</a:t>
            </a:r>
            <a:r>
              <a:rPr lang="zh-CN" altLang="en-US" b="1" dirty="0">
                <a:solidFill>
                  <a:srgbClr val="000000"/>
                </a:solidFill>
              </a:rPr>
              <a:t>：下一次唤醒的系统时间点</a:t>
            </a:r>
            <a:br>
              <a:rPr lang="zh-CN" altLang="en-US" b="1" dirty="0">
                <a:solidFill>
                  <a:srgbClr val="000000"/>
                </a:solidFill>
              </a:rPr>
            </a:br>
            <a:r>
              <a:rPr lang="en-US" altLang="zh-CN" b="1" dirty="0" err="1">
                <a:solidFill>
                  <a:srgbClr val="FF0000"/>
                </a:solidFill>
              </a:rPr>
              <a:t>xConstTickCount</a:t>
            </a:r>
            <a:r>
              <a:rPr lang="zh-CN" altLang="en-US" b="1" dirty="0">
                <a:solidFill>
                  <a:srgbClr val="000000"/>
                </a:solidFill>
              </a:rPr>
              <a:t>：进入延时的时间点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" name="图片 6" descr="E:\EmbedFire\FreeRTOS\FreeRTOS\BOOK\图片\4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6" y="2924944"/>
            <a:ext cx="8280920" cy="2520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0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vTaskDelayUntil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9767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无论是溢出还是没有溢出，都要求在下次唤醒任务之前，当前任务主体代码必须被执行完。也就是说任务执行的时间必须小于任务周期时间</a:t>
            </a:r>
            <a:r>
              <a:rPr lang="en-US" altLang="zh-CN" dirty="0" err="1" smtClean="0"/>
              <a:t>xTimeIncrement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242088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任务会先调用</a:t>
            </a:r>
            <a:r>
              <a:rPr lang="en-US" altLang="zh-CN" dirty="0" err="1"/>
              <a:t>vTaskDelayUntil</a:t>
            </a:r>
            <a:r>
              <a:rPr lang="en-US" altLang="zh-CN" dirty="0"/>
              <a:t>()</a:t>
            </a:r>
            <a:r>
              <a:rPr lang="zh-CN" altLang="zh-CN" dirty="0"/>
              <a:t>使任务进入阻塞态，等到时间到了就从阻塞中解除，然后执行主体代码，任务主体代码执行完毕。会继续调用</a:t>
            </a:r>
            <a:r>
              <a:rPr lang="en-US" altLang="zh-CN" dirty="0" err="1"/>
              <a:t>vTaskDelayUntil</a:t>
            </a:r>
            <a:r>
              <a:rPr lang="en-US" altLang="zh-CN" dirty="0"/>
              <a:t>()</a:t>
            </a:r>
            <a:r>
              <a:rPr lang="zh-CN" altLang="zh-CN" dirty="0"/>
              <a:t>使任务进入阻塞态，然后就是循环这样子执行。即使任务在执行过程中发生中断，那么也不会影响这个任务的运行周期，仅仅是缩短了阻塞的时间而已，到了要唤醒的时间依旧会将任务唤醒。</a:t>
            </a:r>
          </a:p>
        </p:txBody>
      </p:sp>
    </p:spTree>
    <p:extLst>
      <p:ext uri="{BB962C8B-B14F-4D97-AF65-F5344CB8AC3E}">
        <p14:creationId xmlns:p14="http://schemas.microsoft.com/office/powerpoint/2010/main" val="20059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Pages>0</Pages>
  <Words>863</Words>
  <Characters>0</Characters>
  <Application>Microsoft Office PowerPoint</Application>
  <DocSecurity>0</DocSecurity>
  <PresentationFormat>全屏显示(4:3)</PresentationFormat>
  <Lines>0</Lines>
  <Paragraphs>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190</cp:revision>
  <dcterms:created xsi:type="dcterms:W3CDTF">2014-09-22T09:17:55Z</dcterms:created>
  <dcterms:modified xsi:type="dcterms:W3CDTF">2019-03-30T05:53:37Z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