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273" r:id="rId3"/>
    <p:sldId id="286" r:id="rId4"/>
    <p:sldId id="321" r:id="rId5"/>
    <p:sldId id="322" r:id="rId6"/>
    <p:sldId id="323" r:id="rId7"/>
    <p:sldId id="324" r:id="rId8"/>
    <p:sldId id="325" r:id="rId9"/>
    <p:sldId id="335" r:id="rId10"/>
    <p:sldId id="326" r:id="rId11"/>
    <p:sldId id="329" r:id="rId12"/>
    <p:sldId id="327" r:id="rId13"/>
    <p:sldId id="331" r:id="rId14"/>
    <p:sldId id="328" r:id="rId15"/>
    <p:sldId id="330" r:id="rId16"/>
    <p:sldId id="332" r:id="rId17"/>
    <p:sldId id="333" r:id="rId18"/>
    <p:sldId id="334" r:id="rId19"/>
    <p:sldId id="336" r:id="rId20"/>
    <p:sldId id="314" r:id="rId21"/>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8C51"/>
    <a:srgbClr val="FFA850"/>
    <a:srgbClr val="5B81CF"/>
    <a:srgbClr val="EAFBFF"/>
    <a:srgbClr val="76A4DC"/>
    <a:srgbClr val="FE978C"/>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9" d="100"/>
          <a:sy n="109" d="100"/>
        </p:scale>
        <p:origin x="-1674" y="-90"/>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33959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5032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42"/>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2610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5703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4"/>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10155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509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8"/>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7"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7" y="2505078"/>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3695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57546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35281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152408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3"/>
            <a:ext cx="742950" cy="742951"/>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2" name="圆角矩形 13"/>
          <p:cNvGrpSpPr>
            <a:grpSpLocks/>
          </p:cNvGrpSpPr>
          <p:nvPr/>
        </p:nvGrpSpPr>
        <p:grpSpPr bwMode="auto">
          <a:xfrm>
            <a:off x="4856172" y="2206629"/>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3" name="圆角矩形 12"/>
          <p:cNvGrpSpPr>
            <a:grpSpLocks/>
          </p:cNvGrpSpPr>
          <p:nvPr/>
        </p:nvGrpSpPr>
        <p:grpSpPr bwMode="auto">
          <a:xfrm>
            <a:off x="6232525" y="2413004"/>
            <a:ext cx="1225550" cy="1225552"/>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4" name="圆角矩形 9"/>
          <p:cNvGrpSpPr>
            <a:grpSpLocks/>
          </p:cNvGrpSpPr>
          <p:nvPr/>
        </p:nvGrpSpPr>
        <p:grpSpPr bwMode="auto">
          <a:xfrm>
            <a:off x="3648075" y="2566992"/>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5" name="圆角矩形 4"/>
          <p:cNvGrpSpPr>
            <a:grpSpLocks/>
          </p:cNvGrpSpPr>
          <p:nvPr/>
        </p:nvGrpSpPr>
        <p:grpSpPr bwMode="auto">
          <a:xfrm>
            <a:off x="2428884" y="1847855"/>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6" name="标题 1"/>
          <p:cNvGrpSpPr>
            <a:grpSpLocks/>
          </p:cNvGrpSpPr>
          <p:nvPr/>
        </p:nvGrpSpPr>
        <p:grpSpPr bwMode="auto">
          <a:xfrm>
            <a:off x="1692275" y="2206629"/>
            <a:ext cx="5302250" cy="2066927"/>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消息队列</a:t>
              </a:r>
              <a:endParaRPr lang="zh-CN" altLang="en-US" sz="3200" b="1" dirty="0">
                <a:solidFill>
                  <a:srgbClr val="000000"/>
                </a:solidFill>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92"/>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8" name="圆角矩形 11"/>
          <p:cNvGrpSpPr>
            <a:grpSpLocks/>
          </p:cNvGrpSpPr>
          <p:nvPr/>
        </p:nvGrpSpPr>
        <p:grpSpPr bwMode="auto">
          <a:xfrm>
            <a:off x="5938842" y="2384428"/>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2059" name="文本框 1"/>
          <p:cNvSpPr txBox="1">
            <a:spLocks noChangeArrowheads="1"/>
          </p:cNvSpPr>
          <p:nvPr/>
        </p:nvSpPr>
        <p:spPr bwMode="auto">
          <a:xfrm>
            <a:off x="299373" y="260355"/>
            <a:ext cx="7589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060" name="标题 1"/>
          <p:cNvGrpSpPr>
            <a:grpSpLocks/>
          </p:cNvGrpSpPr>
          <p:nvPr/>
        </p:nvGrpSpPr>
        <p:grpSpPr bwMode="auto">
          <a:xfrm>
            <a:off x="1781175" y="4365106"/>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2061" name="标题 1"/>
          <p:cNvGrpSpPr>
            <a:grpSpLocks/>
          </p:cNvGrpSpPr>
          <p:nvPr/>
        </p:nvGrpSpPr>
        <p:grpSpPr bwMode="auto">
          <a:xfrm>
            <a:off x="1763722" y="5227093"/>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35"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37"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9594" y="4544002"/>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134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xQueueSendFromISR</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225119439"/>
              </p:ext>
            </p:extLst>
          </p:nvPr>
        </p:nvGraphicFramePr>
        <p:xfrm>
          <a:off x="611560" y="2276872"/>
          <a:ext cx="8108044" cy="4358735"/>
        </p:xfrm>
        <a:graphic>
          <a:graphicData uri="http://schemas.openxmlformats.org/drawingml/2006/table">
            <a:tbl>
              <a:tblPr firstRow="1" firstCol="1" bandRow="1">
                <a:tableStyleId>{5C22544A-7EE6-4342-B048-85BDC9FD1C3A}</a:tableStyleId>
              </a:tblPr>
              <a:tblGrid>
                <a:gridCol w="922867"/>
                <a:gridCol w="2287159"/>
                <a:gridCol w="4898018"/>
              </a:tblGrid>
              <a:tr h="1080120">
                <a:tc>
                  <a:txBody>
                    <a:bodyPr/>
                    <a:lstStyle/>
                    <a:p>
                      <a:pPr algn="just">
                        <a:lnSpc>
                          <a:spcPts val="1200"/>
                        </a:lnSpc>
                        <a:spcAft>
                          <a:spcPts val="0"/>
                        </a:spcAft>
                      </a:pPr>
                      <a:r>
                        <a:rPr lang="zh-CN" sz="1200" dirty="0" smtClean="0">
                          <a:effectLst/>
                        </a:rPr>
                        <a:t>函数</a:t>
                      </a:r>
                      <a:endParaRPr lang="zh-CN" sz="1200" dirty="0">
                        <a:effectLst/>
                        <a:latin typeface="Times New Roman"/>
                        <a:ea typeface="宋体"/>
                      </a:endParaRPr>
                    </a:p>
                  </a:txBody>
                  <a:tcPr marL="22909" marR="22909" marT="0" marB="0" anchor="ctr"/>
                </a:tc>
                <a:tc gridSpan="2">
                  <a:txBody>
                    <a:bodyPr/>
                    <a:lstStyle/>
                    <a:p>
                      <a:pPr algn="l">
                        <a:lnSpc>
                          <a:spcPts val="1200"/>
                        </a:lnSpc>
                        <a:spcAft>
                          <a:spcPts val="0"/>
                        </a:spcAft>
                      </a:pPr>
                      <a:r>
                        <a:rPr lang="en-US" sz="1200" dirty="0" err="1">
                          <a:effectLst/>
                        </a:rPr>
                        <a:t>BaseType_t</a:t>
                      </a:r>
                      <a:r>
                        <a:rPr lang="en-US" sz="1200" dirty="0">
                          <a:effectLst/>
                        </a:rPr>
                        <a:t> </a:t>
                      </a:r>
                      <a:r>
                        <a:rPr lang="en-US" sz="1200" dirty="0" err="1">
                          <a:effectLst/>
                        </a:rPr>
                        <a:t>xQueueSendFromISR</a:t>
                      </a:r>
                      <a:r>
                        <a:rPr lang="en-US" sz="1200" dirty="0" smtClean="0">
                          <a:effectLst/>
                        </a:rPr>
                        <a:t>( </a:t>
                      </a:r>
                      <a:r>
                        <a:rPr lang="en-US" sz="1200" dirty="0" err="1" smtClean="0">
                          <a:effectLst/>
                        </a:rPr>
                        <a:t>QueueHandle_t</a:t>
                      </a:r>
                      <a:r>
                        <a:rPr lang="en-US" sz="1200" dirty="0" smtClean="0">
                          <a:effectLst/>
                        </a:rPr>
                        <a:t> </a:t>
                      </a:r>
                      <a:r>
                        <a:rPr lang="en-US" sz="1200" dirty="0" err="1">
                          <a:effectLst/>
                        </a:rPr>
                        <a:t>xQueue</a:t>
                      </a:r>
                      <a:r>
                        <a:rPr lang="en-US" sz="1200" dirty="0" smtClean="0">
                          <a:effectLst/>
                        </a:rPr>
                        <a:t>,</a:t>
                      </a:r>
                    </a:p>
                    <a:p>
                      <a:pPr algn="l">
                        <a:lnSpc>
                          <a:spcPts val="1200"/>
                        </a:lnSpc>
                        <a:spcAft>
                          <a:spcPts val="0"/>
                        </a:spcAft>
                      </a:pPr>
                      <a:endParaRPr lang="zh-CN" sz="1200" dirty="0">
                        <a:effectLst/>
                      </a:endParaRPr>
                    </a:p>
                    <a:p>
                      <a:pPr algn="l">
                        <a:lnSpc>
                          <a:spcPts val="1200"/>
                        </a:lnSpc>
                        <a:spcAft>
                          <a:spcPts val="0"/>
                        </a:spcAft>
                      </a:pPr>
                      <a:r>
                        <a:rPr lang="en-US" sz="1200" dirty="0">
                          <a:effectLst/>
                        </a:rPr>
                        <a:t>                                                        </a:t>
                      </a:r>
                      <a:r>
                        <a:rPr lang="en-US" sz="1200" dirty="0" smtClean="0">
                          <a:effectLst/>
                        </a:rPr>
                        <a:t>    </a:t>
                      </a:r>
                      <a:r>
                        <a:rPr lang="en-US" sz="1200" dirty="0" err="1" smtClean="0">
                          <a:effectLst/>
                        </a:rPr>
                        <a:t>const</a:t>
                      </a:r>
                      <a:r>
                        <a:rPr lang="en-US" sz="1200" dirty="0" smtClean="0">
                          <a:effectLst/>
                        </a:rPr>
                        <a:t> </a:t>
                      </a:r>
                      <a:r>
                        <a:rPr lang="en-US" sz="1200" dirty="0">
                          <a:effectLst/>
                        </a:rPr>
                        <a:t>void *</a:t>
                      </a:r>
                      <a:r>
                        <a:rPr lang="en-US" sz="1200" dirty="0" err="1">
                          <a:effectLst/>
                        </a:rPr>
                        <a:t>pvItemToQueue</a:t>
                      </a:r>
                      <a:r>
                        <a:rPr lang="en-US" sz="1200" dirty="0" smtClean="0">
                          <a:effectLst/>
                        </a:rPr>
                        <a:t>,</a:t>
                      </a:r>
                    </a:p>
                    <a:p>
                      <a:pPr algn="l">
                        <a:lnSpc>
                          <a:spcPts val="1200"/>
                        </a:lnSpc>
                        <a:spcAft>
                          <a:spcPts val="0"/>
                        </a:spcAft>
                      </a:pPr>
                      <a:endParaRPr lang="zh-CN" sz="1200" dirty="0">
                        <a:effectLst/>
                      </a:endParaRPr>
                    </a:p>
                    <a:p>
                      <a:pPr algn="l">
                        <a:lnSpc>
                          <a:spcPts val="1200"/>
                        </a:lnSpc>
                        <a:spcAft>
                          <a:spcPts val="0"/>
                        </a:spcAft>
                      </a:pPr>
                      <a:r>
                        <a:rPr lang="en-US" sz="1200" dirty="0">
                          <a:effectLst/>
                        </a:rPr>
                        <a:t>                                                        </a:t>
                      </a:r>
                      <a:r>
                        <a:rPr lang="en-US" sz="1200" dirty="0" smtClean="0">
                          <a:effectLst/>
                        </a:rPr>
                        <a:t>    </a:t>
                      </a:r>
                      <a:r>
                        <a:rPr lang="en-US" sz="1200" dirty="0" err="1" smtClean="0">
                          <a:effectLst/>
                        </a:rPr>
                        <a:t>BaseType_t</a:t>
                      </a:r>
                      <a:r>
                        <a:rPr lang="en-US" sz="1200" dirty="0" smtClean="0">
                          <a:effectLst/>
                        </a:rPr>
                        <a:t> </a:t>
                      </a:r>
                      <a:r>
                        <a:rPr lang="en-US" sz="1200" dirty="0">
                          <a:effectLst/>
                        </a:rPr>
                        <a:t>*</a:t>
                      </a:r>
                      <a:r>
                        <a:rPr lang="en-US" sz="1200" dirty="0" err="1">
                          <a:effectLst/>
                        </a:rPr>
                        <a:t>pxHigherPriorityTaskWoken</a:t>
                      </a:r>
                      <a:r>
                        <a:rPr lang="en-US" sz="1200" dirty="0">
                          <a:effectLst/>
                        </a:rPr>
                        <a:t>);</a:t>
                      </a:r>
                      <a:endParaRPr lang="zh-CN" sz="1200" dirty="0">
                        <a:effectLst/>
                        <a:latin typeface="Times New Roman"/>
                        <a:ea typeface="宋体"/>
                      </a:endParaRPr>
                    </a:p>
                  </a:txBody>
                  <a:tcPr marL="22909" marR="22909" marT="0" marB="0" anchor="ctr"/>
                </a:tc>
                <a:tc hMerge="1">
                  <a:txBody>
                    <a:bodyPr/>
                    <a:lstStyle/>
                    <a:p>
                      <a:endParaRPr lang="zh-CN" altLang="en-US"/>
                    </a:p>
                  </a:txBody>
                  <a:tcPr/>
                </a:tc>
              </a:tr>
              <a:tr h="504056">
                <a:tc>
                  <a:txBody>
                    <a:bodyPr/>
                    <a:lstStyle/>
                    <a:p>
                      <a:pPr algn="just">
                        <a:lnSpc>
                          <a:spcPts val="1200"/>
                        </a:lnSpc>
                        <a:spcAft>
                          <a:spcPts val="0"/>
                        </a:spcAft>
                      </a:pPr>
                      <a:r>
                        <a:rPr lang="zh-CN" sz="1200">
                          <a:effectLst/>
                        </a:rPr>
                        <a:t>功能</a:t>
                      </a:r>
                      <a:endParaRPr lang="zh-CN" sz="1200">
                        <a:effectLst/>
                        <a:latin typeface="Times New Roman"/>
                        <a:ea typeface="宋体"/>
                      </a:endParaRPr>
                    </a:p>
                  </a:txBody>
                  <a:tcPr marL="22909" marR="22909" marT="0" marB="0" anchor="ctr"/>
                </a:tc>
                <a:tc gridSpan="2">
                  <a:txBody>
                    <a:bodyPr/>
                    <a:lstStyle/>
                    <a:p>
                      <a:pPr algn="just">
                        <a:lnSpc>
                          <a:spcPts val="1200"/>
                        </a:lnSpc>
                        <a:spcAft>
                          <a:spcPts val="0"/>
                        </a:spcAft>
                      </a:pPr>
                      <a:r>
                        <a:rPr lang="zh-CN" sz="1200" dirty="0">
                          <a:effectLst/>
                        </a:rPr>
                        <a:t>在中断服务程序中用于向队列尾部发送一个消息。</a:t>
                      </a:r>
                      <a:endParaRPr lang="zh-CN" sz="1200" dirty="0">
                        <a:effectLst/>
                        <a:latin typeface="Times New Roman"/>
                        <a:ea typeface="宋体"/>
                      </a:endParaRPr>
                    </a:p>
                  </a:txBody>
                  <a:tcPr marL="22909" marR="22909" marT="0" marB="0" anchor="ctr"/>
                </a:tc>
                <a:tc hMerge="1">
                  <a:txBody>
                    <a:bodyPr/>
                    <a:lstStyle/>
                    <a:p>
                      <a:endParaRPr lang="zh-CN" altLang="en-US"/>
                    </a:p>
                  </a:txBody>
                  <a:tcPr/>
                </a:tc>
              </a:tr>
              <a:tr h="432048">
                <a:tc rowSpan="3">
                  <a:txBody>
                    <a:bodyPr/>
                    <a:lstStyle/>
                    <a:p>
                      <a:pPr algn="just">
                        <a:lnSpc>
                          <a:spcPts val="1200"/>
                        </a:lnSpc>
                        <a:spcAft>
                          <a:spcPts val="0"/>
                        </a:spcAft>
                      </a:pPr>
                      <a:r>
                        <a:rPr lang="zh-CN" sz="1200">
                          <a:effectLst/>
                        </a:rPr>
                        <a:t>参数</a:t>
                      </a:r>
                      <a:endParaRPr lang="zh-CN" sz="1200">
                        <a:effectLst/>
                        <a:latin typeface="Times New Roman"/>
                        <a:ea typeface="宋体"/>
                      </a:endParaRPr>
                    </a:p>
                  </a:txBody>
                  <a:tcPr marL="22909" marR="22909" marT="0" marB="0" anchor="ctr"/>
                </a:tc>
                <a:tc>
                  <a:txBody>
                    <a:bodyPr/>
                    <a:lstStyle/>
                    <a:p>
                      <a:pPr algn="just">
                        <a:lnSpc>
                          <a:spcPts val="1200"/>
                        </a:lnSpc>
                        <a:spcAft>
                          <a:spcPts val="0"/>
                        </a:spcAft>
                      </a:pPr>
                      <a:r>
                        <a:rPr lang="en-US" sz="1200">
                          <a:effectLst/>
                        </a:rPr>
                        <a:t>xQueue</a:t>
                      </a:r>
                      <a:endParaRPr lang="zh-CN" sz="1200">
                        <a:effectLst/>
                        <a:latin typeface="Times New Roman"/>
                        <a:ea typeface="宋体"/>
                      </a:endParaRPr>
                    </a:p>
                  </a:txBody>
                  <a:tcPr marL="22909" marR="22909" marT="0" marB="0" anchor="ctr"/>
                </a:tc>
                <a:tc>
                  <a:txBody>
                    <a:bodyPr/>
                    <a:lstStyle/>
                    <a:p>
                      <a:pPr algn="just">
                        <a:lnSpc>
                          <a:spcPts val="1200"/>
                        </a:lnSpc>
                        <a:spcAft>
                          <a:spcPts val="0"/>
                        </a:spcAft>
                      </a:pPr>
                      <a:r>
                        <a:rPr lang="zh-CN" sz="1200">
                          <a:effectLst/>
                        </a:rPr>
                        <a:t>队列句柄。</a:t>
                      </a:r>
                      <a:endParaRPr lang="zh-CN" sz="1200">
                        <a:effectLst/>
                        <a:latin typeface="Times New Roman"/>
                        <a:ea typeface="宋体"/>
                      </a:endParaRPr>
                    </a:p>
                  </a:txBody>
                  <a:tcPr marL="22909" marR="22909" marT="0" marB="0" anchor="ctr"/>
                </a:tc>
              </a:tr>
              <a:tr h="504056">
                <a:tc vMerge="1">
                  <a:txBody>
                    <a:bodyPr/>
                    <a:lstStyle/>
                    <a:p>
                      <a:endParaRPr lang="zh-CN" altLang="en-US"/>
                    </a:p>
                  </a:txBody>
                  <a:tcPr/>
                </a:tc>
                <a:tc>
                  <a:txBody>
                    <a:bodyPr/>
                    <a:lstStyle/>
                    <a:p>
                      <a:pPr algn="just">
                        <a:lnSpc>
                          <a:spcPts val="1200"/>
                        </a:lnSpc>
                        <a:spcAft>
                          <a:spcPts val="0"/>
                        </a:spcAft>
                      </a:pPr>
                      <a:r>
                        <a:rPr lang="en-US" sz="1200">
                          <a:effectLst/>
                        </a:rPr>
                        <a:t>pvItemToQueue</a:t>
                      </a:r>
                      <a:endParaRPr lang="zh-CN" sz="1200">
                        <a:effectLst/>
                        <a:latin typeface="Times New Roman"/>
                        <a:ea typeface="宋体"/>
                      </a:endParaRPr>
                    </a:p>
                  </a:txBody>
                  <a:tcPr marL="22909" marR="22909" marT="0" marB="0" anchor="ctr"/>
                </a:tc>
                <a:tc>
                  <a:txBody>
                    <a:bodyPr/>
                    <a:lstStyle/>
                    <a:p>
                      <a:pPr algn="just">
                        <a:lnSpc>
                          <a:spcPts val="1200"/>
                        </a:lnSpc>
                        <a:spcAft>
                          <a:spcPts val="0"/>
                        </a:spcAft>
                      </a:pPr>
                      <a:r>
                        <a:rPr lang="zh-CN" sz="1200">
                          <a:effectLst/>
                        </a:rPr>
                        <a:t>指针，指向要发送到队列尾部的消息。</a:t>
                      </a:r>
                      <a:endParaRPr lang="zh-CN" sz="1200">
                        <a:effectLst/>
                        <a:latin typeface="Times New Roman"/>
                        <a:ea typeface="宋体"/>
                      </a:endParaRPr>
                    </a:p>
                  </a:txBody>
                  <a:tcPr marL="22909" marR="22909" marT="0" marB="0" anchor="ctr"/>
                </a:tc>
              </a:tr>
              <a:tr h="1512168">
                <a:tc vMerge="1">
                  <a:txBody>
                    <a:bodyPr/>
                    <a:lstStyle/>
                    <a:p>
                      <a:endParaRPr lang="zh-CN" altLang="en-US"/>
                    </a:p>
                  </a:txBody>
                  <a:tcPr/>
                </a:tc>
                <a:tc>
                  <a:txBody>
                    <a:bodyPr/>
                    <a:lstStyle/>
                    <a:p>
                      <a:pPr algn="just">
                        <a:lnSpc>
                          <a:spcPts val="1200"/>
                        </a:lnSpc>
                        <a:spcAft>
                          <a:spcPts val="0"/>
                        </a:spcAft>
                      </a:pPr>
                      <a:r>
                        <a:rPr lang="en-US" sz="1200" dirty="0" err="1">
                          <a:effectLst/>
                        </a:rPr>
                        <a:t>pxHigherPriorityTaskWoken</a:t>
                      </a:r>
                      <a:endParaRPr lang="zh-CN" sz="1200" dirty="0">
                        <a:effectLst/>
                        <a:latin typeface="Times New Roman"/>
                        <a:ea typeface="宋体"/>
                      </a:endParaRPr>
                    </a:p>
                  </a:txBody>
                  <a:tcPr marL="22909" marR="22909" marT="0" marB="0" anchor="ctr"/>
                </a:tc>
                <a:tc>
                  <a:txBody>
                    <a:bodyPr/>
                    <a:lstStyle/>
                    <a:p>
                      <a:pPr algn="just">
                        <a:lnSpc>
                          <a:spcPts val="1200"/>
                        </a:lnSpc>
                        <a:spcAft>
                          <a:spcPts val="0"/>
                        </a:spcAft>
                      </a:pPr>
                      <a:r>
                        <a:rPr lang="zh-CN" sz="1200" dirty="0">
                          <a:effectLst/>
                        </a:rPr>
                        <a:t>如果入队导致一个任务解锁，并且解锁的任务优先级高于当前被中断</a:t>
                      </a:r>
                      <a:r>
                        <a:rPr lang="zh-CN" sz="1200" dirty="0" smtClean="0">
                          <a:effectLst/>
                        </a:rPr>
                        <a:t>的</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任务</a:t>
                      </a:r>
                      <a:r>
                        <a:rPr lang="zh-CN" sz="1200" dirty="0">
                          <a:effectLst/>
                        </a:rPr>
                        <a:t>，则将</a:t>
                      </a:r>
                      <a:r>
                        <a:rPr lang="en-US" sz="1200" dirty="0">
                          <a:effectLst/>
                        </a:rPr>
                        <a:t>*</a:t>
                      </a:r>
                      <a:r>
                        <a:rPr lang="en-US" sz="1200" dirty="0" err="1">
                          <a:effectLst/>
                        </a:rPr>
                        <a:t>pxHigherPriorityTaskWoken</a:t>
                      </a:r>
                      <a:r>
                        <a:rPr lang="zh-CN" sz="1200" dirty="0">
                          <a:effectLst/>
                        </a:rPr>
                        <a:t>设置成</a:t>
                      </a:r>
                      <a:r>
                        <a:rPr lang="en-US" sz="1200" dirty="0" err="1">
                          <a:effectLst/>
                        </a:rPr>
                        <a:t>pdTRUE</a:t>
                      </a:r>
                      <a:r>
                        <a:rPr lang="zh-CN" sz="1200" dirty="0">
                          <a:effectLst/>
                        </a:rPr>
                        <a:t>，然后在中断</a:t>
                      </a:r>
                      <a:r>
                        <a:rPr lang="zh-CN" sz="1200" dirty="0" smtClean="0">
                          <a:effectLst/>
                        </a:rPr>
                        <a:t>退</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出</a:t>
                      </a:r>
                      <a:r>
                        <a:rPr lang="zh-CN" sz="1200" dirty="0">
                          <a:effectLst/>
                        </a:rPr>
                        <a:t>前需要进行一次上下文切换，去执行被唤醒的优先级更高的任务。</a:t>
                      </a:r>
                      <a:r>
                        <a:rPr lang="zh-CN" sz="1200" dirty="0" smtClean="0">
                          <a:effectLst/>
                        </a:rPr>
                        <a:t>从</a:t>
                      </a:r>
                      <a:endParaRPr lang="en-US" altLang="zh-CN" sz="1200" dirty="0" smtClean="0">
                        <a:effectLst/>
                      </a:endParaRPr>
                    </a:p>
                    <a:p>
                      <a:pPr algn="just">
                        <a:lnSpc>
                          <a:spcPts val="1200"/>
                        </a:lnSpc>
                        <a:spcAft>
                          <a:spcPts val="0"/>
                        </a:spcAft>
                      </a:pPr>
                      <a:endParaRPr lang="en-US" sz="1200" dirty="0" smtClean="0">
                        <a:effectLst/>
                      </a:endParaRPr>
                    </a:p>
                    <a:p>
                      <a:pPr algn="just">
                        <a:lnSpc>
                          <a:spcPts val="1200"/>
                        </a:lnSpc>
                        <a:spcAft>
                          <a:spcPts val="0"/>
                        </a:spcAft>
                      </a:pPr>
                      <a:r>
                        <a:rPr lang="en-US" sz="1200" dirty="0" err="1" smtClean="0">
                          <a:effectLst/>
                        </a:rPr>
                        <a:t>FreeRTOS</a:t>
                      </a:r>
                      <a:r>
                        <a:rPr lang="en-US" sz="1200" dirty="0" smtClean="0">
                          <a:effectLst/>
                        </a:rPr>
                        <a:t> </a:t>
                      </a:r>
                      <a:r>
                        <a:rPr lang="en-US" sz="1200" dirty="0">
                          <a:effectLst/>
                        </a:rPr>
                        <a:t>V7.3.0</a:t>
                      </a:r>
                      <a:r>
                        <a:rPr lang="zh-CN" sz="1200" dirty="0">
                          <a:effectLst/>
                        </a:rPr>
                        <a:t>起，</a:t>
                      </a:r>
                      <a:r>
                        <a:rPr lang="en-US" sz="1200" dirty="0" err="1">
                          <a:effectLst/>
                        </a:rPr>
                        <a:t>pxHigherPriorityTaskWoken</a:t>
                      </a:r>
                      <a:r>
                        <a:rPr lang="zh-CN" sz="1200" dirty="0">
                          <a:effectLst/>
                        </a:rPr>
                        <a:t>作为一个可选参数</a:t>
                      </a:r>
                      <a:r>
                        <a:rPr lang="zh-CN" sz="1200" dirty="0" smtClean="0">
                          <a:effectLst/>
                        </a:rPr>
                        <a:t>，</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可以</a:t>
                      </a:r>
                      <a:r>
                        <a:rPr lang="zh-CN" sz="1200" dirty="0">
                          <a:effectLst/>
                        </a:rPr>
                        <a:t>设置为</a:t>
                      </a:r>
                      <a:r>
                        <a:rPr lang="en-US" sz="1200" dirty="0">
                          <a:effectLst/>
                        </a:rPr>
                        <a:t>NULL</a:t>
                      </a:r>
                      <a:r>
                        <a:rPr lang="zh-CN" sz="1200" dirty="0">
                          <a:effectLst/>
                        </a:rPr>
                        <a:t>。</a:t>
                      </a:r>
                      <a:endParaRPr lang="zh-CN" sz="1200" dirty="0">
                        <a:effectLst/>
                        <a:latin typeface="Times New Roman"/>
                        <a:ea typeface="宋体"/>
                      </a:endParaRPr>
                    </a:p>
                  </a:txBody>
                  <a:tcPr marL="22909" marR="22909" marT="0" marB="0" anchor="ctr"/>
                </a:tc>
              </a:tr>
              <a:tr h="326287">
                <a:tc>
                  <a:txBody>
                    <a:bodyPr/>
                    <a:lstStyle/>
                    <a:p>
                      <a:pPr algn="just">
                        <a:lnSpc>
                          <a:spcPts val="1200"/>
                        </a:lnSpc>
                        <a:spcAft>
                          <a:spcPts val="0"/>
                        </a:spcAft>
                      </a:pPr>
                      <a:r>
                        <a:rPr lang="zh-CN" sz="1200">
                          <a:effectLst/>
                        </a:rPr>
                        <a:t>返回值</a:t>
                      </a:r>
                      <a:endParaRPr lang="zh-CN" sz="1200">
                        <a:effectLst/>
                        <a:latin typeface="Times New Roman"/>
                        <a:ea typeface="宋体"/>
                      </a:endParaRPr>
                    </a:p>
                  </a:txBody>
                  <a:tcPr marL="22909" marR="22909" marT="0" marB="0" anchor="ctr"/>
                </a:tc>
                <a:tc gridSpan="2">
                  <a:txBody>
                    <a:bodyPr/>
                    <a:lstStyle/>
                    <a:p>
                      <a:pPr algn="just">
                        <a:lnSpc>
                          <a:spcPts val="1200"/>
                        </a:lnSpc>
                        <a:spcAft>
                          <a:spcPts val="0"/>
                        </a:spcAft>
                      </a:pPr>
                      <a:r>
                        <a:rPr lang="zh-CN" sz="1200" dirty="0">
                          <a:effectLst/>
                        </a:rPr>
                        <a:t>消息发送成功返回</a:t>
                      </a:r>
                      <a:r>
                        <a:rPr lang="en-US" sz="1200" dirty="0" err="1">
                          <a:effectLst/>
                        </a:rPr>
                        <a:t>pdTRUE</a:t>
                      </a:r>
                      <a:r>
                        <a:rPr lang="zh-CN" sz="1200" dirty="0">
                          <a:effectLst/>
                        </a:rPr>
                        <a:t>，否则返回</a:t>
                      </a:r>
                      <a:r>
                        <a:rPr lang="en-US" sz="1200" dirty="0" err="1">
                          <a:effectLst/>
                        </a:rPr>
                        <a:t>errQUEUE_FULL</a:t>
                      </a:r>
                      <a:r>
                        <a:rPr lang="zh-CN" sz="1200" dirty="0">
                          <a:effectLst/>
                        </a:rPr>
                        <a:t>。</a:t>
                      </a:r>
                      <a:endParaRPr lang="zh-CN" sz="1200" dirty="0">
                        <a:effectLst/>
                        <a:latin typeface="Times New Roman"/>
                        <a:ea typeface="宋体"/>
                      </a:endParaRPr>
                    </a:p>
                  </a:txBody>
                  <a:tcPr marL="22909" marR="22909" marT="0" marB="0" anchor="ctr"/>
                </a:tc>
                <a:tc hMerge="1">
                  <a:txBody>
                    <a:bodyPr/>
                    <a:lstStyle/>
                    <a:p>
                      <a:endParaRPr lang="zh-CN" altLang="en-US"/>
                    </a:p>
                  </a:txBody>
                  <a:tcPr/>
                </a:tc>
              </a:tr>
            </a:tbl>
          </a:graphicData>
        </a:graphic>
      </p:graphicFrame>
      <p:sp>
        <p:nvSpPr>
          <p:cNvPr id="4" name="矩形 3"/>
          <p:cNvSpPr/>
          <p:nvPr/>
        </p:nvSpPr>
        <p:spPr>
          <a:xfrm>
            <a:off x="557875" y="1268760"/>
            <a:ext cx="8208912" cy="646331"/>
          </a:xfrm>
          <a:prstGeom prst="rect">
            <a:avLst/>
          </a:prstGeom>
        </p:spPr>
        <p:txBody>
          <a:bodyPr wrap="square">
            <a:spAutoFit/>
          </a:bodyPr>
          <a:lstStyle/>
          <a:p>
            <a:r>
              <a:rPr lang="en-US" altLang="zh-CN" dirty="0" err="1"/>
              <a:t>xQueueSendFromISR</a:t>
            </a:r>
            <a:r>
              <a:rPr lang="en-US" altLang="zh-CN" dirty="0"/>
              <a:t>()</a:t>
            </a:r>
            <a:r>
              <a:rPr lang="zh-CN" altLang="zh-CN" dirty="0"/>
              <a:t>是一个宏</a:t>
            </a:r>
            <a:r>
              <a:rPr lang="zh-CN" altLang="zh-CN" dirty="0" smtClean="0"/>
              <a:t>，展开</a:t>
            </a:r>
            <a:r>
              <a:rPr lang="zh-CN" altLang="en-US" dirty="0" smtClean="0"/>
              <a:t>后是</a:t>
            </a:r>
            <a:r>
              <a:rPr lang="en-US" altLang="zh-CN" dirty="0" err="1" smtClean="0"/>
              <a:t>xQueueGenericSendFromISR</a:t>
            </a:r>
            <a:r>
              <a:rPr lang="en-US" altLang="zh-CN" dirty="0"/>
              <a:t>()</a:t>
            </a:r>
            <a:r>
              <a:rPr lang="zh-CN" altLang="zh-CN" dirty="0" smtClean="0"/>
              <a:t>。</a:t>
            </a:r>
            <a:r>
              <a:rPr lang="zh-CN" altLang="en-US" dirty="0" smtClean="0"/>
              <a:t>它</a:t>
            </a:r>
            <a:r>
              <a:rPr lang="zh-CN" altLang="zh-CN" dirty="0" smtClean="0"/>
              <a:t>是</a:t>
            </a:r>
            <a:r>
              <a:rPr lang="en-US" altLang="zh-CN" dirty="0" err="1"/>
              <a:t>xQueueSend</a:t>
            </a:r>
            <a:r>
              <a:rPr lang="en-US" altLang="zh-CN" dirty="0"/>
              <a:t>()</a:t>
            </a:r>
            <a:r>
              <a:rPr lang="zh-CN" altLang="zh-CN" dirty="0"/>
              <a:t>的中断保护</a:t>
            </a:r>
            <a:r>
              <a:rPr lang="zh-CN" altLang="zh-CN" dirty="0" smtClean="0"/>
              <a:t>版本</a:t>
            </a:r>
            <a:r>
              <a:rPr lang="zh-CN" altLang="en-US" dirty="0" smtClean="0"/>
              <a:t>，用于在中断中发送消息。</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187624" y="260355"/>
            <a:ext cx="62646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xQueueSendToFrontFromISR</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519035709"/>
              </p:ext>
            </p:extLst>
          </p:nvPr>
        </p:nvGraphicFramePr>
        <p:xfrm>
          <a:off x="533709" y="2276872"/>
          <a:ext cx="8108044" cy="4358735"/>
        </p:xfrm>
        <a:graphic>
          <a:graphicData uri="http://schemas.openxmlformats.org/drawingml/2006/table">
            <a:tbl>
              <a:tblPr firstRow="1" firstCol="1" bandRow="1">
                <a:tableStyleId>{5C22544A-7EE6-4342-B048-85BDC9FD1C3A}</a:tableStyleId>
              </a:tblPr>
              <a:tblGrid>
                <a:gridCol w="922867"/>
                <a:gridCol w="2287159"/>
                <a:gridCol w="4898018"/>
              </a:tblGrid>
              <a:tr h="1080120">
                <a:tc>
                  <a:txBody>
                    <a:bodyPr/>
                    <a:lstStyle/>
                    <a:p>
                      <a:pPr algn="just">
                        <a:lnSpc>
                          <a:spcPts val="1200"/>
                        </a:lnSpc>
                        <a:spcAft>
                          <a:spcPts val="0"/>
                        </a:spcAft>
                      </a:pPr>
                      <a:r>
                        <a:rPr lang="zh-CN" sz="1200" dirty="0" smtClean="0">
                          <a:effectLst/>
                        </a:rPr>
                        <a:t>函数</a:t>
                      </a:r>
                      <a:endParaRPr lang="zh-CN" sz="1200" dirty="0">
                        <a:effectLst/>
                        <a:latin typeface="Times New Roman"/>
                        <a:ea typeface="宋体"/>
                      </a:endParaRPr>
                    </a:p>
                  </a:txBody>
                  <a:tcPr marL="22909" marR="22909" marT="0" marB="0" anchor="ctr"/>
                </a:tc>
                <a:tc gridSpan="2">
                  <a:txBody>
                    <a:bodyPr/>
                    <a:lstStyle/>
                    <a:p>
                      <a:pPr algn="l">
                        <a:lnSpc>
                          <a:spcPts val="1200"/>
                        </a:lnSpc>
                        <a:spcAft>
                          <a:spcPts val="0"/>
                        </a:spcAft>
                      </a:pPr>
                      <a:r>
                        <a:rPr lang="en-US" sz="1200" dirty="0" err="1">
                          <a:effectLst/>
                        </a:rPr>
                        <a:t>BaseType_t</a:t>
                      </a:r>
                      <a:r>
                        <a:rPr lang="en-US" sz="1200" dirty="0">
                          <a:effectLst/>
                        </a:rPr>
                        <a:t> </a:t>
                      </a:r>
                      <a:r>
                        <a:rPr lang="en-US" sz="1200" dirty="0" smtClean="0">
                          <a:effectLst/>
                        </a:rPr>
                        <a:t> </a:t>
                      </a:r>
                      <a:r>
                        <a:rPr lang="en-US" sz="1200" dirty="0" err="1" smtClean="0">
                          <a:effectLst/>
                        </a:rPr>
                        <a:t>xQueueSendToFrontFromISR</a:t>
                      </a:r>
                      <a:r>
                        <a:rPr lang="en-US" sz="1200" dirty="0" smtClean="0">
                          <a:effectLst/>
                        </a:rPr>
                        <a:t> ( </a:t>
                      </a:r>
                      <a:r>
                        <a:rPr lang="en-US" sz="1200" dirty="0" err="1" smtClean="0">
                          <a:effectLst/>
                        </a:rPr>
                        <a:t>QueueHandle_t</a:t>
                      </a:r>
                      <a:r>
                        <a:rPr lang="en-US" sz="1200" dirty="0" smtClean="0">
                          <a:effectLst/>
                        </a:rPr>
                        <a:t> </a:t>
                      </a:r>
                      <a:r>
                        <a:rPr lang="en-US" sz="1200" dirty="0" err="1">
                          <a:effectLst/>
                        </a:rPr>
                        <a:t>xQueue</a:t>
                      </a:r>
                      <a:r>
                        <a:rPr lang="en-US" sz="1200" dirty="0" smtClean="0">
                          <a:effectLst/>
                        </a:rPr>
                        <a:t>,</a:t>
                      </a:r>
                    </a:p>
                    <a:p>
                      <a:pPr algn="l">
                        <a:lnSpc>
                          <a:spcPts val="1200"/>
                        </a:lnSpc>
                        <a:spcAft>
                          <a:spcPts val="0"/>
                        </a:spcAft>
                      </a:pPr>
                      <a:endParaRPr lang="zh-CN" sz="1200" dirty="0">
                        <a:effectLst/>
                      </a:endParaRPr>
                    </a:p>
                    <a:p>
                      <a:pPr algn="l">
                        <a:lnSpc>
                          <a:spcPts val="1200"/>
                        </a:lnSpc>
                        <a:spcAft>
                          <a:spcPts val="0"/>
                        </a:spcAft>
                      </a:pPr>
                      <a:r>
                        <a:rPr lang="en-US" sz="1200" dirty="0">
                          <a:effectLst/>
                        </a:rPr>
                        <a:t>                                                        </a:t>
                      </a:r>
                      <a:r>
                        <a:rPr lang="en-US" sz="1200" dirty="0" smtClean="0">
                          <a:effectLst/>
                        </a:rPr>
                        <a:t>                   </a:t>
                      </a:r>
                      <a:r>
                        <a:rPr lang="en-US" sz="1200" dirty="0" err="1" smtClean="0">
                          <a:effectLst/>
                        </a:rPr>
                        <a:t>const</a:t>
                      </a:r>
                      <a:r>
                        <a:rPr lang="en-US" sz="1200" dirty="0" smtClean="0">
                          <a:effectLst/>
                        </a:rPr>
                        <a:t> </a:t>
                      </a:r>
                      <a:r>
                        <a:rPr lang="en-US" sz="1200" dirty="0">
                          <a:effectLst/>
                        </a:rPr>
                        <a:t>void *</a:t>
                      </a:r>
                      <a:r>
                        <a:rPr lang="en-US" sz="1200" dirty="0" err="1">
                          <a:effectLst/>
                        </a:rPr>
                        <a:t>pvItemToQueue</a:t>
                      </a:r>
                      <a:r>
                        <a:rPr lang="en-US" sz="1200" dirty="0" smtClean="0">
                          <a:effectLst/>
                        </a:rPr>
                        <a:t>,</a:t>
                      </a:r>
                    </a:p>
                    <a:p>
                      <a:pPr algn="l">
                        <a:lnSpc>
                          <a:spcPts val="1200"/>
                        </a:lnSpc>
                        <a:spcAft>
                          <a:spcPts val="0"/>
                        </a:spcAft>
                      </a:pPr>
                      <a:endParaRPr lang="zh-CN" sz="1200" dirty="0">
                        <a:effectLst/>
                      </a:endParaRPr>
                    </a:p>
                    <a:p>
                      <a:pPr algn="l">
                        <a:lnSpc>
                          <a:spcPts val="1200"/>
                        </a:lnSpc>
                        <a:spcAft>
                          <a:spcPts val="0"/>
                        </a:spcAft>
                      </a:pPr>
                      <a:r>
                        <a:rPr lang="en-US" sz="1200" dirty="0">
                          <a:effectLst/>
                        </a:rPr>
                        <a:t>                                                        </a:t>
                      </a:r>
                      <a:r>
                        <a:rPr lang="en-US" sz="1200" dirty="0" smtClean="0">
                          <a:effectLst/>
                        </a:rPr>
                        <a:t>                   </a:t>
                      </a:r>
                      <a:r>
                        <a:rPr lang="en-US" sz="1200" dirty="0" err="1" smtClean="0">
                          <a:effectLst/>
                        </a:rPr>
                        <a:t>BaseType_t</a:t>
                      </a:r>
                      <a:r>
                        <a:rPr lang="en-US" sz="1200" dirty="0" smtClean="0">
                          <a:effectLst/>
                        </a:rPr>
                        <a:t> </a:t>
                      </a:r>
                      <a:r>
                        <a:rPr lang="en-US" sz="1200" dirty="0">
                          <a:effectLst/>
                        </a:rPr>
                        <a:t>*</a:t>
                      </a:r>
                      <a:r>
                        <a:rPr lang="en-US" sz="1200" dirty="0" err="1">
                          <a:effectLst/>
                        </a:rPr>
                        <a:t>pxHigherPriorityTaskWoken</a:t>
                      </a:r>
                      <a:r>
                        <a:rPr lang="en-US" sz="1200" dirty="0">
                          <a:effectLst/>
                        </a:rPr>
                        <a:t>);</a:t>
                      </a:r>
                      <a:endParaRPr lang="zh-CN" sz="1200" dirty="0">
                        <a:effectLst/>
                        <a:latin typeface="Times New Roman"/>
                        <a:ea typeface="宋体"/>
                      </a:endParaRPr>
                    </a:p>
                  </a:txBody>
                  <a:tcPr marL="22909" marR="22909" marT="0" marB="0" anchor="ctr"/>
                </a:tc>
                <a:tc hMerge="1">
                  <a:txBody>
                    <a:bodyPr/>
                    <a:lstStyle/>
                    <a:p>
                      <a:endParaRPr lang="zh-CN" altLang="en-US" dirty="0"/>
                    </a:p>
                  </a:txBody>
                  <a:tcPr/>
                </a:tc>
              </a:tr>
              <a:tr h="504056">
                <a:tc>
                  <a:txBody>
                    <a:bodyPr/>
                    <a:lstStyle/>
                    <a:p>
                      <a:pPr algn="just">
                        <a:lnSpc>
                          <a:spcPts val="1200"/>
                        </a:lnSpc>
                        <a:spcAft>
                          <a:spcPts val="0"/>
                        </a:spcAft>
                      </a:pPr>
                      <a:r>
                        <a:rPr lang="zh-CN" sz="1200">
                          <a:effectLst/>
                        </a:rPr>
                        <a:t>功能</a:t>
                      </a:r>
                      <a:endParaRPr lang="zh-CN" sz="1200">
                        <a:effectLst/>
                        <a:latin typeface="Times New Roman"/>
                        <a:ea typeface="宋体"/>
                      </a:endParaRPr>
                    </a:p>
                  </a:txBody>
                  <a:tcPr marL="22909" marR="22909" marT="0" marB="0" anchor="ctr"/>
                </a:tc>
                <a:tc gridSpan="2">
                  <a:txBody>
                    <a:bodyPr/>
                    <a:lstStyle/>
                    <a:p>
                      <a:pPr algn="just">
                        <a:lnSpc>
                          <a:spcPts val="1200"/>
                        </a:lnSpc>
                        <a:spcAft>
                          <a:spcPts val="0"/>
                        </a:spcAft>
                      </a:pPr>
                      <a:r>
                        <a:rPr lang="zh-CN" sz="1200" dirty="0">
                          <a:effectLst/>
                        </a:rPr>
                        <a:t>在中断服务程序中用于</a:t>
                      </a:r>
                      <a:r>
                        <a:rPr lang="zh-CN" sz="1200" dirty="0" smtClean="0">
                          <a:effectLst/>
                        </a:rPr>
                        <a:t>向</a:t>
                      </a:r>
                      <a:r>
                        <a:rPr lang="zh-CN" altLang="en-US" sz="1200" dirty="0" smtClean="0">
                          <a:effectLst/>
                        </a:rPr>
                        <a:t>消息队列队首</a:t>
                      </a:r>
                      <a:r>
                        <a:rPr lang="zh-CN" sz="1200" dirty="0" smtClean="0">
                          <a:effectLst/>
                        </a:rPr>
                        <a:t>发送</a:t>
                      </a:r>
                      <a:r>
                        <a:rPr lang="zh-CN" sz="1200" dirty="0">
                          <a:effectLst/>
                        </a:rPr>
                        <a:t>一个消息。</a:t>
                      </a:r>
                      <a:endParaRPr lang="zh-CN" sz="1200" dirty="0">
                        <a:effectLst/>
                        <a:latin typeface="Times New Roman"/>
                        <a:ea typeface="宋体"/>
                      </a:endParaRPr>
                    </a:p>
                  </a:txBody>
                  <a:tcPr marL="22909" marR="22909" marT="0" marB="0" anchor="ctr"/>
                </a:tc>
                <a:tc hMerge="1">
                  <a:txBody>
                    <a:bodyPr/>
                    <a:lstStyle/>
                    <a:p>
                      <a:endParaRPr lang="zh-CN" altLang="en-US"/>
                    </a:p>
                  </a:txBody>
                  <a:tcPr/>
                </a:tc>
              </a:tr>
              <a:tr h="432048">
                <a:tc rowSpan="3">
                  <a:txBody>
                    <a:bodyPr/>
                    <a:lstStyle/>
                    <a:p>
                      <a:pPr algn="just">
                        <a:lnSpc>
                          <a:spcPts val="1200"/>
                        </a:lnSpc>
                        <a:spcAft>
                          <a:spcPts val="0"/>
                        </a:spcAft>
                      </a:pPr>
                      <a:r>
                        <a:rPr lang="zh-CN" sz="1200">
                          <a:effectLst/>
                        </a:rPr>
                        <a:t>参数</a:t>
                      </a:r>
                      <a:endParaRPr lang="zh-CN" sz="1200">
                        <a:effectLst/>
                        <a:latin typeface="Times New Roman"/>
                        <a:ea typeface="宋体"/>
                      </a:endParaRPr>
                    </a:p>
                  </a:txBody>
                  <a:tcPr marL="22909" marR="22909" marT="0" marB="0" anchor="ctr"/>
                </a:tc>
                <a:tc>
                  <a:txBody>
                    <a:bodyPr/>
                    <a:lstStyle/>
                    <a:p>
                      <a:pPr algn="just">
                        <a:lnSpc>
                          <a:spcPts val="1200"/>
                        </a:lnSpc>
                        <a:spcAft>
                          <a:spcPts val="0"/>
                        </a:spcAft>
                      </a:pPr>
                      <a:r>
                        <a:rPr lang="en-US" sz="1200">
                          <a:effectLst/>
                        </a:rPr>
                        <a:t>xQueue</a:t>
                      </a:r>
                      <a:endParaRPr lang="zh-CN" sz="1200">
                        <a:effectLst/>
                        <a:latin typeface="Times New Roman"/>
                        <a:ea typeface="宋体"/>
                      </a:endParaRPr>
                    </a:p>
                  </a:txBody>
                  <a:tcPr marL="22909" marR="22909" marT="0" marB="0" anchor="ctr"/>
                </a:tc>
                <a:tc>
                  <a:txBody>
                    <a:bodyPr/>
                    <a:lstStyle/>
                    <a:p>
                      <a:pPr algn="just">
                        <a:lnSpc>
                          <a:spcPts val="1200"/>
                        </a:lnSpc>
                        <a:spcAft>
                          <a:spcPts val="0"/>
                        </a:spcAft>
                      </a:pPr>
                      <a:r>
                        <a:rPr lang="zh-CN" sz="1200">
                          <a:effectLst/>
                        </a:rPr>
                        <a:t>队列句柄。</a:t>
                      </a:r>
                      <a:endParaRPr lang="zh-CN" sz="1200">
                        <a:effectLst/>
                        <a:latin typeface="Times New Roman"/>
                        <a:ea typeface="宋体"/>
                      </a:endParaRPr>
                    </a:p>
                  </a:txBody>
                  <a:tcPr marL="22909" marR="22909" marT="0" marB="0" anchor="ctr"/>
                </a:tc>
              </a:tr>
              <a:tr h="504056">
                <a:tc vMerge="1">
                  <a:txBody>
                    <a:bodyPr/>
                    <a:lstStyle/>
                    <a:p>
                      <a:endParaRPr lang="zh-CN" altLang="en-US"/>
                    </a:p>
                  </a:txBody>
                  <a:tcPr/>
                </a:tc>
                <a:tc>
                  <a:txBody>
                    <a:bodyPr/>
                    <a:lstStyle/>
                    <a:p>
                      <a:pPr algn="just">
                        <a:lnSpc>
                          <a:spcPts val="1200"/>
                        </a:lnSpc>
                        <a:spcAft>
                          <a:spcPts val="0"/>
                        </a:spcAft>
                      </a:pPr>
                      <a:r>
                        <a:rPr lang="en-US" sz="1200">
                          <a:effectLst/>
                        </a:rPr>
                        <a:t>pvItemToQueue</a:t>
                      </a:r>
                      <a:endParaRPr lang="zh-CN" sz="1200">
                        <a:effectLst/>
                        <a:latin typeface="Times New Roman"/>
                        <a:ea typeface="宋体"/>
                      </a:endParaRPr>
                    </a:p>
                  </a:txBody>
                  <a:tcPr marL="22909" marR="22909" marT="0" marB="0" anchor="ctr"/>
                </a:tc>
                <a:tc>
                  <a:txBody>
                    <a:bodyPr/>
                    <a:lstStyle/>
                    <a:p>
                      <a:pPr algn="just">
                        <a:lnSpc>
                          <a:spcPts val="1200"/>
                        </a:lnSpc>
                        <a:spcAft>
                          <a:spcPts val="0"/>
                        </a:spcAft>
                      </a:pPr>
                      <a:r>
                        <a:rPr lang="zh-CN" sz="1200" dirty="0">
                          <a:effectLst/>
                        </a:rPr>
                        <a:t>指针，指向要发送</a:t>
                      </a:r>
                      <a:r>
                        <a:rPr lang="zh-CN" sz="1200" dirty="0" smtClean="0">
                          <a:effectLst/>
                        </a:rPr>
                        <a:t>到</a:t>
                      </a:r>
                      <a:r>
                        <a:rPr lang="zh-CN" altLang="en-US" sz="1200" dirty="0" smtClean="0">
                          <a:effectLst/>
                        </a:rPr>
                        <a:t>队首</a:t>
                      </a:r>
                      <a:r>
                        <a:rPr lang="zh-CN" sz="1200" dirty="0" smtClean="0">
                          <a:effectLst/>
                        </a:rPr>
                        <a:t>的</a:t>
                      </a:r>
                      <a:r>
                        <a:rPr lang="zh-CN" sz="1200" dirty="0">
                          <a:effectLst/>
                        </a:rPr>
                        <a:t>消息。</a:t>
                      </a:r>
                      <a:endParaRPr lang="zh-CN" sz="1200" dirty="0">
                        <a:effectLst/>
                        <a:latin typeface="Times New Roman"/>
                        <a:ea typeface="宋体"/>
                      </a:endParaRPr>
                    </a:p>
                  </a:txBody>
                  <a:tcPr marL="22909" marR="22909" marT="0" marB="0" anchor="ctr"/>
                </a:tc>
              </a:tr>
              <a:tr h="1512168">
                <a:tc vMerge="1">
                  <a:txBody>
                    <a:bodyPr/>
                    <a:lstStyle/>
                    <a:p>
                      <a:endParaRPr lang="zh-CN" altLang="en-US"/>
                    </a:p>
                  </a:txBody>
                  <a:tcPr/>
                </a:tc>
                <a:tc>
                  <a:txBody>
                    <a:bodyPr/>
                    <a:lstStyle/>
                    <a:p>
                      <a:pPr algn="just">
                        <a:lnSpc>
                          <a:spcPts val="1200"/>
                        </a:lnSpc>
                        <a:spcAft>
                          <a:spcPts val="0"/>
                        </a:spcAft>
                      </a:pPr>
                      <a:r>
                        <a:rPr lang="en-US" sz="1200" dirty="0" err="1">
                          <a:effectLst/>
                        </a:rPr>
                        <a:t>pxHigherPriorityTaskWoken</a:t>
                      </a:r>
                      <a:endParaRPr lang="zh-CN" sz="1200" dirty="0">
                        <a:effectLst/>
                        <a:latin typeface="Times New Roman"/>
                        <a:ea typeface="宋体"/>
                      </a:endParaRPr>
                    </a:p>
                  </a:txBody>
                  <a:tcPr marL="22909" marR="22909" marT="0" marB="0" anchor="ctr"/>
                </a:tc>
                <a:tc>
                  <a:txBody>
                    <a:bodyPr/>
                    <a:lstStyle/>
                    <a:p>
                      <a:pPr algn="just">
                        <a:lnSpc>
                          <a:spcPts val="1200"/>
                        </a:lnSpc>
                        <a:spcAft>
                          <a:spcPts val="0"/>
                        </a:spcAft>
                      </a:pPr>
                      <a:r>
                        <a:rPr lang="zh-CN" sz="1200" dirty="0">
                          <a:effectLst/>
                        </a:rPr>
                        <a:t>如果入队导致一个任务解锁，并且解锁的任务优先级高于当前被中断</a:t>
                      </a:r>
                      <a:r>
                        <a:rPr lang="zh-CN" sz="1200" dirty="0" smtClean="0">
                          <a:effectLst/>
                        </a:rPr>
                        <a:t>的</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任务</a:t>
                      </a:r>
                      <a:r>
                        <a:rPr lang="zh-CN" sz="1200" dirty="0">
                          <a:effectLst/>
                        </a:rPr>
                        <a:t>，则将</a:t>
                      </a:r>
                      <a:r>
                        <a:rPr lang="en-US" sz="1200" dirty="0">
                          <a:effectLst/>
                        </a:rPr>
                        <a:t>*</a:t>
                      </a:r>
                      <a:r>
                        <a:rPr lang="en-US" sz="1200" dirty="0" err="1">
                          <a:effectLst/>
                        </a:rPr>
                        <a:t>pxHigherPriorityTaskWoken</a:t>
                      </a:r>
                      <a:r>
                        <a:rPr lang="zh-CN" sz="1200" dirty="0">
                          <a:effectLst/>
                        </a:rPr>
                        <a:t>设置成</a:t>
                      </a:r>
                      <a:r>
                        <a:rPr lang="en-US" sz="1200" dirty="0" err="1">
                          <a:effectLst/>
                        </a:rPr>
                        <a:t>pdTRUE</a:t>
                      </a:r>
                      <a:r>
                        <a:rPr lang="zh-CN" sz="1200" dirty="0">
                          <a:effectLst/>
                        </a:rPr>
                        <a:t>，然后在中断</a:t>
                      </a:r>
                      <a:r>
                        <a:rPr lang="zh-CN" sz="1200" dirty="0" smtClean="0">
                          <a:effectLst/>
                        </a:rPr>
                        <a:t>退</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出</a:t>
                      </a:r>
                      <a:r>
                        <a:rPr lang="zh-CN" sz="1200" dirty="0">
                          <a:effectLst/>
                        </a:rPr>
                        <a:t>前需要进行一次上下文切换，去执行被唤醒的优先级更高的任务。</a:t>
                      </a:r>
                      <a:r>
                        <a:rPr lang="zh-CN" sz="1200" dirty="0" smtClean="0">
                          <a:effectLst/>
                        </a:rPr>
                        <a:t>从</a:t>
                      </a:r>
                      <a:endParaRPr lang="en-US" altLang="zh-CN" sz="1200" dirty="0" smtClean="0">
                        <a:effectLst/>
                      </a:endParaRPr>
                    </a:p>
                    <a:p>
                      <a:pPr algn="just">
                        <a:lnSpc>
                          <a:spcPts val="1200"/>
                        </a:lnSpc>
                        <a:spcAft>
                          <a:spcPts val="0"/>
                        </a:spcAft>
                      </a:pPr>
                      <a:endParaRPr lang="en-US" sz="1200" dirty="0" smtClean="0">
                        <a:effectLst/>
                      </a:endParaRPr>
                    </a:p>
                    <a:p>
                      <a:pPr algn="just">
                        <a:lnSpc>
                          <a:spcPts val="1200"/>
                        </a:lnSpc>
                        <a:spcAft>
                          <a:spcPts val="0"/>
                        </a:spcAft>
                      </a:pPr>
                      <a:r>
                        <a:rPr lang="en-US" sz="1200" dirty="0" err="1" smtClean="0">
                          <a:effectLst/>
                        </a:rPr>
                        <a:t>FreeRTOS</a:t>
                      </a:r>
                      <a:r>
                        <a:rPr lang="en-US" sz="1200" dirty="0" smtClean="0">
                          <a:effectLst/>
                        </a:rPr>
                        <a:t> </a:t>
                      </a:r>
                      <a:r>
                        <a:rPr lang="en-US" sz="1200" dirty="0">
                          <a:effectLst/>
                        </a:rPr>
                        <a:t>V7.3.0</a:t>
                      </a:r>
                      <a:r>
                        <a:rPr lang="zh-CN" sz="1200" dirty="0">
                          <a:effectLst/>
                        </a:rPr>
                        <a:t>起，</a:t>
                      </a:r>
                      <a:r>
                        <a:rPr lang="en-US" sz="1200" dirty="0" err="1">
                          <a:effectLst/>
                        </a:rPr>
                        <a:t>pxHigherPriorityTaskWoken</a:t>
                      </a:r>
                      <a:r>
                        <a:rPr lang="zh-CN" sz="1200" dirty="0">
                          <a:effectLst/>
                        </a:rPr>
                        <a:t>作为一个可选参数</a:t>
                      </a:r>
                      <a:r>
                        <a:rPr lang="zh-CN" sz="1200" dirty="0" smtClean="0">
                          <a:effectLst/>
                        </a:rPr>
                        <a:t>，</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可以</a:t>
                      </a:r>
                      <a:r>
                        <a:rPr lang="zh-CN" sz="1200" dirty="0">
                          <a:effectLst/>
                        </a:rPr>
                        <a:t>设置为</a:t>
                      </a:r>
                      <a:r>
                        <a:rPr lang="en-US" sz="1200" dirty="0">
                          <a:effectLst/>
                        </a:rPr>
                        <a:t>NULL</a:t>
                      </a:r>
                      <a:r>
                        <a:rPr lang="zh-CN" sz="1200" dirty="0">
                          <a:effectLst/>
                        </a:rPr>
                        <a:t>。</a:t>
                      </a:r>
                      <a:endParaRPr lang="zh-CN" sz="1200" dirty="0">
                        <a:effectLst/>
                        <a:latin typeface="Times New Roman"/>
                        <a:ea typeface="宋体"/>
                      </a:endParaRPr>
                    </a:p>
                  </a:txBody>
                  <a:tcPr marL="22909" marR="22909" marT="0" marB="0" anchor="ctr"/>
                </a:tc>
              </a:tr>
              <a:tr h="326287">
                <a:tc>
                  <a:txBody>
                    <a:bodyPr/>
                    <a:lstStyle/>
                    <a:p>
                      <a:pPr algn="just">
                        <a:lnSpc>
                          <a:spcPts val="1200"/>
                        </a:lnSpc>
                        <a:spcAft>
                          <a:spcPts val="0"/>
                        </a:spcAft>
                      </a:pPr>
                      <a:r>
                        <a:rPr lang="zh-CN" sz="1200">
                          <a:effectLst/>
                        </a:rPr>
                        <a:t>返回值</a:t>
                      </a:r>
                      <a:endParaRPr lang="zh-CN" sz="1200">
                        <a:effectLst/>
                        <a:latin typeface="Times New Roman"/>
                        <a:ea typeface="宋体"/>
                      </a:endParaRPr>
                    </a:p>
                  </a:txBody>
                  <a:tcPr marL="22909" marR="22909" marT="0" marB="0" anchor="ctr"/>
                </a:tc>
                <a:tc gridSpan="2">
                  <a:txBody>
                    <a:bodyPr/>
                    <a:lstStyle/>
                    <a:p>
                      <a:pPr algn="just">
                        <a:lnSpc>
                          <a:spcPts val="1200"/>
                        </a:lnSpc>
                        <a:spcAft>
                          <a:spcPts val="0"/>
                        </a:spcAft>
                      </a:pPr>
                      <a:r>
                        <a:rPr lang="zh-CN" sz="1200" dirty="0">
                          <a:effectLst/>
                        </a:rPr>
                        <a:t>消息发送成功返回</a:t>
                      </a:r>
                      <a:r>
                        <a:rPr lang="en-US" sz="1200" dirty="0" err="1">
                          <a:effectLst/>
                        </a:rPr>
                        <a:t>pdTRUE</a:t>
                      </a:r>
                      <a:r>
                        <a:rPr lang="zh-CN" sz="1200" dirty="0">
                          <a:effectLst/>
                        </a:rPr>
                        <a:t>，否则返回</a:t>
                      </a:r>
                      <a:r>
                        <a:rPr lang="en-US" sz="1200" dirty="0" err="1">
                          <a:effectLst/>
                        </a:rPr>
                        <a:t>errQUEUE_FULL</a:t>
                      </a:r>
                      <a:r>
                        <a:rPr lang="zh-CN" sz="1200" dirty="0">
                          <a:effectLst/>
                        </a:rPr>
                        <a:t>。</a:t>
                      </a:r>
                      <a:endParaRPr lang="zh-CN" sz="1200" dirty="0">
                        <a:effectLst/>
                        <a:latin typeface="Times New Roman"/>
                        <a:ea typeface="宋体"/>
                      </a:endParaRPr>
                    </a:p>
                  </a:txBody>
                  <a:tcPr marL="22909" marR="22909" marT="0" marB="0" anchor="ctr"/>
                </a:tc>
                <a:tc hMerge="1">
                  <a:txBody>
                    <a:bodyPr/>
                    <a:lstStyle/>
                    <a:p>
                      <a:endParaRPr lang="zh-CN" altLang="en-US"/>
                    </a:p>
                  </a:txBody>
                  <a:tcPr/>
                </a:tc>
              </a:tr>
            </a:tbl>
          </a:graphicData>
        </a:graphic>
      </p:graphicFrame>
      <p:sp>
        <p:nvSpPr>
          <p:cNvPr id="4" name="矩形 3"/>
          <p:cNvSpPr/>
          <p:nvPr/>
        </p:nvSpPr>
        <p:spPr>
          <a:xfrm>
            <a:off x="323528" y="1268760"/>
            <a:ext cx="8640960" cy="646331"/>
          </a:xfrm>
          <a:prstGeom prst="rect">
            <a:avLst/>
          </a:prstGeom>
        </p:spPr>
        <p:txBody>
          <a:bodyPr wrap="square">
            <a:spAutoFit/>
          </a:bodyPr>
          <a:lstStyle/>
          <a:p>
            <a:r>
              <a:rPr lang="en-US" altLang="zh-CN" dirty="0" err="1" smtClean="0">
                <a:solidFill>
                  <a:srgbClr val="000000"/>
                </a:solidFill>
              </a:rPr>
              <a:t>xQueueSendToFrontFromISR</a:t>
            </a:r>
            <a:r>
              <a:rPr lang="en-US" altLang="zh-CN" dirty="0" smtClean="0">
                <a:solidFill>
                  <a:srgbClr val="000000"/>
                </a:solidFill>
              </a:rPr>
              <a:t>()</a:t>
            </a:r>
            <a:r>
              <a:rPr lang="zh-CN" altLang="zh-CN" dirty="0">
                <a:solidFill>
                  <a:srgbClr val="000000"/>
                </a:solidFill>
              </a:rPr>
              <a:t>是一个宏</a:t>
            </a:r>
            <a:r>
              <a:rPr lang="zh-CN" altLang="zh-CN" dirty="0" smtClean="0">
                <a:solidFill>
                  <a:srgbClr val="000000"/>
                </a:solidFill>
              </a:rPr>
              <a:t>，展开</a:t>
            </a:r>
            <a:r>
              <a:rPr lang="zh-CN" altLang="en-US" dirty="0" smtClean="0">
                <a:solidFill>
                  <a:srgbClr val="000000"/>
                </a:solidFill>
              </a:rPr>
              <a:t>后是</a:t>
            </a:r>
            <a:r>
              <a:rPr lang="en-US" altLang="zh-CN" dirty="0" err="1" smtClean="0">
                <a:solidFill>
                  <a:srgbClr val="000000"/>
                </a:solidFill>
              </a:rPr>
              <a:t>xQueueGenericSendFromISR</a:t>
            </a:r>
            <a:r>
              <a:rPr lang="en-US" altLang="zh-CN" dirty="0">
                <a:solidFill>
                  <a:srgbClr val="000000"/>
                </a:solidFill>
              </a:rPr>
              <a:t>()</a:t>
            </a:r>
            <a:r>
              <a:rPr lang="zh-CN" altLang="zh-CN" dirty="0" smtClean="0">
                <a:solidFill>
                  <a:srgbClr val="000000"/>
                </a:solidFill>
              </a:rPr>
              <a:t>。</a:t>
            </a:r>
            <a:r>
              <a:rPr lang="zh-CN" altLang="en-US" dirty="0" smtClean="0">
                <a:solidFill>
                  <a:srgbClr val="000000"/>
                </a:solidFill>
              </a:rPr>
              <a:t>它</a:t>
            </a:r>
            <a:r>
              <a:rPr lang="zh-CN" altLang="zh-CN" dirty="0" smtClean="0">
                <a:solidFill>
                  <a:srgbClr val="000000"/>
                </a:solidFill>
              </a:rPr>
              <a:t>是</a:t>
            </a:r>
            <a:r>
              <a:rPr lang="en-US" altLang="zh-CN" dirty="0" err="1" smtClean="0"/>
              <a:t>xQueueSendToFront</a:t>
            </a:r>
            <a:r>
              <a:rPr lang="en-US" altLang="zh-CN" dirty="0" smtClean="0">
                <a:solidFill>
                  <a:srgbClr val="000000"/>
                </a:solidFill>
              </a:rPr>
              <a:t>()</a:t>
            </a:r>
            <a:r>
              <a:rPr lang="zh-CN" altLang="zh-CN" dirty="0">
                <a:solidFill>
                  <a:srgbClr val="000000"/>
                </a:solidFill>
              </a:rPr>
              <a:t>的中断保护</a:t>
            </a:r>
            <a:r>
              <a:rPr lang="zh-CN" altLang="zh-CN" dirty="0" smtClean="0">
                <a:solidFill>
                  <a:srgbClr val="000000"/>
                </a:solidFill>
              </a:rPr>
              <a:t>版本</a:t>
            </a:r>
            <a:r>
              <a:rPr lang="zh-CN" altLang="en-US" dirty="0" smtClean="0">
                <a:solidFill>
                  <a:srgbClr val="000000"/>
                </a:solidFill>
              </a:rPr>
              <a:t>，用于在中断中发送消息到队列首部。</a:t>
            </a:r>
            <a:endParaRPr lang="zh-CN" altLang="en-US" dirty="0">
              <a:solidFill>
                <a:srgbClr val="000000"/>
              </a:solidFill>
            </a:endParaRPr>
          </a:p>
        </p:txBody>
      </p:sp>
    </p:spTree>
    <p:extLst>
      <p:ext uri="{BB962C8B-B14F-4D97-AF65-F5344CB8AC3E}">
        <p14:creationId xmlns:p14="http://schemas.microsoft.com/office/powerpoint/2010/main" val="3855681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971601" y="260355"/>
            <a:ext cx="63404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xQueueGenericSendFromISR</a:t>
            </a:r>
            <a:r>
              <a:rPr lang="en-US" altLang="zh-CN" sz="3200" b="1" dirty="0">
                <a:solidFill>
                  <a:srgbClr val="000000"/>
                </a:solidFill>
                <a:latin typeface="微软雅黑" pitchFamily="34" charset="-122"/>
                <a:ea typeface="微软雅黑" pitchFamily="34" charset="-122"/>
              </a:rPr>
              <a:t>()</a:t>
            </a:r>
          </a:p>
        </p:txBody>
      </p:sp>
      <p:sp>
        <p:nvSpPr>
          <p:cNvPr id="2" name="矩形 1"/>
          <p:cNvSpPr/>
          <p:nvPr/>
        </p:nvSpPr>
        <p:spPr>
          <a:xfrm>
            <a:off x="467544" y="1268760"/>
            <a:ext cx="8136904" cy="3139321"/>
          </a:xfrm>
          <a:prstGeom prst="rect">
            <a:avLst/>
          </a:prstGeom>
        </p:spPr>
        <p:txBody>
          <a:bodyPr wrap="square">
            <a:spAutoFit/>
          </a:bodyPr>
          <a:lstStyle/>
          <a:p>
            <a:r>
              <a:rPr lang="en-US" altLang="zh-CN" dirty="0" err="1" smtClean="0"/>
              <a:t>xQueueGenericSendFromISR</a:t>
            </a:r>
            <a:r>
              <a:rPr lang="en-US" altLang="zh-CN" dirty="0"/>
              <a:t>()</a:t>
            </a:r>
            <a:r>
              <a:rPr lang="zh-CN" altLang="zh-CN" dirty="0"/>
              <a:t>函数只能用于中断中执行，是不带阻塞机制</a:t>
            </a:r>
            <a:r>
              <a:rPr lang="zh-CN" altLang="zh-CN" dirty="0" smtClean="0"/>
              <a:t>的</a:t>
            </a:r>
            <a:r>
              <a:rPr lang="zh-CN" altLang="en-US" dirty="0" smtClean="0"/>
              <a:t>。</a:t>
            </a:r>
            <a:endParaRPr lang="en-US" altLang="zh-CN" dirty="0" smtClean="0"/>
          </a:p>
          <a:p>
            <a:endParaRPr lang="en-US" altLang="zh-CN" dirty="0" smtClean="0"/>
          </a:p>
          <a:p>
            <a:endParaRPr lang="en-US" altLang="zh-CN" dirty="0"/>
          </a:p>
          <a:p>
            <a:r>
              <a:rPr lang="zh-CN" altLang="zh-CN" dirty="0"/>
              <a:t>当成功入队后，如果有因为等待出队而阻塞的任务，系统会将该任务解除阻塞，要注意的是，解除了任务并不是会马上运行的，只是任务会被挂到就绪列表中。在执行解除阻塞操作之前，会判断队列是否上锁。如果没有上锁，则可以解除被阻塞的任务，然后根据任务优先级情况来决定是否需要进行任务切换；如果队列已经上锁，则不能解除被阻塞的任务，只能是记录</a:t>
            </a:r>
            <a:r>
              <a:rPr lang="en-US" altLang="zh-CN" dirty="0" err="1"/>
              <a:t>xTxLock</a:t>
            </a:r>
            <a:r>
              <a:rPr lang="zh-CN" altLang="zh-CN" dirty="0"/>
              <a:t>的值，表示队列上锁期间消息入队的个数，也用来记录可以解除阻塞任务的个数，在队列解锁中会将任务解除阻塞</a:t>
            </a:r>
            <a:r>
              <a:rPr lang="zh-CN" altLang="zh-CN" dirty="0" smtClean="0"/>
              <a:t>。</a:t>
            </a:r>
            <a:endParaRPr lang="en-US" altLang="zh-CN" dirty="0" smtClean="0"/>
          </a:p>
          <a:p>
            <a:endParaRPr lang="en-US" altLang="zh-CN"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971601" y="260355"/>
            <a:ext cx="63404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读取消息</a:t>
            </a:r>
            <a:endParaRPr lang="en-US" altLang="zh-CN" sz="3200" b="1" dirty="0">
              <a:solidFill>
                <a:srgbClr val="000000"/>
              </a:solidFill>
              <a:latin typeface="微软雅黑" pitchFamily="34" charset="-122"/>
              <a:ea typeface="微软雅黑" pitchFamily="34" charset="-122"/>
            </a:endParaRPr>
          </a:p>
        </p:txBody>
      </p:sp>
      <p:sp>
        <p:nvSpPr>
          <p:cNvPr id="2" name="矩形 1"/>
          <p:cNvSpPr/>
          <p:nvPr/>
        </p:nvSpPr>
        <p:spPr>
          <a:xfrm>
            <a:off x="467544" y="1268760"/>
            <a:ext cx="8136904" cy="1754326"/>
          </a:xfrm>
          <a:prstGeom prst="rect">
            <a:avLst/>
          </a:prstGeom>
        </p:spPr>
        <p:txBody>
          <a:bodyPr wrap="square">
            <a:spAutoFit/>
          </a:bodyPr>
          <a:lstStyle/>
          <a:p>
            <a:r>
              <a:rPr lang="zh-CN" altLang="zh-CN" dirty="0"/>
              <a:t>当任务试图读队列中的消息时，可以指定一个阻塞超时时间，当且仅当消息队列中有消息的时候，任务才能读取到消息。在这段时间中，如果队列为空，该任务将保持阻塞状态以等待队列数据有效。当其它任务或中断服务程序往其等待的队列中写入了数据，该任务将自动由阻塞态转为就绪态。当任务等待的时间超过了指定的阻塞时间，即使队列中尚无有效数据，任务也会自动从阻塞态转移为就绪态。</a:t>
            </a:r>
          </a:p>
        </p:txBody>
      </p:sp>
      <p:pic>
        <p:nvPicPr>
          <p:cNvPr id="7170" name="Picture 2" descr="D:\嵌入式操作系统\FreeRTOS\ppt\图片\出队.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601" y="3468933"/>
            <a:ext cx="6886218"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350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xQueueReceive</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611560" y="1124744"/>
            <a:ext cx="7848872" cy="1200329"/>
          </a:xfrm>
          <a:prstGeom prst="rect">
            <a:avLst/>
          </a:prstGeom>
        </p:spPr>
        <p:txBody>
          <a:bodyPr wrap="square">
            <a:spAutoFit/>
          </a:bodyPr>
          <a:lstStyle/>
          <a:p>
            <a:r>
              <a:rPr lang="en-US" altLang="zh-CN" dirty="0" err="1"/>
              <a:t>xQueueReceive</a:t>
            </a:r>
            <a:r>
              <a:rPr lang="en-US" altLang="zh-CN" dirty="0"/>
              <a:t>()</a:t>
            </a:r>
            <a:r>
              <a:rPr lang="zh-CN" altLang="zh-CN" dirty="0"/>
              <a:t>是一个宏，宏展开是调用函数</a:t>
            </a:r>
            <a:r>
              <a:rPr lang="en-US" altLang="zh-CN" dirty="0" err="1"/>
              <a:t>xQueueGenericReceive</a:t>
            </a:r>
            <a:r>
              <a:rPr lang="en-US" altLang="zh-CN" dirty="0"/>
              <a:t>()</a:t>
            </a:r>
            <a:r>
              <a:rPr lang="zh-CN" altLang="zh-CN" dirty="0"/>
              <a:t>。</a:t>
            </a:r>
            <a:r>
              <a:rPr lang="en-US" altLang="zh-CN" dirty="0" err="1"/>
              <a:t>xQueueReceive</a:t>
            </a:r>
            <a:r>
              <a:rPr lang="en-US" altLang="zh-CN" dirty="0"/>
              <a:t>()</a:t>
            </a:r>
            <a:r>
              <a:rPr lang="zh-CN" altLang="zh-CN" dirty="0"/>
              <a:t>用于从一个队列中接收消息并把消息从队列中删除。接收的消息是以拷贝的形式进行的，所以我们必须提供一个足够大空间的</a:t>
            </a:r>
            <a:r>
              <a:rPr lang="zh-CN" altLang="zh-CN" dirty="0" smtClean="0"/>
              <a:t>缓冲区</a:t>
            </a:r>
            <a:r>
              <a:rPr lang="zh-CN" altLang="en-US" dirty="0" smtClean="0"/>
              <a:t>来存储读取到的数据。</a:t>
            </a:r>
            <a:endParaRPr lang="zh-CN" altLang="en-US" dirty="0">
              <a:solidFill>
                <a:srgbClr val="000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992987909"/>
              </p:ext>
            </p:extLst>
          </p:nvPr>
        </p:nvGraphicFramePr>
        <p:xfrm>
          <a:off x="410298" y="2636912"/>
          <a:ext cx="8309115" cy="3984247"/>
        </p:xfrm>
        <a:graphic>
          <a:graphicData uri="http://schemas.openxmlformats.org/drawingml/2006/table">
            <a:tbl>
              <a:tblPr firstRow="1" firstCol="1" bandRow="1">
                <a:tableStyleId>{5C22544A-7EE6-4342-B048-85BDC9FD1C3A}</a:tableStyleId>
              </a:tblPr>
              <a:tblGrid>
                <a:gridCol w="746013"/>
                <a:gridCol w="1254246"/>
                <a:gridCol w="6308856"/>
              </a:tblGrid>
              <a:tr h="1123156">
                <a:tc>
                  <a:txBody>
                    <a:bodyPr/>
                    <a:lstStyle/>
                    <a:p>
                      <a:pPr algn="just">
                        <a:lnSpc>
                          <a:spcPts val="1200"/>
                        </a:lnSpc>
                        <a:spcAft>
                          <a:spcPts val="0"/>
                        </a:spcAft>
                      </a:pPr>
                      <a:r>
                        <a:rPr lang="zh-CN" sz="1200" dirty="0">
                          <a:effectLst/>
                        </a:rPr>
                        <a:t>函数原型</a:t>
                      </a:r>
                      <a:endParaRPr lang="zh-CN" sz="1200" dirty="0">
                        <a:effectLst/>
                        <a:latin typeface="Times New Roman"/>
                        <a:ea typeface="宋体"/>
                      </a:endParaRPr>
                    </a:p>
                  </a:txBody>
                  <a:tcPr marL="23709" marR="23709" marT="0" marB="0" anchor="ctr"/>
                </a:tc>
                <a:tc gridSpan="2">
                  <a:txBody>
                    <a:bodyPr/>
                    <a:lstStyle/>
                    <a:p>
                      <a:pPr algn="l">
                        <a:lnSpc>
                          <a:spcPts val="1200"/>
                        </a:lnSpc>
                        <a:spcAft>
                          <a:spcPts val="0"/>
                        </a:spcAft>
                      </a:pPr>
                      <a:r>
                        <a:rPr lang="en-US" sz="1200" dirty="0" err="1">
                          <a:effectLst/>
                        </a:rPr>
                        <a:t>BaseType_t</a:t>
                      </a:r>
                      <a:r>
                        <a:rPr lang="en-US" sz="1200" dirty="0">
                          <a:effectLst/>
                        </a:rPr>
                        <a:t> </a:t>
                      </a:r>
                      <a:r>
                        <a:rPr lang="en-US" sz="1200" dirty="0" smtClean="0">
                          <a:effectLst/>
                        </a:rPr>
                        <a:t>  </a:t>
                      </a:r>
                      <a:r>
                        <a:rPr lang="en-US" sz="1200" dirty="0" err="1" smtClean="0">
                          <a:effectLst/>
                        </a:rPr>
                        <a:t>xQueueReceive</a:t>
                      </a:r>
                      <a:r>
                        <a:rPr lang="en-US" sz="1200" dirty="0" smtClean="0">
                          <a:effectLst/>
                        </a:rPr>
                        <a:t>( </a:t>
                      </a:r>
                      <a:r>
                        <a:rPr lang="en-US" sz="1200" dirty="0" err="1" smtClean="0">
                          <a:effectLst/>
                        </a:rPr>
                        <a:t>QueueHandle_t</a:t>
                      </a:r>
                      <a:r>
                        <a:rPr lang="en-US" sz="1200" dirty="0" smtClean="0">
                          <a:effectLst/>
                        </a:rPr>
                        <a:t> </a:t>
                      </a:r>
                      <a:r>
                        <a:rPr lang="en-US" sz="1200" dirty="0" err="1">
                          <a:effectLst/>
                        </a:rPr>
                        <a:t>xQueue</a:t>
                      </a:r>
                      <a:r>
                        <a:rPr lang="en-US" sz="1200" dirty="0" smtClean="0">
                          <a:effectLst/>
                        </a:rPr>
                        <a:t>,</a:t>
                      </a:r>
                    </a:p>
                    <a:p>
                      <a:pPr algn="l">
                        <a:lnSpc>
                          <a:spcPts val="1200"/>
                        </a:lnSpc>
                        <a:spcAft>
                          <a:spcPts val="0"/>
                        </a:spcAft>
                      </a:pPr>
                      <a:endParaRPr lang="zh-CN" sz="1200" dirty="0">
                        <a:effectLst/>
                      </a:endParaRPr>
                    </a:p>
                    <a:p>
                      <a:pPr algn="l">
                        <a:lnSpc>
                          <a:spcPts val="1200"/>
                        </a:lnSpc>
                        <a:spcAft>
                          <a:spcPts val="0"/>
                        </a:spcAft>
                      </a:pPr>
                      <a:r>
                        <a:rPr lang="en-US" sz="1200" dirty="0">
                          <a:effectLst/>
                        </a:rPr>
                        <a:t>                                               </a:t>
                      </a:r>
                      <a:r>
                        <a:rPr lang="en-US" sz="1200" dirty="0" smtClean="0">
                          <a:effectLst/>
                        </a:rPr>
                        <a:t>     void </a:t>
                      </a:r>
                      <a:r>
                        <a:rPr lang="en-US" sz="1200" dirty="0">
                          <a:effectLst/>
                        </a:rPr>
                        <a:t>*</a:t>
                      </a:r>
                      <a:r>
                        <a:rPr lang="en-US" sz="1200" dirty="0" err="1">
                          <a:effectLst/>
                        </a:rPr>
                        <a:t>pvBuffer</a:t>
                      </a:r>
                      <a:r>
                        <a:rPr lang="en-US" sz="1200" dirty="0" smtClean="0">
                          <a:effectLst/>
                        </a:rPr>
                        <a:t>,</a:t>
                      </a:r>
                    </a:p>
                    <a:p>
                      <a:pPr algn="l">
                        <a:lnSpc>
                          <a:spcPts val="1200"/>
                        </a:lnSpc>
                        <a:spcAft>
                          <a:spcPts val="0"/>
                        </a:spcAft>
                      </a:pPr>
                      <a:endParaRPr lang="zh-CN" sz="1200" dirty="0">
                        <a:effectLst/>
                      </a:endParaRPr>
                    </a:p>
                    <a:p>
                      <a:pPr algn="l">
                        <a:lnSpc>
                          <a:spcPts val="1200"/>
                        </a:lnSpc>
                        <a:spcAft>
                          <a:spcPts val="0"/>
                        </a:spcAft>
                      </a:pPr>
                      <a:r>
                        <a:rPr lang="en-US" sz="1200" dirty="0">
                          <a:effectLst/>
                        </a:rPr>
                        <a:t>                                               </a:t>
                      </a:r>
                      <a:r>
                        <a:rPr lang="en-US" sz="1200" dirty="0" smtClean="0">
                          <a:effectLst/>
                        </a:rPr>
                        <a:t>     </a:t>
                      </a:r>
                      <a:r>
                        <a:rPr lang="en-US" sz="1200" dirty="0" err="1" smtClean="0">
                          <a:effectLst/>
                        </a:rPr>
                        <a:t>TickType_t</a:t>
                      </a:r>
                      <a:r>
                        <a:rPr lang="en-US" sz="1200" dirty="0" smtClean="0">
                          <a:effectLst/>
                        </a:rPr>
                        <a:t> </a:t>
                      </a:r>
                      <a:r>
                        <a:rPr lang="en-US" sz="1200" dirty="0" err="1">
                          <a:effectLst/>
                        </a:rPr>
                        <a:t>xTicksToWait</a:t>
                      </a:r>
                      <a:r>
                        <a:rPr lang="en-US" sz="1200" dirty="0">
                          <a:effectLst/>
                        </a:rPr>
                        <a:t>);</a:t>
                      </a:r>
                      <a:endParaRPr lang="zh-CN" sz="1200" dirty="0">
                        <a:effectLst/>
                        <a:latin typeface="Times New Roman"/>
                        <a:ea typeface="宋体"/>
                      </a:endParaRPr>
                    </a:p>
                  </a:txBody>
                  <a:tcPr marL="23709" marR="23709" marT="0" marB="0" anchor="ctr"/>
                </a:tc>
                <a:tc hMerge="1">
                  <a:txBody>
                    <a:bodyPr/>
                    <a:lstStyle/>
                    <a:p>
                      <a:endParaRPr lang="zh-CN" altLang="en-US"/>
                    </a:p>
                  </a:txBody>
                  <a:tcPr/>
                </a:tc>
              </a:tr>
              <a:tr h="374385">
                <a:tc>
                  <a:txBody>
                    <a:bodyPr/>
                    <a:lstStyle/>
                    <a:p>
                      <a:pPr algn="just">
                        <a:lnSpc>
                          <a:spcPts val="1200"/>
                        </a:lnSpc>
                        <a:spcAft>
                          <a:spcPts val="0"/>
                        </a:spcAft>
                      </a:pPr>
                      <a:r>
                        <a:rPr lang="zh-CN" sz="1200">
                          <a:effectLst/>
                        </a:rPr>
                        <a:t>功能</a:t>
                      </a:r>
                      <a:endParaRPr lang="zh-CN" sz="1200">
                        <a:effectLst/>
                        <a:latin typeface="Times New Roman"/>
                        <a:ea typeface="宋体"/>
                      </a:endParaRPr>
                    </a:p>
                  </a:txBody>
                  <a:tcPr marL="23709" marR="23709" marT="0" marB="0" anchor="ctr"/>
                </a:tc>
                <a:tc gridSpan="2">
                  <a:txBody>
                    <a:bodyPr/>
                    <a:lstStyle/>
                    <a:p>
                      <a:pPr algn="just">
                        <a:lnSpc>
                          <a:spcPts val="1200"/>
                        </a:lnSpc>
                        <a:spcAft>
                          <a:spcPts val="0"/>
                        </a:spcAft>
                      </a:pPr>
                      <a:r>
                        <a:rPr lang="zh-CN" sz="1200">
                          <a:effectLst/>
                        </a:rPr>
                        <a:t>用于从一个队列中接收消息，并把接收的消息从队列中删除。</a:t>
                      </a:r>
                      <a:endParaRPr lang="zh-CN" sz="1200">
                        <a:effectLst/>
                        <a:latin typeface="Times New Roman"/>
                        <a:ea typeface="宋体"/>
                      </a:endParaRPr>
                    </a:p>
                  </a:txBody>
                  <a:tcPr marL="23709" marR="23709" marT="0" marB="0" anchor="ctr"/>
                </a:tc>
                <a:tc hMerge="1">
                  <a:txBody>
                    <a:bodyPr/>
                    <a:lstStyle/>
                    <a:p>
                      <a:endParaRPr lang="zh-CN" altLang="en-US"/>
                    </a:p>
                  </a:txBody>
                  <a:tcPr/>
                </a:tc>
              </a:tr>
              <a:tr h="449262">
                <a:tc rowSpan="3">
                  <a:txBody>
                    <a:bodyPr/>
                    <a:lstStyle/>
                    <a:p>
                      <a:pPr algn="just">
                        <a:lnSpc>
                          <a:spcPts val="1200"/>
                        </a:lnSpc>
                        <a:spcAft>
                          <a:spcPts val="0"/>
                        </a:spcAft>
                      </a:pPr>
                      <a:r>
                        <a:rPr lang="zh-CN" sz="1200">
                          <a:effectLst/>
                        </a:rPr>
                        <a:t>参数</a:t>
                      </a:r>
                      <a:endParaRPr lang="zh-CN" sz="1200">
                        <a:effectLst/>
                        <a:latin typeface="Times New Roman"/>
                        <a:ea typeface="宋体"/>
                      </a:endParaRPr>
                    </a:p>
                  </a:txBody>
                  <a:tcPr marL="23709" marR="23709" marT="0" marB="0" anchor="ctr"/>
                </a:tc>
                <a:tc>
                  <a:txBody>
                    <a:bodyPr/>
                    <a:lstStyle/>
                    <a:p>
                      <a:pPr algn="just">
                        <a:lnSpc>
                          <a:spcPts val="1200"/>
                        </a:lnSpc>
                        <a:spcAft>
                          <a:spcPts val="0"/>
                        </a:spcAft>
                      </a:pPr>
                      <a:r>
                        <a:rPr lang="en-US" sz="1200">
                          <a:effectLst/>
                        </a:rPr>
                        <a:t>xQueue</a:t>
                      </a:r>
                      <a:endParaRPr lang="zh-CN" sz="1200">
                        <a:effectLst/>
                        <a:latin typeface="Times New Roman"/>
                        <a:ea typeface="宋体"/>
                      </a:endParaRPr>
                    </a:p>
                  </a:txBody>
                  <a:tcPr marL="23709" marR="23709" marT="0" marB="0" anchor="ctr"/>
                </a:tc>
                <a:tc>
                  <a:txBody>
                    <a:bodyPr/>
                    <a:lstStyle/>
                    <a:p>
                      <a:pPr algn="just">
                        <a:lnSpc>
                          <a:spcPts val="1200"/>
                        </a:lnSpc>
                        <a:spcAft>
                          <a:spcPts val="0"/>
                        </a:spcAft>
                      </a:pPr>
                      <a:r>
                        <a:rPr lang="zh-CN" sz="1200">
                          <a:effectLst/>
                        </a:rPr>
                        <a:t>队列句柄。</a:t>
                      </a:r>
                      <a:endParaRPr lang="zh-CN" sz="1200">
                        <a:effectLst/>
                        <a:latin typeface="Times New Roman"/>
                        <a:ea typeface="宋体"/>
                      </a:endParaRPr>
                    </a:p>
                  </a:txBody>
                  <a:tcPr marL="23709" marR="23709" marT="0" marB="0" anchor="ctr"/>
                </a:tc>
              </a:tr>
              <a:tr h="449262">
                <a:tc vMerge="1">
                  <a:txBody>
                    <a:bodyPr/>
                    <a:lstStyle/>
                    <a:p>
                      <a:endParaRPr lang="zh-CN" altLang="en-US"/>
                    </a:p>
                  </a:txBody>
                  <a:tcPr/>
                </a:tc>
                <a:tc>
                  <a:txBody>
                    <a:bodyPr/>
                    <a:lstStyle/>
                    <a:p>
                      <a:pPr algn="just">
                        <a:lnSpc>
                          <a:spcPts val="1200"/>
                        </a:lnSpc>
                        <a:spcAft>
                          <a:spcPts val="0"/>
                        </a:spcAft>
                      </a:pPr>
                      <a:r>
                        <a:rPr lang="en-US" sz="1200" dirty="0" err="1">
                          <a:effectLst/>
                        </a:rPr>
                        <a:t>pvBuffer</a:t>
                      </a:r>
                      <a:endParaRPr lang="zh-CN" sz="1200" dirty="0">
                        <a:effectLst/>
                        <a:latin typeface="Times New Roman"/>
                        <a:ea typeface="宋体"/>
                      </a:endParaRPr>
                    </a:p>
                  </a:txBody>
                  <a:tcPr marL="23709" marR="23709" marT="0" marB="0" anchor="ctr"/>
                </a:tc>
                <a:tc>
                  <a:txBody>
                    <a:bodyPr/>
                    <a:lstStyle/>
                    <a:p>
                      <a:pPr algn="just">
                        <a:lnSpc>
                          <a:spcPts val="1200"/>
                        </a:lnSpc>
                        <a:spcAft>
                          <a:spcPts val="0"/>
                        </a:spcAft>
                      </a:pPr>
                      <a:r>
                        <a:rPr lang="zh-CN" sz="1200">
                          <a:effectLst/>
                        </a:rPr>
                        <a:t>指针，指向接收到要保存的数据。</a:t>
                      </a:r>
                      <a:endParaRPr lang="zh-CN" sz="1200">
                        <a:effectLst/>
                        <a:latin typeface="Times New Roman"/>
                        <a:ea typeface="宋体"/>
                      </a:endParaRPr>
                    </a:p>
                  </a:txBody>
                  <a:tcPr marL="23709" marR="23709" marT="0" marB="0" anchor="ctr"/>
                </a:tc>
              </a:tr>
              <a:tr h="1228142">
                <a:tc vMerge="1">
                  <a:txBody>
                    <a:bodyPr/>
                    <a:lstStyle/>
                    <a:p>
                      <a:endParaRPr lang="zh-CN" altLang="en-US"/>
                    </a:p>
                  </a:txBody>
                  <a:tcPr/>
                </a:tc>
                <a:tc>
                  <a:txBody>
                    <a:bodyPr/>
                    <a:lstStyle/>
                    <a:p>
                      <a:pPr algn="just">
                        <a:lnSpc>
                          <a:spcPts val="1200"/>
                        </a:lnSpc>
                        <a:spcAft>
                          <a:spcPts val="0"/>
                        </a:spcAft>
                      </a:pPr>
                      <a:r>
                        <a:rPr lang="en-US" sz="1200">
                          <a:effectLst/>
                        </a:rPr>
                        <a:t>xTicksToWait</a:t>
                      </a:r>
                      <a:endParaRPr lang="zh-CN" sz="1200">
                        <a:effectLst/>
                        <a:latin typeface="Times New Roman"/>
                        <a:ea typeface="宋体"/>
                      </a:endParaRPr>
                    </a:p>
                  </a:txBody>
                  <a:tcPr marL="23709" marR="23709" marT="0" marB="0" anchor="ctr"/>
                </a:tc>
                <a:tc>
                  <a:txBody>
                    <a:bodyPr/>
                    <a:lstStyle/>
                    <a:p>
                      <a:pPr algn="just">
                        <a:lnSpc>
                          <a:spcPts val="1200"/>
                        </a:lnSpc>
                        <a:spcAft>
                          <a:spcPts val="0"/>
                        </a:spcAft>
                      </a:pPr>
                      <a:r>
                        <a:rPr lang="zh-CN" sz="1200" dirty="0">
                          <a:effectLst/>
                        </a:rPr>
                        <a:t>队列空时，阻塞超时的最大时间。如果该参数设置为</a:t>
                      </a:r>
                      <a:r>
                        <a:rPr lang="en-US" sz="1200" dirty="0">
                          <a:effectLst/>
                        </a:rPr>
                        <a:t>0</a:t>
                      </a:r>
                      <a:r>
                        <a:rPr lang="zh-CN" sz="1200" dirty="0">
                          <a:effectLst/>
                        </a:rPr>
                        <a:t>，函数立刻返回。超时时间的单位为</a:t>
                      </a:r>
                      <a:r>
                        <a:rPr lang="zh-CN" sz="1200" dirty="0" smtClean="0">
                          <a:effectLst/>
                        </a:rPr>
                        <a:t>系</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统</a:t>
                      </a:r>
                      <a:r>
                        <a:rPr lang="zh-CN" sz="1200" dirty="0">
                          <a:effectLst/>
                        </a:rPr>
                        <a:t>节拍周期，常量</a:t>
                      </a:r>
                      <a:r>
                        <a:rPr lang="en-US" sz="1200" dirty="0" err="1">
                          <a:effectLst/>
                        </a:rPr>
                        <a:t>portTICK_PERIOD_MS</a:t>
                      </a:r>
                      <a:r>
                        <a:rPr lang="zh-CN" sz="1200" dirty="0">
                          <a:effectLst/>
                        </a:rPr>
                        <a:t>用于辅助计算真实的时间，单位为</a:t>
                      </a:r>
                      <a:r>
                        <a:rPr lang="en-US" sz="1200" dirty="0" err="1">
                          <a:effectLst/>
                        </a:rPr>
                        <a:t>ms</a:t>
                      </a:r>
                      <a:r>
                        <a:rPr lang="zh-CN" sz="1200" dirty="0">
                          <a:effectLst/>
                        </a:rPr>
                        <a:t>。</a:t>
                      </a:r>
                      <a:r>
                        <a:rPr lang="zh-CN" sz="1200" dirty="0" smtClean="0">
                          <a:effectLst/>
                        </a:rPr>
                        <a:t>如果</a:t>
                      </a:r>
                      <a:endParaRPr lang="en-US" altLang="zh-CN" sz="1200" dirty="0" smtClean="0">
                        <a:effectLst/>
                      </a:endParaRPr>
                    </a:p>
                    <a:p>
                      <a:pPr algn="just">
                        <a:lnSpc>
                          <a:spcPts val="1200"/>
                        </a:lnSpc>
                        <a:spcAft>
                          <a:spcPts val="0"/>
                        </a:spcAft>
                      </a:pPr>
                      <a:endParaRPr lang="en-US" sz="1200" dirty="0" smtClean="0">
                        <a:effectLst/>
                      </a:endParaRPr>
                    </a:p>
                    <a:p>
                      <a:pPr algn="just">
                        <a:lnSpc>
                          <a:spcPts val="1200"/>
                        </a:lnSpc>
                        <a:spcAft>
                          <a:spcPts val="0"/>
                        </a:spcAft>
                      </a:pPr>
                      <a:r>
                        <a:rPr lang="en-US" sz="1200" dirty="0" err="1" smtClean="0">
                          <a:effectLst/>
                        </a:rPr>
                        <a:t>INCLUDE_vTaskSuspend</a:t>
                      </a:r>
                      <a:r>
                        <a:rPr lang="zh-CN" sz="1200" dirty="0">
                          <a:effectLst/>
                        </a:rPr>
                        <a:t>设置成</a:t>
                      </a:r>
                      <a:r>
                        <a:rPr lang="en-US" sz="1200" dirty="0">
                          <a:effectLst/>
                        </a:rPr>
                        <a:t>1</a:t>
                      </a:r>
                      <a:r>
                        <a:rPr lang="zh-CN" sz="1200" dirty="0">
                          <a:effectLst/>
                        </a:rPr>
                        <a:t>，并且指定延时为</a:t>
                      </a:r>
                      <a:r>
                        <a:rPr lang="en-US" sz="1200" dirty="0" err="1">
                          <a:effectLst/>
                        </a:rPr>
                        <a:t>portMAX_DELAY</a:t>
                      </a:r>
                      <a:r>
                        <a:rPr lang="zh-CN" sz="1200" dirty="0">
                          <a:effectLst/>
                        </a:rPr>
                        <a:t>将导致任务无限</a:t>
                      </a:r>
                      <a:r>
                        <a:rPr lang="zh-CN" sz="1200" dirty="0" smtClean="0">
                          <a:effectLst/>
                        </a:rPr>
                        <a:t>阻</a:t>
                      </a:r>
                      <a:r>
                        <a:rPr lang="zh-CN" altLang="en-US" sz="1200" dirty="0" smtClean="0">
                          <a:effectLst/>
                        </a:rPr>
                        <a:t>塞。</a:t>
                      </a:r>
                      <a:endParaRPr lang="zh-CN" sz="1200" dirty="0">
                        <a:effectLst/>
                        <a:latin typeface="Times New Roman"/>
                        <a:ea typeface="宋体"/>
                      </a:endParaRPr>
                    </a:p>
                  </a:txBody>
                  <a:tcPr marL="23709" marR="23709" marT="0" marB="0" anchor="ctr"/>
                </a:tc>
              </a:tr>
              <a:tr h="360040">
                <a:tc>
                  <a:txBody>
                    <a:bodyPr/>
                    <a:lstStyle/>
                    <a:p>
                      <a:pPr algn="just">
                        <a:lnSpc>
                          <a:spcPts val="1200"/>
                        </a:lnSpc>
                        <a:spcAft>
                          <a:spcPts val="0"/>
                        </a:spcAft>
                      </a:pPr>
                      <a:r>
                        <a:rPr lang="zh-CN" sz="1200">
                          <a:effectLst/>
                        </a:rPr>
                        <a:t>返回值</a:t>
                      </a:r>
                      <a:endParaRPr lang="zh-CN" sz="1200">
                        <a:effectLst/>
                        <a:latin typeface="Times New Roman"/>
                        <a:ea typeface="宋体"/>
                      </a:endParaRPr>
                    </a:p>
                  </a:txBody>
                  <a:tcPr marL="23709" marR="23709" marT="0" marB="0" anchor="ctr"/>
                </a:tc>
                <a:tc gridSpan="2">
                  <a:txBody>
                    <a:bodyPr/>
                    <a:lstStyle/>
                    <a:p>
                      <a:pPr algn="just">
                        <a:lnSpc>
                          <a:spcPts val="1200"/>
                        </a:lnSpc>
                        <a:spcAft>
                          <a:spcPts val="0"/>
                        </a:spcAft>
                      </a:pPr>
                      <a:r>
                        <a:rPr lang="zh-CN" sz="1200" dirty="0">
                          <a:effectLst/>
                        </a:rPr>
                        <a:t>队列项接收成功返回</a:t>
                      </a:r>
                      <a:r>
                        <a:rPr lang="en-US" sz="1200" dirty="0" err="1">
                          <a:effectLst/>
                        </a:rPr>
                        <a:t>pdTRUE</a:t>
                      </a:r>
                      <a:r>
                        <a:rPr lang="zh-CN" sz="1200" dirty="0">
                          <a:effectLst/>
                        </a:rPr>
                        <a:t>，否则返回</a:t>
                      </a:r>
                      <a:r>
                        <a:rPr lang="en-US" sz="1200" dirty="0" err="1">
                          <a:effectLst/>
                        </a:rPr>
                        <a:t>pdFALSE</a:t>
                      </a:r>
                      <a:r>
                        <a:rPr lang="zh-CN" sz="1200" dirty="0">
                          <a:effectLst/>
                        </a:rPr>
                        <a:t>。</a:t>
                      </a:r>
                      <a:endParaRPr lang="zh-CN" sz="1200" dirty="0">
                        <a:effectLst/>
                        <a:latin typeface="Times New Roman"/>
                        <a:ea typeface="宋体"/>
                      </a:endParaRPr>
                    </a:p>
                  </a:txBody>
                  <a:tcPr marL="23709" marR="23709" marT="0" marB="0"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1509381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xQueuePeek</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611560" y="1124744"/>
            <a:ext cx="7848872" cy="646331"/>
          </a:xfrm>
          <a:prstGeom prst="rect">
            <a:avLst/>
          </a:prstGeom>
        </p:spPr>
        <p:txBody>
          <a:bodyPr wrap="square">
            <a:spAutoFit/>
          </a:bodyPr>
          <a:lstStyle/>
          <a:p>
            <a:r>
              <a:rPr lang="zh-CN" altLang="zh-CN" dirty="0" smtClean="0"/>
              <a:t>其实这个函数与</a:t>
            </a:r>
            <a:r>
              <a:rPr lang="en-US" altLang="zh-CN" dirty="0" err="1" smtClean="0"/>
              <a:t>xQueueReceive</a:t>
            </a:r>
            <a:r>
              <a:rPr lang="en-US" altLang="zh-CN" dirty="0" smtClean="0"/>
              <a:t>()</a:t>
            </a:r>
            <a:r>
              <a:rPr lang="zh-CN" altLang="zh-CN" dirty="0" smtClean="0"/>
              <a:t>函数的实现方式一样，连使用方法都一样，只不过</a:t>
            </a:r>
            <a:r>
              <a:rPr lang="en-US" altLang="zh-CN" dirty="0" err="1" smtClean="0"/>
              <a:t>xQueuePeek</a:t>
            </a:r>
            <a:r>
              <a:rPr lang="en-US" altLang="zh-CN" dirty="0" smtClean="0"/>
              <a:t>()</a:t>
            </a:r>
            <a:r>
              <a:rPr lang="zh-CN" altLang="zh-CN" dirty="0" smtClean="0"/>
              <a:t>函数接收消息完毕不会删除消息队列中的消息而已</a:t>
            </a:r>
            <a:r>
              <a:rPr lang="zh-CN" altLang="en-US" dirty="0" smtClean="0"/>
              <a:t>。</a:t>
            </a:r>
            <a:endParaRPr lang="zh-CN" altLang="en-US" dirty="0">
              <a:solidFill>
                <a:srgbClr val="000000"/>
              </a:solidFill>
            </a:endParaRPr>
          </a:p>
        </p:txBody>
      </p:sp>
      <p:sp>
        <p:nvSpPr>
          <p:cNvPr id="4" name="矩形 3"/>
          <p:cNvSpPr/>
          <p:nvPr/>
        </p:nvSpPr>
        <p:spPr>
          <a:xfrm>
            <a:off x="605582" y="2276872"/>
            <a:ext cx="7854849" cy="25853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endParaRPr lang="en-US" altLang="zh-CN" dirty="0" smtClean="0"/>
          </a:p>
          <a:p>
            <a:r>
              <a:rPr lang="en-US" altLang="zh-CN" dirty="0" smtClean="0"/>
              <a:t>#</a:t>
            </a:r>
            <a:r>
              <a:rPr lang="en-US" altLang="zh-CN" dirty="0"/>
              <a:t>define </a:t>
            </a:r>
            <a:r>
              <a:rPr lang="en-US" altLang="zh-CN" dirty="0" smtClean="0"/>
              <a:t>	</a:t>
            </a:r>
            <a:r>
              <a:rPr lang="en-US" altLang="zh-CN" dirty="0" err="1" smtClean="0"/>
              <a:t>xQueueReceive</a:t>
            </a:r>
            <a:r>
              <a:rPr lang="en-US" altLang="zh-CN" dirty="0"/>
              <a:t>( </a:t>
            </a:r>
            <a:r>
              <a:rPr lang="en-US" altLang="zh-CN" dirty="0" err="1"/>
              <a:t>xQueue</a:t>
            </a:r>
            <a:r>
              <a:rPr lang="en-US" altLang="zh-CN" dirty="0"/>
              <a:t>, </a:t>
            </a:r>
            <a:r>
              <a:rPr lang="en-US" altLang="zh-CN" dirty="0" err="1"/>
              <a:t>pvBuffer</a:t>
            </a:r>
            <a:r>
              <a:rPr lang="en-US" altLang="zh-CN" dirty="0"/>
              <a:t>, </a:t>
            </a:r>
            <a:r>
              <a:rPr lang="en-US" altLang="zh-CN" dirty="0" err="1"/>
              <a:t>xTicksToWait</a:t>
            </a:r>
            <a:r>
              <a:rPr lang="en-US" altLang="zh-CN" dirty="0"/>
              <a:t> ) 		\</a:t>
            </a:r>
            <a:endParaRPr lang="zh-CN" altLang="zh-CN" dirty="0"/>
          </a:p>
          <a:p>
            <a:pPr lvl="1"/>
            <a:r>
              <a:rPr lang="en-US" altLang="zh-CN" dirty="0"/>
              <a:t>	</a:t>
            </a:r>
            <a:r>
              <a:rPr lang="en-US" altLang="zh-CN" dirty="0" err="1"/>
              <a:t>xQueueGenericReceive</a:t>
            </a:r>
            <a:r>
              <a:rPr lang="en-US" altLang="zh-CN" dirty="0"/>
              <a:t>( ( </a:t>
            </a:r>
            <a:r>
              <a:rPr lang="en-US" altLang="zh-CN" dirty="0" err="1"/>
              <a:t>xQueue</a:t>
            </a:r>
            <a:r>
              <a:rPr lang="en-US" altLang="zh-CN" dirty="0"/>
              <a:t> ), ( </a:t>
            </a:r>
            <a:r>
              <a:rPr lang="en-US" altLang="zh-CN" dirty="0" err="1"/>
              <a:t>pvBuffer</a:t>
            </a:r>
            <a:r>
              <a:rPr lang="en-US" altLang="zh-CN" dirty="0"/>
              <a:t> ),		\</a:t>
            </a:r>
            <a:endParaRPr lang="zh-CN" altLang="zh-CN" dirty="0"/>
          </a:p>
          <a:p>
            <a:r>
              <a:rPr lang="en-US" altLang="zh-CN" dirty="0" smtClean="0"/>
              <a:t>			         </a:t>
            </a:r>
            <a:r>
              <a:rPr lang="en-US" altLang="zh-CN" dirty="0"/>
              <a:t>( </a:t>
            </a:r>
            <a:r>
              <a:rPr lang="en-US" altLang="zh-CN" dirty="0" err="1"/>
              <a:t>xTicksToWait</a:t>
            </a:r>
            <a:r>
              <a:rPr lang="en-US" altLang="zh-CN" dirty="0"/>
              <a:t> ), </a:t>
            </a:r>
            <a:r>
              <a:rPr lang="en-US" altLang="zh-CN" dirty="0" err="1">
                <a:solidFill>
                  <a:srgbClr val="FF0000"/>
                </a:solidFill>
              </a:rPr>
              <a:t>pdFALSE</a:t>
            </a:r>
            <a:r>
              <a:rPr lang="en-US" altLang="zh-CN" dirty="0">
                <a:solidFill>
                  <a:srgbClr val="FF0000"/>
                </a:solidFill>
              </a:rPr>
              <a:t> </a:t>
            </a:r>
            <a:r>
              <a:rPr lang="en-US" altLang="zh-CN" dirty="0" smtClean="0"/>
              <a:t>)</a:t>
            </a:r>
          </a:p>
          <a:p>
            <a:endParaRPr lang="en-US" altLang="zh-CN" dirty="0"/>
          </a:p>
          <a:p>
            <a:r>
              <a:rPr lang="en-US" altLang="zh-CN" dirty="0" smtClean="0"/>
              <a:t>#</a:t>
            </a:r>
            <a:r>
              <a:rPr lang="en-US" altLang="zh-CN" dirty="0"/>
              <a:t>define </a:t>
            </a:r>
            <a:r>
              <a:rPr lang="en-US" altLang="zh-CN" dirty="0" smtClean="0"/>
              <a:t>	</a:t>
            </a:r>
            <a:r>
              <a:rPr lang="en-US" altLang="zh-CN" dirty="0" err="1" smtClean="0"/>
              <a:t>xQueuePeek</a:t>
            </a:r>
            <a:r>
              <a:rPr lang="en-US" altLang="zh-CN" dirty="0"/>
              <a:t>( </a:t>
            </a:r>
            <a:r>
              <a:rPr lang="en-US" altLang="zh-CN" dirty="0" err="1"/>
              <a:t>xQueue</a:t>
            </a:r>
            <a:r>
              <a:rPr lang="en-US" altLang="zh-CN" dirty="0"/>
              <a:t>, </a:t>
            </a:r>
            <a:r>
              <a:rPr lang="en-US" altLang="zh-CN" dirty="0" err="1"/>
              <a:t>pvBuffer</a:t>
            </a:r>
            <a:r>
              <a:rPr lang="en-US" altLang="zh-CN" dirty="0"/>
              <a:t>, </a:t>
            </a:r>
            <a:r>
              <a:rPr lang="en-US" altLang="zh-CN" dirty="0" err="1"/>
              <a:t>xTicksToWait</a:t>
            </a:r>
            <a:r>
              <a:rPr lang="en-US" altLang="zh-CN" dirty="0"/>
              <a:t> ) 		\</a:t>
            </a:r>
            <a:endParaRPr lang="zh-CN" altLang="zh-CN" dirty="0"/>
          </a:p>
          <a:p>
            <a:r>
              <a:rPr lang="en-US" altLang="zh-CN" dirty="0"/>
              <a:t>	</a:t>
            </a:r>
            <a:r>
              <a:rPr lang="en-US" altLang="zh-CN" dirty="0" err="1"/>
              <a:t>xQueueGenericReceive</a:t>
            </a:r>
            <a:r>
              <a:rPr lang="en-US" altLang="zh-CN" dirty="0"/>
              <a:t>( ( </a:t>
            </a:r>
            <a:r>
              <a:rPr lang="en-US" altLang="zh-CN" dirty="0" err="1"/>
              <a:t>xQueue</a:t>
            </a:r>
            <a:r>
              <a:rPr lang="en-US" altLang="zh-CN" dirty="0"/>
              <a:t> ), ( </a:t>
            </a:r>
            <a:r>
              <a:rPr lang="en-US" altLang="zh-CN" dirty="0" err="1"/>
              <a:t>pvBuffer</a:t>
            </a:r>
            <a:r>
              <a:rPr lang="en-US" altLang="zh-CN" dirty="0"/>
              <a:t> ),		\</a:t>
            </a:r>
            <a:endParaRPr lang="zh-CN" altLang="zh-CN" dirty="0"/>
          </a:p>
          <a:p>
            <a:pPr lvl="1"/>
            <a:r>
              <a:rPr lang="en-US" altLang="zh-CN" dirty="0" smtClean="0"/>
              <a:t>		    </a:t>
            </a:r>
            <a:r>
              <a:rPr lang="en-US" altLang="zh-CN" dirty="0"/>
              <a:t>	    </a:t>
            </a:r>
            <a:r>
              <a:rPr lang="en-US" altLang="zh-CN" dirty="0" smtClean="0"/>
              <a:t>     ( </a:t>
            </a:r>
            <a:r>
              <a:rPr lang="en-US" altLang="zh-CN" dirty="0" err="1"/>
              <a:t>xTicksToWait</a:t>
            </a:r>
            <a:r>
              <a:rPr lang="en-US" altLang="zh-CN" dirty="0"/>
              <a:t> ), </a:t>
            </a:r>
            <a:r>
              <a:rPr lang="en-US" altLang="zh-CN" dirty="0" err="1">
                <a:solidFill>
                  <a:srgbClr val="FF0000"/>
                </a:solidFill>
              </a:rPr>
              <a:t>pdTRUE</a:t>
            </a:r>
            <a:r>
              <a:rPr lang="en-US" altLang="zh-CN" dirty="0">
                <a:solidFill>
                  <a:srgbClr val="FF0000"/>
                </a:solidFill>
              </a:rPr>
              <a:t> </a:t>
            </a:r>
            <a:r>
              <a:rPr lang="en-US" altLang="zh-CN" dirty="0"/>
              <a:t>)</a:t>
            </a:r>
            <a:endParaRPr lang="zh-CN" altLang="zh-CN" dirty="0"/>
          </a:p>
          <a:p>
            <a:endParaRPr lang="zh-CN" altLang="zh-CN" dirty="0"/>
          </a:p>
        </p:txBody>
      </p:sp>
    </p:spTree>
    <p:extLst>
      <p:ext uri="{BB962C8B-B14F-4D97-AF65-F5344CB8AC3E}">
        <p14:creationId xmlns:p14="http://schemas.microsoft.com/office/powerpoint/2010/main" val="835608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xQueueGenericReceive</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3" name="矩形 2"/>
          <p:cNvSpPr/>
          <p:nvPr/>
        </p:nvSpPr>
        <p:spPr>
          <a:xfrm>
            <a:off x="323528" y="1340768"/>
            <a:ext cx="8280920" cy="2862322"/>
          </a:xfrm>
          <a:prstGeom prst="rect">
            <a:avLst/>
          </a:prstGeom>
        </p:spPr>
        <p:txBody>
          <a:bodyPr wrap="square">
            <a:spAutoFit/>
          </a:bodyPr>
          <a:lstStyle/>
          <a:p>
            <a:r>
              <a:rPr lang="zh-CN" altLang="en-US" dirty="0"/>
              <a:t>任务调用接收函数收取队列消息</a:t>
            </a:r>
            <a:r>
              <a:rPr lang="zh-CN" altLang="en-US" dirty="0" smtClean="0"/>
              <a:t>，函数</a:t>
            </a:r>
            <a:r>
              <a:rPr lang="zh-CN" altLang="en-US" dirty="0"/>
              <a:t>首先判断当前队列是否有未读消息， 如果没有</a:t>
            </a:r>
            <a:r>
              <a:rPr lang="zh-CN" altLang="en-US" dirty="0" smtClean="0"/>
              <a:t>，则</a:t>
            </a:r>
            <a:r>
              <a:rPr lang="zh-CN" altLang="en-US" dirty="0"/>
              <a:t>会判断参数 </a:t>
            </a:r>
            <a:r>
              <a:rPr lang="en-US" altLang="zh-CN" dirty="0" err="1"/>
              <a:t>xTicksToWait</a:t>
            </a:r>
            <a:r>
              <a:rPr lang="en-US" altLang="zh-CN" dirty="0"/>
              <a:t>, </a:t>
            </a:r>
            <a:r>
              <a:rPr lang="zh-CN" altLang="en-US" dirty="0"/>
              <a:t>决定直接返回函数还是阻塞等待。如果队列中有消息未读</a:t>
            </a:r>
            <a:r>
              <a:rPr lang="zh-CN" altLang="en-US" dirty="0" smtClean="0"/>
              <a:t>，首先</a:t>
            </a:r>
            <a:r>
              <a:rPr lang="zh-CN" altLang="en-US" dirty="0"/>
              <a:t>会把待读的消息复制到传进来的指针所指内</a:t>
            </a:r>
            <a:r>
              <a:rPr lang="zh-CN" altLang="en-US" dirty="0" smtClean="0"/>
              <a:t>，然后</a:t>
            </a:r>
            <a:r>
              <a:rPr lang="zh-CN" altLang="en-US" dirty="0"/>
              <a:t>判断函数参数 </a:t>
            </a:r>
            <a:r>
              <a:rPr lang="en-US" altLang="zh-CN" dirty="0" err="1"/>
              <a:t>xJustPeeking</a:t>
            </a:r>
            <a:r>
              <a:rPr lang="en-US" altLang="zh-CN" dirty="0"/>
              <a:t> == </a:t>
            </a:r>
            <a:r>
              <a:rPr lang="en-US" altLang="zh-CN" dirty="0" err="1"/>
              <a:t>pdFALSE</a:t>
            </a:r>
            <a:r>
              <a:rPr lang="zh-CN" altLang="en-US" dirty="0"/>
              <a:t>的时候， 符合的话</a:t>
            </a:r>
            <a:r>
              <a:rPr lang="zh-CN" altLang="en-US" dirty="0" smtClean="0"/>
              <a:t>，说明</a:t>
            </a:r>
            <a:r>
              <a:rPr lang="zh-CN" altLang="en-US" dirty="0"/>
              <a:t>这个函数读取了数据， 需要把被读取的数据做出队处理</a:t>
            </a:r>
            <a:r>
              <a:rPr lang="zh-CN" altLang="en-US" dirty="0" smtClean="0"/>
              <a:t>，如果</a:t>
            </a:r>
            <a:r>
              <a:rPr lang="zh-CN" altLang="en-US" dirty="0"/>
              <a:t>不是</a:t>
            </a:r>
            <a:r>
              <a:rPr lang="zh-CN" altLang="en-US" dirty="0" smtClean="0"/>
              <a:t>，则</a:t>
            </a:r>
            <a:r>
              <a:rPr lang="zh-CN" altLang="en-US" dirty="0"/>
              <a:t>只是查看一下（</a:t>
            </a:r>
            <a:r>
              <a:rPr lang="en-US" altLang="zh-CN" dirty="0"/>
              <a:t>peek</a:t>
            </a:r>
            <a:r>
              <a:rPr lang="zh-CN" altLang="en-US" dirty="0"/>
              <a:t>），只是返回数据，但是不会把数据清除。对于正常读取数据的操作</a:t>
            </a:r>
            <a:r>
              <a:rPr lang="zh-CN" altLang="en-US" dirty="0" smtClean="0"/>
              <a:t>，清除</a:t>
            </a:r>
            <a:r>
              <a:rPr lang="zh-CN" altLang="en-US" dirty="0"/>
              <a:t>数据后队列会空出空位</a:t>
            </a:r>
            <a:r>
              <a:rPr lang="zh-CN" altLang="en-US" dirty="0" smtClean="0"/>
              <a:t>，所以</a:t>
            </a:r>
            <a:r>
              <a:rPr lang="zh-CN" altLang="en-US" dirty="0"/>
              <a:t>查看队列中的等待列表中是否有任务等发送数据而被挂起</a:t>
            </a:r>
            <a:r>
              <a:rPr lang="zh-CN" altLang="en-US" dirty="0" smtClean="0"/>
              <a:t>，有</a:t>
            </a:r>
            <a:r>
              <a:rPr lang="zh-CN" altLang="en-US" dirty="0"/>
              <a:t>的话恢复一个任务就绪</a:t>
            </a:r>
            <a:r>
              <a:rPr lang="zh-CN" altLang="en-US" dirty="0" smtClean="0"/>
              <a:t>，并</a:t>
            </a:r>
            <a:r>
              <a:rPr lang="zh-CN" altLang="en-US" dirty="0"/>
              <a:t>根据优先级判断是否需要出进行任务切换。对于只是查看数据的</a:t>
            </a:r>
            <a:r>
              <a:rPr lang="zh-CN" altLang="en-US" dirty="0" smtClean="0"/>
              <a:t>，由于</a:t>
            </a:r>
            <a:r>
              <a:rPr lang="zh-CN" altLang="en-US" dirty="0"/>
              <a:t>没有清除数据</a:t>
            </a:r>
            <a:r>
              <a:rPr lang="zh-CN" altLang="en-US" dirty="0" smtClean="0"/>
              <a:t>，所以</a:t>
            </a:r>
            <a:r>
              <a:rPr lang="zh-CN" altLang="en-US" dirty="0"/>
              <a:t>没有空间新空出，不需要检查发送等待链表， 但是会检查接收等待链表</a:t>
            </a:r>
            <a:r>
              <a:rPr lang="zh-CN" altLang="en-US" dirty="0" smtClean="0"/>
              <a:t>，如果</a:t>
            </a:r>
            <a:r>
              <a:rPr lang="zh-CN" altLang="en-US" dirty="0"/>
              <a:t>有任务挂起会切换其到就绪并判断是否需要切换</a:t>
            </a:r>
            <a:r>
              <a:rPr lang="zh-CN" altLang="en-US" dirty="0" smtClean="0"/>
              <a:t>。</a:t>
            </a:r>
            <a:endParaRPr lang="zh-CN" altLang="en-US" dirty="0"/>
          </a:p>
        </p:txBody>
      </p:sp>
    </p:spTree>
    <p:extLst>
      <p:ext uri="{BB962C8B-B14F-4D97-AF65-F5344CB8AC3E}">
        <p14:creationId xmlns:p14="http://schemas.microsoft.com/office/powerpoint/2010/main" val="4036655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消息队列使用注意事项</a:t>
            </a:r>
            <a:endParaRPr lang="zh-CN" altLang="en-US" sz="3200" b="1" dirty="0">
              <a:solidFill>
                <a:srgbClr val="000000"/>
              </a:solidFill>
              <a:latin typeface="微软雅黑" pitchFamily="34" charset="-122"/>
              <a:ea typeface="微软雅黑" pitchFamily="34" charset="-122"/>
            </a:endParaRPr>
          </a:p>
        </p:txBody>
      </p:sp>
      <p:sp>
        <p:nvSpPr>
          <p:cNvPr id="3" name="矩形 2"/>
          <p:cNvSpPr/>
          <p:nvPr/>
        </p:nvSpPr>
        <p:spPr>
          <a:xfrm>
            <a:off x="323528" y="1340768"/>
            <a:ext cx="8280920" cy="3693319"/>
          </a:xfrm>
          <a:prstGeom prst="rect">
            <a:avLst/>
          </a:prstGeom>
        </p:spPr>
        <p:txBody>
          <a:bodyPr wrap="square">
            <a:spAutoFit/>
          </a:bodyPr>
          <a:lstStyle/>
          <a:p>
            <a:r>
              <a:rPr lang="zh-CN" altLang="zh-CN" dirty="0"/>
              <a:t>在使用</a:t>
            </a:r>
            <a:r>
              <a:rPr lang="en-US" altLang="zh-CN" dirty="0" err="1"/>
              <a:t>FreeRTOS</a:t>
            </a:r>
            <a:r>
              <a:rPr lang="zh-CN" altLang="zh-CN" dirty="0"/>
              <a:t>提供的消息队列函数的时候，需要了解以下几点：</a:t>
            </a:r>
          </a:p>
          <a:p>
            <a:pPr marL="342900" lvl="0" indent="-342900">
              <a:buFont typeface="+mj-lt"/>
              <a:buAutoNum type="arabicPeriod"/>
            </a:pPr>
            <a:r>
              <a:rPr lang="zh-CN" altLang="zh-CN" dirty="0"/>
              <a:t>使用</a:t>
            </a:r>
            <a:r>
              <a:rPr lang="en-US" altLang="zh-CN" dirty="0" err="1"/>
              <a:t>xQueueSend</a:t>
            </a:r>
            <a:r>
              <a:rPr lang="en-US" altLang="zh-CN" dirty="0"/>
              <a:t>()</a:t>
            </a:r>
            <a:r>
              <a:rPr lang="zh-CN" altLang="zh-CN" dirty="0"/>
              <a:t>、</a:t>
            </a:r>
            <a:r>
              <a:rPr lang="en-US" altLang="zh-CN" dirty="0" err="1"/>
              <a:t>xQueueSendFromISR</a:t>
            </a:r>
            <a:r>
              <a:rPr lang="en-US" altLang="zh-CN" dirty="0"/>
              <a:t>()</a:t>
            </a:r>
            <a:r>
              <a:rPr lang="zh-CN" altLang="zh-CN" dirty="0"/>
              <a:t>、</a:t>
            </a:r>
            <a:r>
              <a:rPr lang="en-US" altLang="zh-CN" dirty="0" err="1"/>
              <a:t>xQueueReceive</a:t>
            </a:r>
            <a:r>
              <a:rPr lang="en-US" altLang="zh-CN" dirty="0"/>
              <a:t>()</a:t>
            </a:r>
            <a:r>
              <a:rPr lang="zh-CN" altLang="zh-CN" dirty="0"/>
              <a:t>等这些函数之前应先创建需消息队列，并根据队列句柄进行操作。</a:t>
            </a:r>
          </a:p>
          <a:p>
            <a:pPr marL="342900" lvl="0" indent="-342900">
              <a:buFont typeface="+mj-lt"/>
              <a:buAutoNum type="arabicPeriod"/>
            </a:pPr>
            <a:r>
              <a:rPr lang="zh-CN" altLang="zh-CN" dirty="0"/>
              <a:t>队列读取采用的是先进先出（</a:t>
            </a:r>
            <a:r>
              <a:rPr lang="en-US" altLang="zh-CN" dirty="0"/>
              <a:t>FIFO</a:t>
            </a:r>
            <a:r>
              <a:rPr lang="zh-CN" altLang="zh-CN" dirty="0"/>
              <a:t>）模式，会先读取先存储在队列中的数据。当然也</a:t>
            </a:r>
            <a:r>
              <a:rPr lang="en-US" altLang="zh-CN" dirty="0" err="1"/>
              <a:t>FreeRTOS</a:t>
            </a:r>
            <a:r>
              <a:rPr lang="zh-CN" altLang="zh-CN" dirty="0"/>
              <a:t>也支持后进先出（</a:t>
            </a:r>
            <a:r>
              <a:rPr lang="en-US" altLang="zh-CN" dirty="0"/>
              <a:t>LIFO</a:t>
            </a:r>
            <a:r>
              <a:rPr lang="zh-CN" altLang="zh-CN" dirty="0"/>
              <a:t>）模式，那么读取的时候就会读取到后进队列的数据。</a:t>
            </a:r>
          </a:p>
          <a:p>
            <a:pPr marL="342900" lvl="0" indent="-342900">
              <a:buFont typeface="+mj-lt"/>
              <a:buAutoNum type="arabicPeriod"/>
            </a:pPr>
            <a:r>
              <a:rPr lang="zh-CN" altLang="zh-CN" dirty="0"/>
              <a:t>在获取队列中的消息时候，我们必须要定义一个存储读取数据的地方，并且该数据区域大小不小于消息大小，否则，很可能引发地址非法的错误。</a:t>
            </a:r>
          </a:p>
          <a:p>
            <a:pPr marL="342900" lvl="0" indent="-342900">
              <a:buFont typeface="+mj-lt"/>
              <a:buAutoNum type="arabicPeriod"/>
            </a:pPr>
            <a:r>
              <a:rPr lang="zh-CN" altLang="zh-CN" dirty="0"/>
              <a:t>无论是发送或者是接收消息都是以拷贝的方式进行，如果消息过于庞大，可以将消息的地址作为消息进行发送、接收。</a:t>
            </a:r>
          </a:p>
          <a:p>
            <a:pPr marL="342900" indent="-342900">
              <a:buFont typeface="+mj-lt"/>
              <a:buAutoNum type="arabicPeriod"/>
            </a:pPr>
            <a:r>
              <a:rPr lang="zh-CN" altLang="zh-CN" dirty="0"/>
              <a:t>队列是具有自己独立权限的内核对象，并不属于任何任务。所有任务都可以向同一队列写入和读出。一个队列由多任务或中断写入是经常的事，但由多个任务读出倒是用的比较少</a:t>
            </a:r>
            <a:r>
              <a:rPr lang="zh-CN" altLang="zh-CN" dirty="0" smtClean="0"/>
              <a:t>。</a:t>
            </a:r>
            <a:endParaRPr lang="en-US" altLang="zh-CN" dirty="0" smtClean="0"/>
          </a:p>
        </p:txBody>
      </p:sp>
    </p:spTree>
    <p:extLst>
      <p:ext uri="{BB962C8B-B14F-4D97-AF65-F5344CB8AC3E}">
        <p14:creationId xmlns:p14="http://schemas.microsoft.com/office/powerpoint/2010/main" val="3261885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消息队列使用注意事项</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68412" y="1340768"/>
            <a:ext cx="7992888" cy="4524315"/>
          </a:xfrm>
          <a:prstGeom prst="rect">
            <a:avLst/>
          </a:prstGeom>
        </p:spPr>
        <p:txBody>
          <a:bodyPr wrap="square">
            <a:spAutoFit/>
          </a:bodyPr>
          <a:lstStyle/>
          <a:p>
            <a:r>
              <a:rPr lang="zh-CN" altLang="en-US" dirty="0" smtClean="0">
                <a:solidFill>
                  <a:srgbClr val="000000"/>
                </a:solidFill>
              </a:rPr>
              <a:t>如果</a:t>
            </a:r>
            <a:r>
              <a:rPr lang="zh-CN" altLang="en-US" dirty="0">
                <a:solidFill>
                  <a:srgbClr val="000000"/>
                </a:solidFill>
              </a:rPr>
              <a:t>队列存储的数据较大时，那最好是利用队列来传递数据的指针而不是数据本身，因为传递数据的时候是需要</a:t>
            </a:r>
            <a:r>
              <a:rPr lang="en-US" altLang="zh-CN" dirty="0">
                <a:solidFill>
                  <a:srgbClr val="000000"/>
                </a:solidFill>
              </a:rPr>
              <a:t>CPU</a:t>
            </a:r>
            <a:r>
              <a:rPr lang="zh-CN" altLang="en-US" dirty="0">
                <a:solidFill>
                  <a:srgbClr val="000000"/>
                </a:solidFill>
              </a:rPr>
              <a:t>一字节一字节地将数据拷贝进队列或从队列拷贝出来。而传递指针无论是在处理速度上还是内存空间利用上都更有效。但是，当利用队列传递指针时，一定要十分小心地做到以下两点</a:t>
            </a:r>
            <a:r>
              <a:rPr lang="zh-CN" altLang="en-US" dirty="0" smtClean="0">
                <a:solidFill>
                  <a:srgbClr val="000000"/>
                </a:solidFill>
              </a:rPr>
              <a:t>：</a:t>
            </a:r>
            <a:endParaRPr lang="en-US" altLang="zh-CN" dirty="0" smtClean="0">
              <a:solidFill>
                <a:srgbClr val="000000"/>
              </a:solidFill>
            </a:endParaRPr>
          </a:p>
          <a:p>
            <a:endParaRPr lang="en-US" altLang="zh-CN" dirty="0" smtClean="0">
              <a:solidFill>
                <a:srgbClr val="000000"/>
              </a:solidFill>
            </a:endParaRPr>
          </a:p>
          <a:p>
            <a:pPr marL="342900" indent="-342900">
              <a:buFont typeface="+mj-lt"/>
              <a:buAutoNum type="arabicPeriod"/>
            </a:pPr>
            <a:r>
              <a:rPr lang="zh-CN" altLang="en-US" dirty="0" smtClean="0">
                <a:solidFill>
                  <a:srgbClr val="000000"/>
                </a:solidFill>
              </a:rPr>
              <a:t>指针</a:t>
            </a:r>
            <a:r>
              <a:rPr lang="zh-CN" altLang="en-US" dirty="0">
                <a:solidFill>
                  <a:srgbClr val="000000"/>
                </a:solidFill>
              </a:rPr>
              <a:t>指向的内存空间的所有权必须明确当任务间通过指针共享内存时，应该从根本上保证所不会有任意两个任务同时修改共享内存中的数据，或是以其它行为方式使得共享内存数据无效或产生一致性问题。原则上，共享内存在其指针发送到队列之前，其内容只允许被发送任务访问；共享内存指针从队列中被读出之后，其内容亦只允许被接收任务访问</a:t>
            </a:r>
            <a:r>
              <a:rPr lang="zh-CN" altLang="en-US" dirty="0" smtClean="0">
                <a:solidFill>
                  <a:srgbClr val="000000"/>
                </a:solidFill>
              </a:rPr>
              <a:t>。</a:t>
            </a:r>
            <a:endParaRPr lang="en-US" altLang="zh-CN" dirty="0" smtClean="0">
              <a:solidFill>
                <a:srgbClr val="000000"/>
              </a:solidFill>
            </a:endParaRPr>
          </a:p>
          <a:p>
            <a:pPr marL="342900" indent="-342900">
              <a:buFont typeface="+mj-lt"/>
              <a:buAutoNum type="arabicPeriod"/>
            </a:pPr>
            <a:endParaRPr lang="en-US" altLang="zh-CN" dirty="0" smtClean="0">
              <a:solidFill>
                <a:srgbClr val="000000"/>
              </a:solidFill>
            </a:endParaRPr>
          </a:p>
          <a:p>
            <a:pPr marL="342900" indent="-342900">
              <a:buFont typeface="+mj-lt"/>
              <a:buAutoNum type="arabicPeriod"/>
            </a:pPr>
            <a:r>
              <a:rPr lang="zh-CN" altLang="en-US" dirty="0" smtClean="0">
                <a:solidFill>
                  <a:srgbClr val="000000"/>
                </a:solidFill>
              </a:rPr>
              <a:t>指针</a:t>
            </a:r>
            <a:r>
              <a:rPr lang="zh-CN" altLang="en-US" dirty="0">
                <a:solidFill>
                  <a:srgbClr val="000000"/>
                </a:solidFill>
              </a:rPr>
              <a:t>指向的内存空间必须有效如果指针指向的内存空间是动态分配的，只应该有一个任务负责对其进行内存释放。当这段内存空间被释放之后，就不应该有任何一个任务再访问这段空间。并且最最最重要的是禁止使用指针访问任务栈上的空间，也就是局部变量。因为当栈发生改变后，栈上的数据将不再有效</a:t>
            </a:r>
            <a:r>
              <a:rPr lang="zh-CN" altLang="en-US" dirty="0" smtClean="0">
                <a:solidFill>
                  <a:srgbClr val="000000"/>
                </a:solidFill>
              </a:rPr>
              <a:t>。</a:t>
            </a:r>
            <a:endParaRPr lang="zh-CN" altLang="en-US" dirty="0">
              <a:solidFill>
                <a:srgbClr val="000000"/>
              </a:solidFill>
            </a:endParaRPr>
          </a:p>
        </p:txBody>
      </p:sp>
    </p:spTree>
    <p:extLst>
      <p:ext uri="{BB962C8B-B14F-4D97-AF65-F5344CB8AC3E}">
        <p14:creationId xmlns:p14="http://schemas.microsoft.com/office/powerpoint/2010/main" val="459843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实验</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68412" y="1340768"/>
            <a:ext cx="7992888" cy="1477328"/>
          </a:xfrm>
          <a:prstGeom prst="rect">
            <a:avLst/>
          </a:prstGeom>
        </p:spPr>
        <p:txBody>
          <a:bodyPr wrap="square">
            <a:spAutoFit/>
          </a:bodyPr>
          <a:lstStyle/>
          <a:p>
            <a:r>
              <a:rPr lang="zh-CN" altLang="zh-CN" dirty="0"/>
              <a:t>消息队列实验是在</a:t>
            </a:r>
            <a:r>
              <a:rPr lang="en-US" altLang="zh-CN" dirty="0" err="1"/>
              <a:t>FreeRTOS</a:t>
            </a:r>
            <a:r>
              <a:rPr lang="zh-CN" altLang="zh-CN" dirty="0"/>
              <a:t>中创建了两个任务，一个是发送消息任务，一个是获取消息任务，两个任务独立运行，发送消息任务是通过检测按键的按下情况来发送消息，假如发送消息不成功，就把返回的错误情代码在串口打印出来，另一个任务是获取消息任务，在消息队列没有消息之前一直等待消息，一旦获取到消息就把消息打印在串口调试助手</a:t>
            </a:r>
            <a:r>
              <a:rPr lang="zh-CN" altLang="zh-CN" dirty="0" smtClean="0"/>
              <a:t>里</a:t>
            </a:r>
            <a:r>
              <a:rPr lang="zh-CN" altLang="en-US" dirty="0" smtClean="0"/>
              <a:t>。</a:t>
            </a:r>
            <a:endParaRPr lang="zh-CN" altLang="en-US" dirty="0">
              <a:solidFill>
                <a:srgbClr val="000000"/>
              </a:solidFill>
            </a:endParaRPr>
          </a:p>
        </p:txBody>
      </p:sp>
    </p:spTree>
    <p:extLst>
      <p:ext uri="{BB962C8B-B14F-4D97-AF65-F5344CB8AC3E}">
        <p14:creationId xmlns:p14="http://schemas.microsoft.com/office/powerpoint/2010/main" val="3440569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对角圆角矩形 26"/>
          <p:cNvSpPr/>
          <p:nvPr/>
        </p:nvSpPr>
        <p:spPr bwMode="auto">
          <a:xfrm>
            <a:off x="2067605" y="1381442"/>
            <a:ext cx="785818" cy="785819"/>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84" y="2238378"/>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2339102" cy="523220"/>
          </a:xfrm>
          <a:prstGeom prst="rect">
            <a:avLst/>
          </a:prstGeom>
        </p:spPr>
        <p:txBody>
          <a:bodyPr wrap="none">
            <a:spAutoFit/>
          </a:bodyPr>
          <a:lstStyle/>
          <a:p>
            <a:pPr fontAlgn="auto">
              <a:spcBef>
                <a:spcPts val="0"/>
              </a:spcBef>
              <a:spcAft>
                <a:spcPts val="0"/>
              </a:spcAft>
              <a:defRPr/>
            </a:pPr>
            <a:r>
              <a:rPr lang="zh-CN" altLang="en-US" sz="2800" b="1" dirty="0">
                <a:solidFill>
                  <a:prstClr val="black"/>
                </a:solidFill>
                <a:latin typeface="微软雅黑" pitchFamily="34" charset="-122"/>
                <a:ea typeface="微软雅黑" pitchFamily="34" charset="-122"/>
                <a:cs typeface="+mj-cs"/>
              </a:rPr>
              <a:t>消息</a:t>
            </a:r>
            <a:r>
              <a:rPr lang="zh-CN" altLang="en-US" sz="2800" b="1" dirty="0" smtClean="0">
                <a:solidFill>
                  <a:prstClr val="black"/>
                </a:solidFill>
                <a:latin typeface="微软雅黑" pitchFamily="34" charset="-122"/>
                <a:ea typeface="微软雅黑" pitchFamily="34" charset="-122"/>
                <a:cs typeface="+mj-cs"/>
              </a:rPr>
              <a:t>队列删除</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2420891"/>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7" y="4244979"/>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5"/>
            <a:ext cx="3057247"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消息队列发送消息</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3461079"/>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9" y="3306768"/>
            <a:ext cx="4143375"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83" y="3592513"/>
            <a:ext cx="3057247"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消息队列读取消息</a:t>
            </a:r>
            <a:endParaRPr lang="zh-CN" altLang="en-US" sz="2800" b="1" dirty="0">
              <a:solidFill>
                <a:prstClr val="black"/>
              </a:solidFill>
              <a:latin typeface="微软雅黑" pitchFamily="34" charset="-122"/>
              <a:ea typeface="微软雅黑" pitchFamily="34" charset="-122"/>
              <a:cs typeface="+mj-cs"/>
            </a:endParaRPr>
          </a:p>
        </p:txBody>
      </p:sp>
      <p:sp>
        <p:nvSpPr>
          <p:cNvPr id="17" name="矩形 16"/>
          <p:cNvSpPr/>
          <p:nvPr/>
        </p:nvSpPr>
        <p:spPr>
          <a:xfrm>
            <a:off x="1257869" y="5445224"/>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FreeRTOS</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内核实现与应用开发实战</a:t>
            </a:r>
            <a:r>
              <a:rPr lang="zh-CN" altLang="en-US" sz="2000" b="1" dirty="0" smtClean="0">
                <a:solidFill>
                  <a:prstClr val="black"/>
                </a:solidFill>
                <a:latin typeface="微软雅黑" pitchFamily="34" charset="-122"/>
                <a:ea typeface="微软雅黑" pitchFamily="34" charset="-122"/>
              </a:rPr>
              <a:t>指南</a:t>
            </a:r>
            <a:r>
              <a:rPr lang="en-US" altLang="zh-CN" sz="2000" b="1" dirty="0" smtClean="0">
                <a:solidFill>
                  <a:prstClr val="black"/>
                </a:solidFill>
                <a:latin typeface="微软雅黑" pitchFamily="34" charset="-122"/>
                <a:ea typeface="微软雅黑" pitchFamily="34" charset="-122"/>
              </a:rPr>
              <a:t>》</a:t>
            </a:r>
          </a:p>
        </p:txBody>
      </p:sp>
      <p:sp>
        <p:nvSpPr>
          <p:cNvPr id="1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cxnSp>
        <p:nvCxnSpPr>
          <p:cNvPr id="14" name="直接连接符 13"/>
          <p:cNvCxnSpPr/>
          <p:nvPr/>
        </p:nvCxnSpPr>
        <p:spPr>
          <a:xfrm>
            <a:off x="3236917" y="529302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5" name="对角圆角矩形 14"/>
          <p:cNvSpPr/>
          <p:nvPr/>
        </p:nvSpPr>
        <p:spPr bwMode="auto">
          <a:xfrm>
            <a:off x="2067605" y="4509120"/>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sp>
        <p:nvSpPr>
          <p:cNvPr id="16" name="矩形 15"/>
          <p:cNvSpPr/>
          <p:nvPr/>
        </p:nvSpPr>
        <p:spPr>
          <a:xfrm>
            <a:off x="3292483" y="4640554"/>
            <a:ext cx="3775393"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消息队列使用注意事项</a:t>
            </a:r>
            <a:endParaRPr lang="zh-CN" altLang="en-US" sz="2800"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7"/>
            <a:ext cx="742950" cy="742951"/>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8" name="圆角矩形 13"/>
          <p:cNvGrpSpPr>
            <a:grpSpLocks/>
          </p:cNvGrpSpPr>
          <p:nvPr/>
        </p:nvGrpSpPr>
        <p:grpSpPr bwMode="auto">
          <a:xfrm>
            <a:off x="4856172" y="2010844"/>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9" name="圆角矩形 12"/>
          <p:cNvGrpSpPr>
            <a:grpSpLocks/>
          </p:cNvGrpSpPr>
          <p:nvPr/>
        </p:nvGrpSpPr>
        <p:grpSpPr bwMode="auto">
          <a:xfrm>
            <a:off x="6232525" y="1858445"/>
            <a:ext cx="1225550" cy="1225552"/>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0" name="圆角矩形 9"/>
          <p:cNvGrpSpPr>
            <a:grpSpLocks/>
          </p:cNvGrpSpPr>
          <p:nvPr/>
        </p:nvGrpSpPr>
        <p:grpSpPr bwMode="auto">
          <a:xfrm>
            <a:off x="3648075" y="2371209"/>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1" name="圆角矩形 4"/>
          <p:cNvGrpSpPr>
            <a:grpSpLocks/>
          </p:cNvGrpSpPr>
          <p:nvPr/>
        </p:nvGrpSpPr>
        <p:grpSpPr bwMode="auto">
          <a:xfrm>
            <a:off x="2428884" y="1652070"/>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2" name="标题 1"/>
          <p:cNvGrpSpPr>
            <a:grpSpLocks/>
          </p:cNvGrpSpPr>
          <p:nvPr/>
        </p:nvGrpSpPr>
        <p:grpSpPr bwMode="auto">
          <a:xfrm>
            <a:off x="1692275" y="2298183"/>
            <a:ext cx="5302250" cy="2066927"/>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THANKS</a:t>
              </a:r>
              <a:endParaRPr lang="zh-CN" altLang="en-US" sz="3200" b="1">
                <a:solidFill>
                  <a:srgbClr val="000000"/>
                </a:solidFill>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9"/>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4" name="圆角矩形 11"/>
          <p:cNvGrpSpPr>
            <a:grpSpLocks/>
          </p:cNvGrpSpPr>
          <p:nvPr/>
        </p:nvGrpSpPr>
        <p:grpSpPr bwMode="auto">
          <a:xfrm>
            <a:off x="5970597" y="2188645"/>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11275" name="文本框 1"/>
          <p:cNvSpPr txBox="1">
            <a:spLocks noChangeArrowheads="1"/>
          </p:cNvSpPr>
          <p:nvPr/>
        </p:nvSpPr>
        <p:spPr bwMode="auto">
          <a:xfrm>
            <a:off x="11334" y="260355"/>
            <a:ext cx="79920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8" name="标题 1"/>
          <p:cNvGrpSpPr>
            <a:grpSpLocks/>
          </p:cNvGrpSpPr>
          <p:nvPr/>
        </p:nvGrpSpPr>
        <p:grpSpPr bwMode="auto">
          <a:xfrm>
            <a:off x="1666090"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7"/>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sp>
        <p:nvSpPr>
          <p:cNvPr id="40"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扫描进入淘宝店铺</a:t>
            </a:r>
            <a:endParaRPr lang="zh-CN" altLang="zh-CN" sz="1200" b="1" dirty="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6265" y="4448737"/>
            <a:ext cx="11271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79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latin typeface="微软雅黑" pitchFamily="34" charset="-122"/>
                <a:ea typeface="微软雅黑" pitchFamily="34" charset="-122"/>
              </a:rPr>
              <a:t>vQueueDelete</a:t>
            </a:r>
            <a:r>
              <a:rPr lang="en-US" altLang="zh-CN" sz="3200" b="1" dirty="0">
                <a:latin typeface="微软雅黑" pitchFamily="34" charset="-122"/>
                <a:ea typeface="微软雅黑" pitchFamily="34" charset="-122"/>
              </a:rPr>
              <a:t>()</a:t>
            </a:r>
            <a:endParaRPr lang="zh-CN" altLang="en-US" sz="3200" b="1" dirty="0">
              <a:latin typeface="微软雅黑" pitchFamily="34" charset="-122"/>
              <a:ea typeface="微软雅黑" pitchFamily="34" charset="-122"/>
            </a:endParaRPr>
          </a:p>
        </p:txBody>
      </p:sp>
      <p:sp>
        <p:nvSpPr>
          <p:cNvPr id="2" name="矩形 1"/>
          <p:cNvSpPr/>
          <p:nvPr/>
        </p:nvSpPr>
        <p:spPr>
          <a:xfrm>
            <a:off x="539552" y="1268760"/>
            <a:ext cx="7992888" cy="2585323"/>
          </a:xfrm>
          <a:prstGeom prst="rect">
            <a:avLst/>
          </a:prstGeom>
        </p:spPr>
        <p:txBody>
          <a:bodyPr wrap="square">
            <a:spAutoFit/>
          </a:bodyPr>
          <a:lstStyle/>
          <a:p>
            <a:r>
              <a:rPr lang="zh-CN" altLang="zh-CN" dirty="0"/>
              <a:t>队列删除函数是根据消息队列句柄直接删除的，删除之后这个消息队列的所有信息都会被系统回收清空，而且不能再次使用这个消息队列</a:t>
            </a:r>
            <a:r>
              <a:rPr lang="zh-CN" altLang="zh-CN" dirty="0" smtClean="0"/>
              <a:t>了</a:t>
            </a:r>
            <a:r>
              <a:rPr lang="zh-CN" altLang="en-US" dirty="0" smtClean="0"/>
              <a:t>。</a:t>
            </a:r>
            <a:endParaRPr lang="en-US" altLang="zh-CN" dirty="0" smtClean="0"/>
          </a:p>
          <a:p>
            <a:endParaRPr lang="en-US" altLang="zh-CN" dirty="0"/>
          </a:p>
          <a:p>
            <a:r>
              <a:rPr lang="en-US" altLang="zh-CN" dirty="0" err="1" smtClean="0"/>
              <a:t>xQueue</a:t>
            </a:r>
            <a:r>
              <a:rPr lang="zh-CN" altLang="zh-CN" dirty="0"/>
              <a:t>是</a:t>
            </a:r>
            <a:r>
              <a:rPr lang="en-US" altLang="zh-CN" dirty="0" err="1"/>
              <a:t>vQueueDelete</a:t>
            </a:r>
            <a:r>
              <a:rPr lang="en-US" altLang="zh-CN" dirty="0"/>
              <a:t>()</a:t>
            </a:r>
            <a:r>
              <a:rPr lang="zh-CN" altLang="zh-CN" dirty="0"/>
              <a:t>函数的形参，是消息队列句柄，表示的是要删除哪个想</a:t>
            </a:r>
            <a:r>
              <a:rPr lang="zh-CN" altLang="zh-CN" dirty="0" smtClean="0"/>
              <a:t>队列</a:t>
            </a:r>
            <a:r>
              <a:rPr lang="zh-CN" altLang="en-US" dirty="0" smtClean="0"/>
              <a:t>。</a:t>
            </a:r>
            <a:endParaRPr lang="en-US" altLang="zh-CN" dirty="0" smtClean="0"/>
          </a:p>
          <a:p>
            <a:endParaRPr lang="en-US" altLang="zh-CN" dirty="0"/>
          </a:p>
          <a:p>
            <a:r>
              <a:rPr lang="zh-CN" altLang="en-US" b="1" dirty="0" smtClean="0">
                <a:solidFill>
                  <a:srgbClr val="FF0000"/>
                </a:solidFill>
              </a:rPr>
              <a:t>注意：</a:t>
            </a:r>
            <a:r>
              <a:rPr lang="en-US" altLang="zh-CN" dirty="0"/>
              <a:t> </a:t>
            </a:r>
            <a:r>
              <a:rPr lang="zh-CN" altLang="en-US" dirty="0" smtClean="0"/>
              <a:t>在消息队列有消息的时候、有任务阻塞在消息队列上等待消息的时候，尽量不要删除它，虽然</a:t>
            </a:r>
            <a:r>
              <a:rPr lang="zh-CN" altLang="zh-CN" dirty="0" smtClean="0"/>
              <a:t>源码</a:t>
            </a:r>
            <a:r>
              <a:rPr lang="zh-CN" altLang="zh-CN" dirty="0"/>
              <a:t>并没有禁止删除的</a:t>
            </a:r>
            <a:r>
              <a:rPr lang="zh-CN" altLang="zh-CN" dirty="0" smtClean="0"/>
              <a:t>操作</a:t>
            </a:r>
            <a:r>
              <a:rPr lang="zh-CN" altLang="en-US" dirty="0" smtClean="0"/>
              <a:t>，但是为了代码健壮性，还是需要注意的</a:t>
            </a:r>
            <a:r>
              <a:rPr lang="zh-CN" altLang="zh-CN" dirty="0" smtClean="0"/>
              <a:t> </a:t>
            </a:r>
            <a:r>
              <a:rPr lang="zh-CN" altLang="en-US" dirty="0" smtClean="0"/>
              <a:t>。</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向</a:t>
            </a:r>
            <a:r>
              <a:rPr lang="zh-CN" altLang="en-US" sz="3200" b="1" dirty="0">
                <a:solidFill>
                  <a:srgbClr val="000000"/>
                </a:solidFill>
                <a:latin typeface="微软雅黑" pitchFamily="34" charset="-122"/>
                <a:ea typeface="微软雅黑" pitchFamily="34" charset="-122"/>
              </a:rPr>
              <a:t>消息队列发送</a:t>
            </a:r>
            <a:r>
              <a:rPr lang="zh-CN" altLang="en-US" sz="3200" b="1" dirty="0" smtClean="0">
                <a:solidFill>
                  <a:srgbClr val="000000"/>
                </a:solidFill>
                <a:latin typeface="微软雅黑" pitchFamily="34" charset="-122"/>
                <a:ea typeface="微软雅黑" pitchFamily="34" charset="-122"/>
              </a:rPr>
              <a:t>消息</a:t>
            </a:r>
            <a:endParaRPr lang="zh-CN" altLang="en-US" sz="3200" b="1" dirty="0">
              <a:solidFill>
                <a:srgbClr val="000000"/>
              </a:solidFill>
              <a:latin typeface="微软雅黑" pitchFamily="34" charset="-122"/>
              <a:ea typeface="微软雅黑" pitchFamily="34" charset="-122"/>
            </a:endParaRPr>
          </a:p>
        </p:txBody>
      </p:sp>
      <p:sp>
        <p:nvSpPr>
          <p:cNvPr id="4" name="矩形 3"/>
          <p:cNvSpPr/>
          <p:nvPr/>
        </p:nvSpPr>
        <p:spPr>
          <a:xfrm>
            <a:off x="578293" y="1377868"/>
            <a:ext cx="7704856" cy="1200329"/>
          </a:xfrm>
          <a:prstGeom prst="rect">
            <a:avLst/>
          </a:prstGeom>
        </p:spPr>
        <p:txBody>
          <a:bodyPr wrap="square">
            <a:spAutoFit/>
          </a:bodyPr>
          <a:lstStyle/>
          <a:p>
            <a:r>
              <a:rPr lang="zh-CN" altLang="zh-CN" dirty="0"/>
              <a:t>任务或者中断服务程序都可以给消息队列发送消息，当发送消息时，如果队列未满或者允许覆盖入队，</a:t>
            </a:r>
            <a:r>
              <a:rPr lang="en-US" altLang="zh-CN" dirty="0" err="1"/>
              <a:t>FreeRTOS</a:t>
            </a:r>
            <a:r>
              <a:rPr lang="zh-CN" altLang="zh-CN" dirty="0"/>
              <a:t>会将消息拷贝到消息队列队尾，否则，会根据用户指定的阻塞超时时间进行阻塞，在这段时间中，如果队列一直不允许入队，该任务将保持阻塞状态以等待队列允许入队。</a:t>
            </a:r>
            <a:endParaRPr lang="zh-CN" altLang="en-US" dirty="0"/>
          </a:p>
        </p:txBody>
      </p:sp>
      <p:pic>
        <p:nvPicPr>
          <p:cNvPr id="1027" name="Picture 3" descr="D:\嵌入式操作系统\FreeRTOS\ppt\图片\入队api.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2120" y="3068960"/>
            <a:ext cx="646547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43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xQueueSend</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53906507"/>
              </p:ext>
            </p:extLst>
          </p:nvPr>
        </p:nvGraphicFramePr>
        <p:xfrm>
          <a:off x="611560" y="2348880"/>
          <a:ext cx="8064896" cy="3888432"/>
        </p:xfrm>
        <a:graphic>
          <a:graphicData uri="http://schemas.openxmlformats.org/drawingml/2006/table">
            <a:tbl>
              <a:tblPr firstRow="1" firstCol="1" bandRow="1">
                <a:tableStyleId>{5C22544A-7EE6-4342-B048-85BDC9FD1C3A}</a:tableStyleId>
              </a:tblPr>
              <a:tblGrid>
                <a:gridCol w="717261"/>
                <a:gridCol w="1442979"/>
                <a:gridCol w="5904656"/>
              </a:tblGrid>
              <a:tr h="906016">
                <a:tc>
                  <a:txBody>
                    <a:bodyPr/>
                    <a:lstStyle/>
                    <a:p>
                      <a:pPr algn="l">
                        <a:lnSpc>
                          <a:spcPts val="1200"/>
                        </a:lnSpc>
                        <a:spcAft>
                          <a:spcPts val="0"/>
                        </a:spcAft>
                      </a:pPr>
                      <a:r>
                        <a:rPr lang="zh-CN" sz="1200" dirty="0" smtClean="0">
                          <a:effectLst/>
                        </a:rPr>
                        <a:t>函数</a:t>
                      </a:r>
                      <a:endParaRPr lang="zh-CN" sz="1200" dirty="0">
                        <a:effectLst/>
                        <a:latin typeface="Times New Roman"/>
                        <a:ea typeface="宋体"/>
                      </a:endParaRPr>
                    </a:p>
                  </a:txBody>
                  <a:tcPr marL="21922" marR="21922" marT="0" marB="0" anchor="ctr"/>
                </a:tc>
                <a:tc gridSpan="2">
                  <a:txBody>
                    <a:bodyPr/>
                    <a:lstStyle/>
                    <a:p>
                      <a:pPr algn="l">
                        <a:lnSpc>
                          <a:spcPts val="1200"/>
                        </a:lnSpc>
                        <a:spcAft>
                          <a:spcPts val="0"/>
                        </a:spcAft>
                      </a:pPr>
                      <a:r>
                        <a:rPr lang="en-US" sz="1200" dirty="0" err="1">
                          <a:effectLst/>
                        </a:rPr>
                        <a:t>BaseType_t</a:t>
                      </a:r>
                      <a:r>
                        <a:rPr lang="en-US" sz="1200" dirty="0">
                          <a:effectLst/>
                        </a:rPr>
                        <a:t> </a:t>
                      </a:r>
                      <a:r>
                        <a:rPr lang="en-US" sz="1200" dirty="0" err="1">
                          <a:effectLst/>
                        </a:rPr>
                        <a:t>xQueueSend</a:t>
                      </a:r>
                      <a:r>
                        <a:rPr lang="en-US" sz="1200" dirty="0" smtClean="0">
                          <a:effectLst/>
                        </a:rPr>
                        <a:t>( </a:t>
                      </a:r>
                      <a:r>
                        <a:rPr lang="en-US" sz="1200" dirty="0" err="1" smtClean="0">
                          <a:effectLst/>
                        </a:rPr>
                        <a:t>QueueHandle_t</a:t>
                      </a:r>
                      <a:r>
                        <a:rPr lang="en-US" sz="1200" dirty="0" smtClean="0">
                          <a:effectLst/>
                        </a:rPr>
                        <a:t> </a:t>
                      </a:r>
                      <a:r>
                        <a:rPr lang="en-US" sz="1200" dirty="0" err="1">
                          <a:effectLst/>
                        </a:rPr>
                        <a:t>xQueue</a:t>
                      </a:r>
                      <a:r>
                        <a:rPr lang="en-US" sz="1200" dirty="0" smtClean="0">
                          <a:effectLst/>
                        </a:rPr>
                        <a:t>,</a:t>
                      </a:r>
                    </a:p>
                    <a:p>
                      <a:pPr algn="l">
                        <a:lnSpc>
                          <a:spcPts val="1200"/>
                        </a:lnSpc>
                        <a:spcAft>
                          <a:spcPts val="0"/>
                        </a:spcAft>
                      </a:pPr>
                      <a:endParaRPr lang="zh-CN" sz="1200" dirty="0">
                        <a:effectLst/>
                      </a:endParaRPr>
                    </a:p>
                    <a:p>
                      <a:pPr algn="l">
                        <a:lnSpc>
                          <a:spcPts val="1200"/>
                        </a:lnSpc>
                        <a:spcAft>
                          <a:spcPts val="0"/>
                        </a:spcAft>
                      </a:pPr>
                      <a:r>
                        <a:rPr lang="en-US" sz="1200" dirty="0">
                          <a:effectLst/>
                        </a:rPr>
                        <a:t>                                         </a:t>
                      </a:r>
                      <a:r>
                        <a:rPr lang="en-US" sz="1200" dirty="0" smtClean="0">
                          <a:effectLst/>
                        </a:rPr>
                        <a:t>   </a:t>
                      </a:r>
                      <a:r>
                        <a:rPr lang="en-US" sz="1200" dirty="0" err="1">
                          <a:effectLst/>
                        </a:rPr>
                        <a:t>const</a:t>
                      </a:r>
                      <a:r>
                        <a:rPr lang="en-US" sz="1200" dirty="0">
                          <a:effectLst/>
                        </a:rPr>
                        <a:t> void * </a:t>
                      </a:r>
                      <a:r>
                        <a:rPr lang="en-US" sz="1200" dirty="0" err="1">
                          <a:effectLst/>
                        </a:rPr>
                        <a:t>pvItemToQueue</a:t>
                      </a:r>
                      <a:r>
                        <a:rPr lang="en-US" sz="1200" dirty="0" smtClean="0">
                          <a:effectLst/>
                        </a:rPr>
                        <a:t>,</a:t>
                      </a:r>
                    </a:p>
                    <a:p>
                      <a:pPr algn="l">
                        <a:lnSpc>
                          <a:spcPts val="1200"/>
                        </a:lnSpc>
                        <a:spcAft>
                          <a:spcPts val="0"/>
                        </a:spcAft>
                      </a:pPr>
                      <a:endParaRPr lang="zh-CN" sz="1200" dirty="0">
                        <a:effectLst/>
                      </a:endParaRPr>
                    </a:p>
                    <a:p>
                      <a:pPr algn="l">
                        <a:lnSpc>
                          <a:spcPts val="1200"/>
                        </a:lnSpc>
                        <a:spcAft>
                          <a:spcPts val="0"/>
                        </a:spcAft>
                      </a:pPr>
                      <a:r>
                        <a:rPr lang="en-US" sz="1200" dirty="0">
                          <a:effectLst/>
                        </a:rPr>
                        <a:t>                                         </a:t>
                      </a:r>
                      <a:r>
                        <a:rPr lang="en-US" sz="1200" dirty="0" smtClean="0">
                          <a:effectLst/>
                        </a:rPr>
                        <a:t>   </a:t>
                      </a:r>
                      <a:r>
                        <a:rPr lang="en-US" sz="1200" dirty="0" err="1">
                          <a:effectLst/>
                        </a:rPr>
                        <a:t>TickType_t</a:t>
                      </a:r>
                      <a:r>
                        <a:rPr lang="en-US" sz="1200" dirty="0">
                          <a:effectLst/>
                        </a:rPr>
                        <a:t> </a:t>
                      </a:r>
                      <a:r>
                        <a:rPr lang="en-US" sz="1200" dirty="0" err="1">
                          <a:effectLst/>
                        </a:rPr>
                        <a:t>xTicksToWait</a:t>
                      </a:r>
                      <a:r>
                        <a:rPr lang="en-US" sz="1200" dirty="0">
                          <a:effectLst/>
                        </a:rPr>
                        <a:t>);</a:t>
                      </a:r>
                      <a:endParaRPr lang="zh-CN" sz="1200" dirty="0">
                        <a:effectLst/>
                        <a:latin typeface="Times New Roman"/>
                        <a:ea typeface="宋体"/>
                      </a:endParaRPr>
                    </a:p>
                  </a:txBody>
                  <a:tcPr marL="21922" marR="21922" marT="0" marB="0" anchor="ctr"/>
                </a:tc>
                <a:tc hMerge="1">
                  <a:txBody>
                    <a:bodyPr/>
                    <a:lstStyle/>
                    <a:p>
                      <a:endParaRPr lang="zh-CN" altLang="en-US"/>
                    </a:p>
                  </a:txBody>
                  <a:tcPr/>
                </a:tc>
              </a:tr>
              <a:tr h="462136">
                <a:tc>
                  <a:txBody>
                    <a:bodyPr/>
                    <a:lstStyle/>
                    <a:p>
                      <a:pPr algn="l">
                        <a:lnSpc>
                          <a:spcPts val="1200"/>
                        </a:lnSpc>
                        <a:spcAft>
                          <a:spcPts val="0"/>
                        </a:spcAft>
                      </a:pPr>
                      <a:r>
                        <a:rPr lang="zh-CN" sz="1200">
                          <a:effectLst/>
                        </a:rPr>
                        <a:t>功能</a:t>
                      </a:r>
                      <a:endParaRPr lang="zh-CN" sz="1200">
                        <a:effectLst/>
                        <a:latin typeface="Times New Roman"/>
                        <a:ea typeface="宋体"/>
                      </a:endParaRPr>
                    </a:p>
                  </a:txBody>
                  <a:tcPr marL="21922" marR="21922" marT="0" marB="0" anchor="ctr"/>
                </a:tc>
                <a:tc gridSpan="2">
                  <a:txBody>
                    <a:bodyPr/>
                    <a:lstStyle/>
                    <a:p>
                      <a:pPr algn="l">
                        <a:lnSpc>
                          <a:spcPts val="1200"/>
                        </a:lnSpc>
                        <a:spcAft>
                          <a:spcPts val="0"/>
                        </a:spcAft>
                      </a:pPr>
                      <a:r>
                        <a:rPr lang="zh-CN" sz="1200">
                          <a:effectLst/>
                        </a:rPr>
                        <a:t>用于向队列尾部发送一个队列消息。</a:t>
                      </a:r>
                      <a:endParaRPr lang="zh-CN" sz="1200">
                        <a:effectLst/>
                        <a:latin typeface="Times New Roman"/>
                        <a:ea typeface="宋体"/>
                      </a:endParaRPr>
                    </a:p>
                  </a:txBody>
                  <a:tcPr marL="21922" marR="21922" marT="0" marB="0" anchor="ctr"/>
                </a:tc>
                <a:tc hMerge="1">
                  <a:txBody>
                    <a:bodyPr/>
                    <a:lstStyle/>
                    <a:p>
                      <a:endParaRPr lang="zh-CN" altLang="en-US"/>
                    </a:p>
                  </a:txBody>
                  <a:tcPr/>
                </a:tc>
              </a:tr>
              <a:tr h="432048">
                <a:tc rowSpan="3">
                  <a:txBody>
                    <a:bodyPr/>
                    <a:lstStyle/>
                    <a:p>
                      <a:pPr algn="l">
                        <a:lnSpc>
                          <a:spcPts val="1200"/>
                        </a:lnSpc>
                        <a:spcAft>
                          <a:spcPts val="0"/>
                        </a:spcAft>
                      </a:pPr>
                      <a:r>
                        <a:rPr lang="zh-CN" sz="1200">
                          <a:effectLst/>
                        </a:rPr>
                        <a:t>参数</a:t>
                      </a:r>
                      <a:endParaRPr lang="zh-CN" sz="1200">
                        <a:effectLst/>
                        <a:latin typeface="Times New Roman"/>
                        <a:ea typeface="宋体"/>
                      </a:endParaRPr>
                    </a:p>
                  </a:txBody>
                  <a:tcPr marL="21922" marR="21922" marT="0" marB="0" anchor="ctr"/>
                </a:tc>
                <a:tc>
                  <a:txBody>
                    <a:bodyPr/>
                    <a:lstStyle/>
                    <a:p>
                      <a:pPr algn="l">
                        <a:lnSpc>
                          <a:spcPts val="1200"/>
                        </a:lnSpc>
                        <a:spcAft>
                          <a:spcPts val="0"/>
                        </a:spcAft>
                      </a:pPr>
                      <a:r>
                        <a:rPr lang="en-US" sz="1200" dirty="0" err="1">
                          <a:effectLst/>
                        </a:rPr>
                        <a:t>xQueue</a:t>
                      </a:r>
                      <a:endParaRPr lang="zh-CN" sz="1200" dirty="0">
                        <a:effectLst/>
                        <a:latin typeface="Times New Roman"/>
                        <a:ea typeface="宋体"/>
                      </a:endParaRPr>
                    </a:p>
                  </a:txBody>
                  <a:tcPr marL="21922" marR="21922" marT="0" marB="0" anchor="ctr"/>
                </a:tc>
                <a:tc>
                  <a:txBody>
                    <a:bodyPr/>
                    <a:lstStyle/>
                    <a:p>
                      <a:pPr algn="l">
                        <a:lnSpc>
                          <a:spcPts val="1200"/>
                        </a:lnSpc>
                        <a:spcAft>
                          <a:spcPts val="0"/>
                        </a:spcAft>
                      </a:pPr>
                      <a:r>
                        <a:rPr lang="zh-CN" sz="1200" dirty="0">
                          <a:effectLst/>
                        </a:rPr>
                        <a:t>队列句柄。</a:t>
                      </a:r>
                      <a:endParaRPr lang="zh-CN" sz="1200" dirty="0">
                        <a:effectLst/>
                        <a:latin typeface="Times New Roman"/>
                        <a:ea typeface="宋体"/>
                      </a:endParaRPr>
                    </a:p>
                  </a:txBody>
                  <a:tcPr marL="21922" marR="21922" marT="0" marB="0" anchor="ctr"/>
                </a:tc>
              </a:tr>
              <a:tr h="432048">
                <a:tc vMerge="1">
                  <a:txBody>
                    <a:bodyPr/>
                    <a:lstStyle/>
                    <a:p>
                      <a:endParaRPr lang="zh-CN" altLang="en-US"/>
                    </a:p>
                  </a:txBody>
                  <a:tcPr/>
                </a:tc>
                <a:tc>
                  <a:txBody>
                    <a:bodyPr/>
                    <a:lstStyle/>
                    <a:p>
                      <a:pPr algn="l">
                        <a:lnSpc>
                          <a:spcPts val="1200"/>
                        </a:lnSpc>
                        <a:spcAft>
                          <a:spcPts val="0"/>
                        </a:spcAft>
                      </a:pPr>
                      <a:r>
                        <a:rPr lang="en-US" sz="1200">
                          <a:effectLst/>
                        </a:rPr>
                        <a:t>pvItemToQueue</a:t>
                      </a:r>
                      <a:endParaRPr lang="zh-CN" sz="1200">
                        <a:effectLst/>
                        <a:latin typeface="Times New Roman"/>
                        <a:ea typeface="宋体"/>
                      </a:endParaRPr>
                    </a:p>
                  </a:txBody>
                  <a:tcPr marL="21922" marR="21922" marT="0" marB="0" anchor="ctr"/>
                </a:tc>
                <a:tc>
                  <a:txBody>
                    <a:bodyPr/>
                    <a:lstStyle/>
                    <a:p>
                      <a:pPr algn="l">
                        <a:lnSpc>
                          <a:spcPts val="1200"/>
                        </a:lnSpc>
                        <a:spcAft>
                          <a:spcPts val="0"/>
                        </a:spcAft>
                      </a:pPr>
                      <a:r>
                        <a:rPr lang="zh-CN" sz="1200" dirty="0">
                          <a:effectLst/>
                        </a:rPr>
                        <a:t>指针，指向要发送到队列尾部</a:t>
                      </a:r>
                      <a:r>
                        <a:rPr lang="zh-CN" sz="1200" dirty="0" smtClean="0">
                          <a:effectLst/>
                        </a:rPr>
                        <a:t>的消息。</a:t>
                      </a:r>
                      <a:endParaRPr lang="zh-CN" sz="1200" dirty="0">
                        <a:effectLst/>
                        <a:latin typeface="Times New Roman"/>
                        <a:ea typeface="宋体"/>
                      </a:endParaRPr>
                    </a:p>
                  </a:txBody>
                  <a:tcPr marL="21922" marR="21922" marT="0" marB="0" anchor="ctr"/>
                </a:tc>
              </a:tr>
              <a:tr h="1296144">
                <a:tc vMerge="1">
                  <a:txBody>
                    <a:bodyPr/>
                    <a:lstStyle/>
                    <a:p>
                      <a:endParaRPr lang="zh-CN" altLang="en-US"/>
                    </a:p>
                  </a:txBody>
                  <a:tcPr/>
                </a:tc>
                <a:tc>
                  <a:txBody>
                    <a:bodyPr/>
                    <a:lstStyle/>
                    <a:p>
                      <a:pPr algn="l">
                        <a:lnSpc>
                          <a:spcPts val="1200"/>
                        </a:lnSpc>
                        <a:spcAft>
                          <a:spcPts val="0"/>
                        </a:spcAft>
                      </a:pPr>
                      <a:r>
                        <a:rPr lang="en-US" sz="1200">
                          <a:effectLst/>
                        </a:rPr>
                        <a:t>xTicksToWait</a:t>
                      </a:r>
                      <a:endParaRPr lang="zh-CN" sz="1200">
                        <a:effectLst/>
                        <a:latin typeface="Times New Roman"/>
                        <a:ea typeface="宋体"/>
                      </a:endParaRPr>
                    </a:p>
                  </a:txBody>
                  <a:tcPr marL="21922" marR="21922" marT="0" marB="0" anchor="ctr"/>
                </a:tc>
                <a:tc>
                  <a:txBody>
                    <a:bodyPr/>
                    <a:lstStyle/>
                    <a:p>
                      <a:pPr algn="l">
                        <a:lnSpc>
                          <a:spcPts val="1200"/>
                        </a:lnSpc>
                        <a:spcAft>
                          <a:spcPts val="0"/>
                        </a:spcAft>
                      </a:pPr>
                      <a:r>
                        <a:rPr lang="zh-CN" sz="1200" dirty="0">
                          <a:effectLst/>
                        </a:rPr>
                        <a:t>队列满时，等待队列空闲的最大超时时间。如果队列满并且</a:t>
                      </a:r>
                      <a:r>
                        <a:rPr lang="en-US" sz="1200" dirty="0" err="1">
                          <a:effectLst/>
                        </a:rPr>
                        <a:t>xTicksToWait</a:t>
                      </a:r>
                      <a:r>
                        <a:rPr lang="zh-CN" sz="1200" dirty="0">
                          <a:effectLst/>
                        </a:rPr>
                        <a:t>被设置成</a:t>
                      </a:r>
                      <a:r>
                        <a:rPr lang="en-US" sz="1200" dirty="0">
                          <a:effectLst/>
                        </a:rPr>
                        <a:t>0</a:t>
                      </a:r>
                      <a:r>
                        <a:rPr lang="zh-CN" sz="1200" dirty="0" smtClean="0">
                          <a:effectLst/>
                        </a:rPr>
                        <a:t>，</a:t>
                      </a:r>
                      <a:endParaRPr lang="en-US" altLang="zh-CN" sz="1200" dirty="0" smtClean="0">
                        <a:effectLst/>
                      </a:endParaRPr>
                    </a:p>
                    <a:p>
                      <a:pPr algn="l">
                        <a:lnSpc>
                          <a:spcPts val="1200"/>
                        </a:lnSpc>
                        <a:spcAft>
                          <a:spcPts val="0"/>
                        </a:spcAft>
                      </a:pPr>
                      <a:endParaRPr lang="en-US" altLang="zh-CN" sz="1200" dirty="0" smtClean="0">
                        <a:effectLst/>
                      </a:endParaRPr>
                    </a:p>
                    <a:p>
                      <a:pPr algn="l">
                        <a:lnSpc>
                          <a:spcPts val="1200"/>
                        </a:lnSpc>
                        <a:spcAft>
                          <a:spcPts val="0"/>
                        </a:spcAft>
                      </a:pPr>
                      <a:r>
                        <a:rPr lang="zh-CN" sz="1200" dirty="0" smtClean="0">
                          <a:effectLst/>
                        </a:rPr>
                        <a:t>函数</a:t>
                      </a:r>
                      <a:r>
                        <a:rPr lang="zh-CN" sz="1200" dirty="0">
                          <a:effectLst/>
                        </a:rPr>
                        <a:t>立刻返回。超时时间的单位为系统节拍周期，常量</a:t>
                      </a:r>
                      <a:r>
                        <a:rPr lang="en-US" sz="1200" dirty="0" err="1">
                          <a:effectLst/>
                        </a:rPr>
                        <a:t>portTICK_PERIOD_MS</a:t>
                      </a:r>
                      <a:r>
                        <a:rPr lang="zh-CN" sz="1200" dirty="0">
                          <a:effectLst/>
                        </a:rPr>
                        <a:t>用于</a:t>
                      </a:r>
                      <a:r>
                        <a:rPr lang="zh-CN" sz="1200" dirty="0" smtClean="0">
                          <a:effectLst/>
                        </a:rPr>
                        <a:t>辅助</a:t>
                      </a:r>
                      <a:endParaRPr lang="en-US" altLang="zh-CN" sz="1200" dirty="0" smtClean="0">
                        <a:effectLst/>
                      </a:endParaRPr>
                    </a:p>
                    <a:p>
                      <a:pPr algn="l">
                        <a:lnSpc>
                          <a:spcPts val="1200"/>
                        </a:lnSpc>
                        <a:spcAft>
                          <a:spcPts val="0"/>
                        </a:spcAft>
                      </a:pPr>
                      <a:endParaRPr lang="en-US" altLang="zh-CN" sz="1200" dirty="0" smtClean="0">
                        <a:effectLst/>
                      </a:endParaRPr>
                    </a:p>
                    <a:p>
                      <a:pPr algn="l">
                        <a:lnSpc>
                          <a:spcPts val="1200"/>
                        </a:lnSpc>
                        <a:spcAft>
                          <a:spcPts val="0"/>
                        </a:spcAft>
                      </a:pPr>
                      <a:r>
                        <a:rPr lang="zh-CN" sz="1200" dirty="0" smtClean="0">
                          <a:effectLst/>
                        </a:rPr>
                        <a:t>计算</a:t>
                      </a:r>
                      <a:r>
                        <a:rPr lang="zh-CN" sz="1200" dirty="0">
                          <a:effectLst/>
                        </a:rPr>
                        <a:t>真实的时间，单位为</a:t>
                      </a:r>
                      <a:r>
                        <a:rPr lang="en-US" sz="1200" dirty="0" err="1">
                          <a:effectLst/>
                        </a:rPr>
                        <a:t>ms</a:t>
                      </a:r>
                      <a:r>
                        <a:rPr lang="zh-CN" sz="1200" dirty="0">
                          <a:effectLst/>
                        </a:rPr>
                        <a:t>。如果</a:t>
                      </a:r>
                      <a:r>
                        <a:rPr lang="en-US" sz="1200" dirty="0" err="1">
                          <a:effectLst/>
                        </a:rPr>
                        <a:t>INCLUDE_vTaskSuspend</a:t>
                      </a:r>
                      <a:r>
                        <a:rPr lang="zh-CN" sz="1200" dirty="0">
                          <a:effectLst/>
                        </a:rPr>
                        <a:t>设置成</a:t>
                      </a:r>
                      <a:r>
                        <a:rPr lang="en-US" sz="1200" dirty="0">
                          <a:effectLst/>
                        </a:rPr>
                        <a:t>1</a:t>
                      </a:r>
                      <a:r>
                        <a:rPr lang="zh-CN" sz="1200" dirty="0">
                          <a:effectLst/>
                        </a:rPr>
                        <a:t>，并且指定延时</a:t>
                      </a:r>
                      <a:r>
                        <a:rPr lang="zh-CN" sz="1200" dirty="0" smtClean="0">
                          <a:effectLst/>
                        </a:rPr>
                        <a:t>为</a:t>
                      </a:r>
                      <a:endParaRPr lang="en-US" altLang="zh-CN" sz="1200" dirty="0" smtClean="0">
                        <a:effectLst/>
                      </a:endParaRPr>
                    </a:p>
                    <a:p>
                      <a:pPr algn="l">
                        <a:lnSpc>
                          <a:spcPts val="1200"/>
                        </a:lnSpc>
                        <a:spcAft>
                          <a:spcPts val="0"/>
                        </a:spcAft>
                      </a:pPr>
                      <a:endParaRPr lang="en-US" sz="1200" dirty="0" smtClean="0">
                        <a:effectLst/>
                      </a:endParaRPr>
                    </a:p>
                    <a:p>
                      <a:pPr algn="l">
                        <a:lnSpc>
                          <a:spcPts val="1200"/>
                        </a:lnSpc>
                        <a:spcAft>
                          <a:spcPts val="0"/>
                        </a:spcAft>
                      </a:pPr>
                      <a:r>
                        <a:rPr lang="en-US" sz="1200" dirty="0" err="1" smtClean="0">
                          <a:effectLst/>
                        </a:rPr>
                        <a:t>portMAX_DELAY</a:t>
                      </a:r>
                      <a:r>
                        <a:rPr lang="zh-CN" sz="1200" dirty="0">
                          <a:effectLst/>
                        </a:rPr>
                        <a:t>将导致任务挂起（没有超时）。</a:t>
                      </a:r>
                      <a:endParaRPr lang="zh-CN" sz="1200" dirty="0">
                        <a:effectLst/>
                        <a:latin typeface="Times New Roman"/>
                        <a:ea typeface="宋体"/>
                      </a:endParaRPr>
                    </a:p>
                  </a:txBody>
                  <a:tcPr marL="21922" marR="21922" marT="0" marB="0" anchor="ctr"/>
                </a:tc>
              </a:tr>
              <a:tr h="360040">
                <a:tc>
                  <a:txBody>
                    <a:bodyPr/>
                    <a:lstStyle/>
                    <a:p>
                      <a:pPr algn="l">
                        <a:lnSpc>
                          <a:spcPts val="1200"/>
                        </a:lnSpc>
                        <a:spcAft>
                          <a:spcPts val="0"/>
                        </a:spcAft>
                      </a:pPr>
                      <a:r>
                        <a:rPr lang="zh-CN" sz="1200">
                          <a:effectLst/>
                        </a:rPr>
                        <a:t>返回值</a:t>
                      </a:r>
                      <a:endParaRPr lang="zh-CN" sz="1200">
                        <a:effectLst/>
                        <a:latin typeface="Times New Roman"/>
                        <a:ea typeface="宋体"/>
                      </a:endParaRPr>
                    </a:p>
                  </a:txBody>
                  <a:tcPr marL="21922" marR="21922" marT="0" marB="0" anchor="ctr"/>
                </a:tc>
                <a:tc gridSpan="2">
                  <a:txBody>
                    <a:bodyPr/>
                    <a:lstStyle/>
                    <a:p>
                      <a:pPr algn="l">
                        <a:lnSpc>
                          <a:spcPts val="1200"/>
                        </a:lnSpc>
                        <a:spcAft>
                          <a:spcPts val="0"/>
                        </a:spcAft>
                      </a:pPr>
                      <a:r>
                        <a:rPr lang="zh-CN" sz="1200" dirty="0">
                          <a:effectLst/>
                        </a:rPr>
                        <a:t>消息发送成功成功返回</a:t>
                      </a:r>
                      <a:r>
                        <a:rPr lang="en-US" sz="1200" dirty="0" err="1">
                          <a:effectLst/>
                        </a:rPr>
                        <a:t>pdTRUE</a:t>
                      </a:r>
                      <a:r>
                        <a:rPr lang="zh-CN" sz="1200" dirty="0">
                          <a:effectLst/>
                        </a:rPr>
                        <a:t>，否则返回</a:t>
                      </a:r>
                      <a:r>
                        <a:rPr lang="en-US" sz="1200" dirty="0" err="1">
                          <a:effectLst/>
                        </a:rPr>
                        <a:t>errQUEUE_FULL</a:t>
                      </a:r>
                      <a:r>
                        <a:rPr lang="zh-CN" sz="1200" dirty="0">
                          <a:effectLst/>
                        </a:rPr>
                        <a:t>。</a:t>
                      </a:r>
                      <a:endParaRPr lang="zh-CN" sz="1200" dirty="0">
                        <a:effectLst/>
                        <a:latin typeface="Times New Roman"/>
                        <a:ea typeface="宋体"/>
                      </a:endParaRPr>
                    </a:p>
                  </a:txBody>
                  <a:tcPr marL="21922" marR="21922" marT="0" marB="0" anchor="ctr"/>
                </a:tc>
                <a:tc hMerge="1">
                  <a:txBody>
                    <a:bodyPr/>
                    <a:lstStyle/>
                    <a:p>
                      <a:endParaRPr lang="zh-CN" altLang="en-US"/>
                    </a:p>
                  </a:txBody>
                  <a:tcPr/>
                </a:tc>
              </a:tr>
            </a:tbl>
          </a:graphicData>
        </a:graphic>
      </p:graphicFrame>
      <p:sp>
        <p:nvSpPr>
          <p:cNvPr id="4" name="矩形 3"/>
          <p:cNvSpPr/>
          <p:nvPr/>
        </p:nvSpPr>
        <p:spPr>
          <a:xfrm>
            <a:off x="611560" y="1268760"/>
            <a:ext cx="8064896" cy="646331"/>
          </a:xfrm>
          <a:prstGeom prst="rect">
            <a:avLst/>
          </a:prstGeom>
        </p:spPr>
        <p:txBody>
          <a:bodyPr wrap="square">
            <a:spAutoFit/>
          </a:bodyPr>
          <a:lstStyle/>
          <a:p>
            <a:r>
              <a:rPr lang="en-US" altLang="zh-CN" dirty="0" err="1"/>
              <a:t>xQueueSend</a:t>
            </a:r>
            <a:r>
              <a:rPr lang="en-US" altLang="zh-CN" dirty="0"/>
              <a:t>()</a:t>
            </a:r>
            <a:r>
              <a:rPr lang="zh-CN" altLang="zh-CN" dirty="0"/>
              <a:t>用于向队列尾部发送一个队列消息。消息以拷贝的形式入队，而不是以引用的形式。</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xQueueSendToFron</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39552" y="1268760"/>
            <a:ext cx="8064895" cy="646331"/>
          </a:xfrm>
          <a:prstGeom prst="rect">
            <a:avLst/>
          </a:prstGeom>
        </p:spPr>
        <p:txBody>
          <a:bodyPr wrap="square">
            <a:spAutoFit/>
          </a:bodyPr>
          <a:lstStyle/>
          <a:p>
            <a:r>
              <a:rPr lang="en-US" altLang="zh-CN" dirty="0" err="1"/>
              <a:t>xQueueSendToFron</a:t>
            </a:r>
            <a:r>
              <a:rPr lang="en-US" altLang="zh-CN" dirty="0"/>
              <a:t>()</a:t>
            </a:r>
            <a:r>
              <a:rPr lang="zh-CN" altLang="zh-CN" dirty="0"/>
              <a:t>是一个宏，宏展开也是调用函数</a:t>
            </a:r>
            <a:r>
              <a:rPr lang="en-US" altLang="zh-CN" dirty="0" err="1"/>
              <a:t>xQueueGenericSend</a:t>
            </a:r>
            <a:r>
              <a:rPr lang="en-US" altLang="zh-CN" dirty="0"/>
              <a:t>()</a:t>
            </a:r>
            <a:r>
              <a:rPr lang="zh-CN" altLang="zh-CN" dirty="0" smtClean="0"/>
              <a:t>。用于</a:t>
            </a:r>
            <a:r>
              <a:rPr lang="zh-CN" altLang="zh-CN" dirty="0"/>
              <a:t>向队列队首发送一个消息。消息以拷贝的形式入队，而不是以引用的形式。</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05237946"/>
              </p:ext>
            </p:extLst>
          </p:nvPr>
        </p:nvGraphicFramePr>
        <p:xfrm>
          <a:off x="512777" y="2204864"/>
          <a:ext cx="8360203" cy="4190412"/>
        </p:xfrm>
        <a:graphic>
          <a:graphicData uri="http://schemas.openxmlformats.org/drawingml/2006/table">
            <a:tbl>
              <a:tblPr firstRow="1" firstCol="1" bandRow="1">
                <a:tableStyleId>{5C22544A-7EE6-4342-B048-85BDC9FD1C3A}</a:tableStyleId>
              </a:tblPr>
              <a:tblGrid>
                <a:gridCol w="740555"/>
                <a:gridCol w="1498968"/>
                <a:gridCol w="6120680"/>
              </a:tblGrid>
              <a:tr h="982119">
                <a:tc>
                  <a:txBody>
                    <a:bodyPr/>
                    <a:lstStyle/>
                    <a:p>
                      <a:pPr algn="just">
                        <a:lnSpc>
                          <a:spcPts val="1200"/>
                        </a:lnSpc>
                        <a:spcAft>
                          <a:spcPts val="0"/>
                        </a:spcAft>
                      </a:pPr>
                      <a:r>
                        <a:rPr lang="zh-CN" sz="1200" dirty="0" smtClean="0">
                          <a:effectLst/>
                        </a:rPr>
                        <a:t>函数</a:t>
                      </a:r>
                      <a:endParaRPr lang="zh-CN" sz="1200" dirty="0">
                        <a:effectLst/>
                        <a:latin typeface="Times New Roman"/>
                        <a:ea typeface="宋体"/>
                      </a:endParaRPr>
                    </a:p>
                  </a:txBody>
                  <a:tcPr marL="22161" marR="22161" marT="0" marB="0" anchor="ctr"/>
                </a:tc>
                <a:tc gridSpan="2">
                  <a:txBody>
                    <a:bodyPr/>
                    <a:lstStyle/>
                    <a:p>
                      <a:pPr algn="l">
                        <a:lnSpc>
                          <a:spcPts val="1200"/>
                        </a:lnSpc>
                        <a:spcAft>
                          <a:spcPts val="0"/>
                        </a:spcAft>
                      </a:pPr>
                      <a:r>
                        <a:rPr lang="en-US" sz="1200" dirty="0" err="1">
                          <a:effectLst/>
                        </a:rPr>
                        <a:t>BaseType_t</a:t>
                      </a:r>
                      <a:r>
                        <a:rPr lang="en-US" sz="1200" dirty="0">
                          <a:effectLst/>
                        </a:rPr>
                        <a:t> </a:t>
                      </a:r>
                      <a:r>
                        <a:rPr lang="en-US" sz="1200" dirty="0" err="1">
                          <a:effectLst/>
                        </a:rPr>
                        <a:t>xQueueSendToFront</a:t>
                      </a:r>
                      <a:r>
                        <a:rPr lang="en-US" sz="1200" dirty="0">
                          <a:effectLst/>
                        </a:rPr>
                        <a:t>( </a:t>
                      </a:r>
                      <a:r>
                        <a:rPr lang="en-US" sz="1200" dirty="0" err="1">
                          <a:effectLst/>
                        </a:rPr>
                        <a:t>QueueHandle_t</a:t>
                      </a:r>
                      <a:r>
                        <a:rPr lang="en-US" sz="1200" dirty="0">
                          <a:effectLst/>
                        </a:rPr>
                        <a:t> </a:t>
                      </a:r>
                      <a:r>
                        <a:rPr lang="en-US" sz="1200" dirty="0" err="1">
                          <a:effectLst/>
                        </a:rPr>
                        <a:t>xQueue</a:t>
                      </a:r>
                      <a:r>
                        <a:rPr lang="en-US" sz="1200" dirty="0" smtClean="0">
                          <a:effectLst/>
                        </a:rPr>
                        <a:t>,</a:t>
                      </a:r>
                    </a:p>
                    <a:p>
                      <a:pPr algn="l">
                        <a:lnSpc>
                          <a:spcPts val="1200"/>
                        </a:lnSpc>
                        <a:spcAft>
                          <a:spcPts val="0"/>
                        </a:spcAft>
                      </a:pPr>
                      <a:endParaRPr lang="zh-CN" sz="1200" dirty="0">
                        <a:effectLst/>
                      </a:endParaRPr>
                    </a:p>
                    <a:p>
                      <a:pPr algn="l">
                        <a:lnSpc>
                          <a:spcPts val="1200"/>
                        </a:lnSpc>
                        <a:spcAft>
                          <a:spcPts val="0"/>
                        </a:spcAft>
                      </a:pPr>
                      <a:r>
                        <a:rPr lang="en-US" sz="1200" dirty="0">
                          <a:effectLst/>
                        </a:rPr>
                        <a:t>                                                   </a:t>
                      </a:r>
                      <a:r>
                        <a:rPr lang="en-US" sz="1200" dirty="0" smtClean="0">
                          <a:effectLst/>
                        </a:rPr>
                        <a:t>       </a:t>
                      </a:r>
                      <a:r>
                        <a:rPr lang="en-US" sz="1200" dirty="0" err="1">
                          <a:effectLst/>
                        </a:rPr>
                        <a:t>const</a:t>
                      </a:r>
                      <a:r>
                        <a:rPr lang="en-US" sz="1200" dirty="0">
                          <a:effectLst/>
                        </a:rPr>
                        <a:t> void * </a:t>
                      </a:r>
                      <a:r>
                        <a:rPr lang="en-US" sz="1200" dirty="0" err="1">
                          <a:effectLst/>
                        </a:rPr>
                        <a:t>pvItemToQueue</a:t>
                      </a:r>
                      <a:r>
                        <a:rPr lang="en-US" sz="1200" dirty="0" smtClean="0">
                          <a:effectLst/>
                        </a:rPr>
                        <a:t>,</a:t>
                      </a:r>
                    </a:p>
                    <a:p>
                      <a:pPr algn="l">
                        <a:lnSpc>
                          <a:spcPts val="1200"/>
                        </a:lnSpc>
                        <a:spcAft>
                          <a:spcPts val="0"/>
                        </a:spcAft>
                      </a:pPr>
                      <a:r>
                        <a:rPr lang="en-US" altLang="zh-CN" sz="1200" dirty="0" smtClean="0">
                          <a:effectLst/>
                        </a:rPr>
                        <a:t> </a:t>
                      </a:r>
                      <a:endParaRPr lang="zh-CN" sz="1200" dirty="0">
                        <a:effectLst/>
                      </a:endParaRPr>
                    </a:p>
                    <a:p>
                      <a:pPr algn="l">
                        <a:lnSpc>
                          <a:spcPts val="1200"/>
                        </a:lnSpc>
                        <a:spcAft>
                          <a:spcPts val="0"/>
                        </a:spcAft>
                      </a:pPr>
                      <a:r>
                        <a:rPr lang="en-US" sz="1200" dirty="0">
                          <a:effectLst/>
                        </a:rPr>
                        <a:t>                                             </a:t>
                      </a:r>
                      <a:r>
                        <a:rPr lang="en-US" sz="1200" dirty="0" smtClean="0">
                          <a:effectLst/>
                        </a:rPr>
                        <a:t>             </a:t>
                      </a:r>
                      <a:r>
                        <a:rPr lang="en-US" sz="1200" dirty="0" err="1">
                          <a:effectLst/>
                        </a:rPr>
                        <a:t>TickType_t</a:t>
                      </a:r>
                      <a:r>
                        <a:rPr lang="en-US" sz="1200" dirty="0">
                          <a:effectLst/>
                        </a:rPr>
                        <a:t> </a:t>
                      </a:r>
                      <a:r>
                        <a:rPr lang="en-US" sz="1200" dirty="0" err="1">
                          <a:effectLst/>
                        </a:rPr>
                        <a:t>xTicksToWait</a:t>
                      </a:r>
                      <a:r>
                        <a:rPr lang="en-US" sz="1200" dirty="0">
                          <a:effectLst/>
                        </a:rPr>
                        <a:t> );</a:t>
                      </a:r>
                      <a:endParaRPr lang="zh-CN" sz="1200" dirty="0">
                        <a:effectLst/>
                        <a:latin typeface="Times New Roman"/>
                        <a:ea typeface="宋体"/>
                      </a:endParaRPr>
                    </a:p>
                  </a:txBody>
                  <a:tcPr marL="22161" marR="22161" marT="0" marB="0" anchor="ctr"/>
                </a:tc>
                <a:tc hMerge="1">
                  <a:txBody>
                    <a:bodyPr/>
                    <a:lstStyle/>
                    <a:p>
                      <a:endParaRPr lang="zh-CN" altLang="en-US"/>
                    </a:p>
                  </a:txBody>
                  <a:tcPr/>
                </a:tc>
              </a:tr>
              <a:tr h="353518">
                <a:tc>
                  <a:txBody>
                    <a:bodyPr/>
                    <a:lstStyle/>
                    <a:p>
                      <a:pPr algn="just">
                        <a:lnSpc>
                          <a:spcPts val="1200"/>
                        </a:lnSpc>
                        <a:spcAft>
                          <a:spcPts val="0"/>
                        </a:spcAft>
                      </a:pPr>
                      <a:r>
                        <a:rPr lang="zh-CN" sz="1200">
                          <a:effectLst/>
                        </a:rPr>
                        <a:t>功能</a:t>
                      </a:r>
                      <a:endParaRPr lang="zh-CN" sz="1200">
                        <a:effectLst/>
                        <a:latin typeface="Times New Roman"/>
                        <a:ea typeface="宋体"/>
                      </a:endParaRPr>
                    </a:p>
                  </a:txBody>
                  <a:tcPr marL="22161" marR="22161" marT="0" marB="0" anchor="ctr"/>
                </a:tc>
                <a:tc gridSpan="2">
                  <a:txBody>
                    <a:bodyPr/>
                    <a:lstStyle/>
                    <a:p>
                      <a:pPr algn="just">
                        <a:lnSpc>
                          <a:spcPts val="1200"/>
                        </a:lnSpc>
                        <a:spcAft>
                          <a:spcPts val="0"/>
                        </a:spcAft>
                      </a:pPr>
                      <a:r>
                        <a:rPr lang="zh-CN" sz="1200" dirty="0">
                          <a:effectLst/>
                        </a:rPr>
                        <a:t>于向队列队首发送一个消息。</a:t>
                      </a:r>
                      <a:endParaRPr lang="zh-CN" sz="1200" dirty="0">
                        <a:effectLst/>
                        <a:latin typeface="Times New Roman"/>
                        <a:ea typeface="宋体"/>
                      </a:endParaRPr>
                    </a:p>
                  </a:txBody>
                  <a:tcPr marL="22161" marR="22161" marT="0" marB="0" anchor="ctr"/>
                </a:tc>
                <a:tc hMerge="1">
                  <a:txBody>
                    <a:bodyPr/>
                    <a:lstStyle/>
                    <a:p>
                      <a:endParaRPr lang="zh-CN" altLang="en-US"/>
                    </a:p>
                  </a:txBody>
                  <a:tcPr/>
                </a:tc>
              </a:tr>
              <a:tr h="353518">
                <a:tc rowSpan="3">
                  <a:txBody>
                    <a:bodyPr/>
                    <a:lstStyle/>
                    <a:p>
                      <a:pPr algn="just">
                        <a:lnSpc>
                          <a:spcPts val="1200"/>
                        </a:lnSpc>
                        <a:spcAft>
                          <a:spcPts val="0"/>
                        </a:spcAft>
                      </a:pPr>
                      <a:r>
                        <a:rPr lang="zh-CN" sz="1200">
                          <a:effectLst/>
                        </a:rPr>
                        <a:t>参数</a:t>
                      </a:r>
                      <a:endParaRPr lang="zh-CN" sz="1200">
                        <a:effectLst/>
                        <a:latin typeface="Times New Roman"/>
                        <a:ea typeface="宋体"/>
                      </a:endParaRPr>
                    </a:p>
                  </a:txBody>
                  <a:tcPr marL="22161" marR="22161" marT="0" marB="0" anchor="ctr"/>
                </a:tc>
                <a:tc>
                  <a:txBody>
                    <a:bodyPr/>
                    <a:lstStyle/>
                    <a:p>
                      <a:pPr algn="just">
                        <a:lnSpc>
                          <a:spcPts val="1200"/>
                        </a:lnSpc>
                        <a:spcAft>
                          <a:spcPts val="0"/>
                        </a:spcAft>
                      </a:pPr>
                      <a:r>
                        <a:rPr lang="en-US" sz="1200">
                          <a:effectLst/>
                        </a:rPr>
                        <a:t>xQueue</a:t>
                      </a:r>
                      <a:endParaRPr lang="zh-CN" sz="1200">
                        <a:effectLst/>
                        <a:latin typeface="Times New Roman"/>
                        <a:ea typeface="宋体"/>
                      </a:endParaRPr>
                    </a:p>
                  </a:txBody>
                  <a:tcPr marL="22161" marR="22161" marT="0" marB="0" anchor="ctr"/>
                </a:tc>
                <a:tc>
                  <a:txBody>
                    <a:bodyPr/>
                    <a:lstStyle/>
                    <a:p>
                      <a:pPr algn="just">
                        <a:lnSpc>
                          <a:spcPts val="1200"/>
                        </a:lnSpc>
                        <a:spcAft>
                          <a:spcPts val="0"/>
                        </a:spcAft>
                      </a:pPr>
                      <a:r>
                        <a:rPr lang="zh-CN" sz="1200">
                          <a:effectLst/>
                        </a:rPr>
                        <a:t>队列句柄。</a:t>
                      </a:r>
                      <a:endParaRPr lang="zh-CN" sz="1200">
                        <a:effectLst/>
                        <a:latin typeface="Times New Roman"/>
                        <a:ea typeface="宋体"/>
                      </a:endParaRPr>
                    </a:p>
                  </a:txBody>
                  <a:tcPr marL="22161" marR="22161" marT="0" marB="0" anchor="ctr"/>
                </a:tc>
              </a:tr>
              <a:tr h="589108">
                <a:tc vMerge="1">
                  <a:txBody>
                    <a:bodyPr/>
                    <a:lstStyle/>
                    <a:p>
                      <a:endParaRPr lang="zh-CN" altLang="en-US"/>
                    </a:p>
                  </a:txBody>
                  <a:tcPr/>
                </a:tc>
                <a:tc>
                  <a:txBody>
                    <a:bodyPr/>
                    <a:lstStyle/>
                    <a:p>
                      <a:pPr algn="just">
                        <a:lnSpc>
                          <a:spcPts val="1200"/>
                        </a:lnSpc>
                        <a:spcAft>
                          <a:spcPts val="0"/>
                        </a:spcAft>
                      </a:pPr>
                      <a:r>
                        <a:rPr lang="en-US" sz="1200">
                          <a:effectLst/>
                        </a:rPr>
                        <a:t>pvItemToQueue</a:t>
                      </a:r>
                      <a:endParaRPr lang="zh-CN" sz="1200">
                        <a:effectLst/>
                        <a:latin typeface="Times New Roman"/>
                        <a:ea typeface="宋体"/>
                      </a:endParaRPr>
                    </a:p>
                  </a:txBody>
                  <a:tcPr marL="22161" marR="22161" marT="0" marB="0" anchor="ctr"/>
                </a:tc>
                <a:tc>
                  <a:txBody>
                    <a:bodyPr/>
                    <a:lstStyle/>
                    <a:p>
                      <a:pPr algn="just">
                        <a:lnSpc>
                          <a:spcPts val="1200"/>
                        </a:lnSpc>
                        <a:spcAft>
                          <a:spcPts val="0"/>
                        </a:spcAft>
                      </a:pPr>
                      <a:r>
                        <a:rPr lang="zh-CN" sz="1200" dirty="0">
                          <a:effectLst/>
                        </a:rPr>
                        <a:t>指针，指向要发送到队首的消息。</a:t>
                      </a:r>
                      <a:endParaRPr lang="zh-CN" sz="1200" dirty="0">
                        <a:effectLst/>
                        <a:latin typeface="Times New Roman"/>
                        <a:ea typeface="宋体"/>
                      </a:endParaRPr>
                    </a:p>
                  </a:txBody>
                  <a:tcPr marL="22161" marR="22161" marT="0" marB="0" anchor="ctr"/>
                </a:tc>
              </a:tr>
              <a:tr h="1466153">
                <a:tc vMerge="1">
                  <a:txBody>
                    <a:bodyPr/>
                    <a:lstStyle/>
                    <a:p>
                      <a:endParaRPr lang="zh-CN" altLang="en-US"/>
                    </a:p>
                  </a:txBody>
                  <a:tcPr/>
                </a:tc>
                <a:tc>
                  <a:txBody>
                    <a:bodyPr/>
                    <a:lstStyle/>
                    <a:p>
                      <a:pPr algn="just">
                        <a:lnSpc>
                          <a:spcPts val="1200"/>
                        </a:lnSpc>
                        <a:spcAft>
                          <a:spcPts val="0"/>
                        </a:spcAft>
                      </a:pPr>
                      <a:r>
                        <a:rPr lang="en-US" sz="1200" dirty="0" err="1">
                          <a:effectLst/>
                        </a:rPr>
                        <a:t>xTicksToWait</a:t>
                      </a:r>
                      <a:endParaRPr lang="zh-CN" sz="1200" dirty="0">
                        <a:effectLst/>
                        <a:latin typeface="Times New Roman"/>
                        <a:ea typeface="宋体"/>
                      </a:endParaRPr>
                    </a:p>
                  </a:txBody>
                  <a:tcPr marL="22161" marR="22161" marT="0" marB="0" anchor="ctr"/>
                </a:tc>
                <a:tc>
                  <a:txBody>
                    <a:bodyPr/>
                    <a:lstStyle/>
                    <a:p>
                      <a:pPr algn="just">
                        <a:lnSpc>
                          <a:spcPts val="1200"/>
                        </a:lnSpc>
                        <a:spcAft>
                          <a:spcPts val="0"/>
                        </a:spcAft>
                      </a:pPr>
                      <a:r>
                        <a:rPr lang="zh-CN" sz="1200" dirty="0">
                          <a:effectLst/>
                        </a:rPr>
                        <a:t>队列满时，等待队列空闲的最大超时时间。如果队列满并且</a:t>
                      </a:r>
                      <a:r>
                        <a:rPr lang="en-US" sz="1200" dirty="0" err="1">
                          <a:effectLst/>
                        </a:rPr>
                        <a:t>xTicksToWait</a:t>
                      </a:r>
                      <a:r>
                        <a:rPr lang="zh-CN" sz="1200" dirty="0">
                          <a:effectLst/>
                        </a:rPr>
                        <a:t>被设置成</a:t>
                      </a:r>
                      <a:r>
                        <a:rPr lang="en-US" sz="1200" dirty="0">
                          <a:effectLst/>
                        </a:rPr>
                        <a:t>0</a:t>
                      </a:r>
                      <a:r>
                        <a:rPr lang="zh-CN" sz="1200" dirty="0">
                          <a:effectLst/>
                        </a:rPr>
                        <a:t>，</a:t>
                      </a:r>
                      <a:r>
                        <a:rPr lang="zh-CN" sz="1200" dirty="0" smtClean="0">
                          <a:effectLst/>
                        </a:rPr>
                        <a:t>函数</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立刻</a:t>
                      </a:r>
                      <a:r>
                        <a:rPr lang="zh-CN" sz="1200" dirty="0">
                          <a:effectLst/>
                        </a:rPr>
                        <a:t>返回。超时时间的单位为系统节拍周期，常量</a:t>
                      </a:r>
                      <a:r>
                        <a:rPr lang="en-US" sz="1200" dirty="0" err="1">
                          <a:effectLst/>
                        </a:rPr>
                        <a:t>portTICK_PERIOD_MS</a:t>
                      </a:r>
                      <a:r>
                        <a:rPr lang="zh-CN" sz="1200" dirty="0">
                          <a:effectLst/>
                        </a:rPr>
                        <a:t>用于辅助计算</a:t>
                      </a:r>
                      <a:r>
                        <a:rPr lang="zh-CN" sz="1200" dirty="0" smtClean="0">
                          <a:effectLst/>
                        </a:rPr>
                        <a:t>真</a:t>
                      </a:r>
                      <a:endParaRPr lang="en-US" altLang="zh-CN" sz="1200" dirty="0" smtClean="0">
                        <a:effectLst/>
                      </a:endParaRPr>
                    </a:p>
                    <a:p>
                      <a:pPr algn="just">
                        <a:lnSpc>
                          <a:spcPts val="1200"/>
                        </a:lnSpc>
                        <a:spcAft>
                          <a:spcPts val="0"/>
                        </a:spcAft>
                      </a:pPr>
                      <a:endParaRPr lang="en-US" altLang="zh-CN" sz="1200" dirty="0" smtClean="0">
                        <a:effectLst/>
                      </a:endParaRPr>
                    </a:p>
                    <a:p>
                      <a:pPr algn="just">
                        <a:lnSpc>
                          <a:spcPts val="1200"/>
                        </a:lnSpc>
                        <a:spcAft>
                          <a:spcPts val="0"/>
                        </a:spcAft>
                      </a:pPr>
                      <a:r>
                        <a:rPr lang="zh-CN" sz="1200" dirty="0" smtClean="0">
                          <a:effectLst/>
                        </a:rPr>
                        <a:t>实</a:t>
                      </a:r>
                      <a:r>
                        <a:rPr lang="zh-CN" sz="1200" dirty="0">
                          <a:effectLst/>
                        </a:rPr>
                        <a:t>的时间，单位为</a:t>
                      </a:r>
                      <a:r>
                        <a:rPr lang="en-US" sz="1200" dirty="0" err="1">
                          <a:effectLst/>
                        </a:rPr>
                        <a:t>ms</a:t>
                      </a:r>
                      <a:r>
                        <a:rPr lang="zh-CN" sz="1200" dirty="0">
                          <a:effectLst/>
                        </a:rPr>
                        <a:t>。如果</a:t>
                      </a:r>
                      <a:r>
                        <a:rPr lang="en-US" sz="1200" dirty="0" err="1">
                          <a:effectLst/>
                        </a:rPr>
                        <a:t>INCLUDE_vTaskSuspend</a:t>
                      </a:r>
                      <a:r>
                        <a:rPr lang="zh-CN" sz="1200" dirty="0">
                          <a:effectLst/>
                        </a:rPr>
                        <a:t>设置成</a:t>
                      </a:r>
                      <a:r>
                        <a:rPr lang="en-US" sz="1200" dirty="0">
                          <a:effectLst/>
                        </a:rPr>
                        <a:t>1</a:t>
                      </a:r>
                      <a:r>
                        <a:rPr lang="zh-CN" sz="1200" dirty="0">
                          <a:effectLst/>
                        </a:rPr>
                        <a:t>，并且指定延时</a:t>
                      </a:r>
                      <a:r>
                        <a:rPr lang="zh-CN" sz="1200" dirty="0" smtClean="0">
                          <a:effectLst/>
                        </a:rPr>
                        <a:t>为</a:t>
                      </a:r>
                      <a:endParaRPr lang="en-US" altLang="zh-CN" sz="1200" dirty="0" smtClean="0">
                        <a:effectLst/>
                      </a:endParaRPr>
                    </a:p>
                    <a:p>
                      <a:pPr algn="just">
                        <a:lnSpc>
                          <a:spcPts val="1200"/>
                        </a:lnSpc>
                        <a:spcAft>
                          <a:spcPts val="0"/>
                        </a:spcAft>
                      </a:pPr>
                      <a:endParaRPr lang="en-US" sz="1200" dirty="0" smtClean="0">
                        <a:effectLst/>
                      </a:endParaRPr>
                    </a:p>
                    <a:p>
                      <a:pPr algn="just">
                        <a:lnSpc>
                          <a:spcPts val="1200"/>
                        </a:lnSpc>
                        <a:spcAft>
                          <a:spcPts val="0"/>
                        </a:spcAft>
                      </a:pPr>
                      <a:r>
                        <a:rPr lang="en-US" sz="1200" dirty="0" err="1" smtClean="0">
                          <a:effectLst/>
                        </a:rPr>
                        <a:t>portMAX_DELAY</a:t>
                      </a:r>
                      <a:r>
                        <a:rPr lang="zh-CN" sz="1200" dirty="0">
                          <a:effectLst/>
                        </a:rPr>
                        <a:t>将导致任务无限阻塞（没有超时）。</a:t>
                      </a:r>
                      <a:endParaRPr lang="zh-CN" sz="1200" dirty="0">
                        <a:effectLst/>
                        <a:latin typeface="Times New Roman"/>
                        <a:ea typeface="宋体"/>
                      </a:endParaRPr>
                    </a:p>
                  </a:txBody>
                  <a:tcPr marL="22161" marR="22161" marT="0" marB="0" anchor="ctr"/>
                </a:tc>
              </a:tr>
              <a:tr h="445996">
                <a:tc>
                  <a:txBody>
                    <a:bodyPr/>
                    <a:lstStyle/>
                    <a:p>
                      <a:pPr algn="just">
                        <a:lnSpc>
                          <a:spcPts val="1200"/>
                        </a:lnSpc>
                        <a:spcAft>
                          <a:spcPts val="0"/>
                        </a:spcAft>
                      </a:pPr>
                      <a:r>
                        <a:rPr lang="zh-CN" sz="1200">
                          <a:effectLst/>
                        </a:rPr>
                        <a:t>返回值</a:t>
                      </a:r>
                      <a:endParaRPr lang="zh-CN" sz="1200">
                        <a:effectLst/>
                        <a:latin typeface="Times New Roman"/>
                        <a:ea typeface="宋体"/>
                      </a:endParaRPr>
                    </a:p>
                  </a:txBody>
                  <a:tcPr marL="22161" marR="22161" marT="0" marB="0" anchor="ctr"/>
                </a:tc>
                <a:tc gridSpan="2">
                  <a:txBody>
                    <a:bodyPr/>
                    <a:lstStyle/>
                    <a:p>
                      <a:pPr algn="just">
                        <a:lnSpc>
                          <a:spcPts val="1200"/>
                        </a:lnSpc>
                        <a:spcAft>
                          <a:spcPts val="0"/>
                        </a:spcAft>
                      </a:pPr>
                      <a:r>
                        <a:rPr lang="zh-CN" sz="1200" dirty="0">
                          <a:effectLst/>
                        </a:rPr>
                        <a:t>发送消息成功返回</a:t>
                      </a:r>
                      <a:r>
                        <a:rPr lang="en-US" sz="1200" dirty="0" err="1">
                          <a:effectLst/>
                        </a:rPr>
                        <a:t>pdTRUE</a:t>
                      </a:r>
                      <a:r>
                        <a:rPr lang="zh-CN" sz="1200" dirty="0">
                          <a:effectLst/>
                        </a:rPr>
                        <a:t>，否则返回</a:t>
                      </a:r>
                      <a:r>
                        <a:rPr lang="en-US" sz="1200" dirty="0" err="1">
                          <a:effectLst/>
                        </a:rPr>
                        <a:t>errQUEUE_FULL</a:t>
                      </a:r>
                      <a:r>
                        <a:rPr lang="zh-CN" sz="1200" dirty="0">
                          <a:effectLst/>
                        </a:rPr>
                        <a:t>。</a:t>
                      </a:r>
                      <a:endParaRPr lang="zh-CN" sz="1200" dirty="0">
                        <a:effectLst/>
                        <a:latin typeface="Times New Roman"/>
                        <a:ea typeface="宋体"/>
                      </a:endParaRPr>
                    </a:p>
                  </a:txBody>
                  <a:tcPr marL="22161" marR="22161" marT="0" marB="0"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xQueueGenericSend</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4" name="矩形 3"/>
          <p:cNvSpPr/>
          <p:nvPr/>
        </p:nvSpPr>
        <p:spPr>
          <a:xfrm>
            <a:off x="467544" y="1124744"/>
            <a:ext cx="8280920" cy="923330"/>
          </a:xfrm>
          <a:prstGeom prst="rect">
            <a:avLst/>
          </a:prstGeom>
        </p:spPr>
        <p:txBody>
          <a:bodyPr wrap="square">
            <a:spAutoFit/>
          </a:bodyPr>
          <a:lstStyle/>
          <a:p>
            <a:r>
              <a:rPr lang="zh-CN" altLang="zh-CN" dirty="0"/>
              <a:t>上面看到的那些在任务中发送消息的函数都是</a:t>
            </a:r>
            <a:r>
              <a:rPr lang="en-US" altLang="zh-CN" dirty="0" err="1"/>
              <a:t>xQueueGenericSend</a:t>
            </a:r>
            <a:r>
              <a:rPr lang="en-US" altLang="zh-CN" dirty="0"/>
              <a:t>()</a:t>
            </a:r>
            <a:r>
              <a:rPr lang="zh-CN" altLang="zh-CN" dirty="0"/>
              <a:t>展开的宏定义，真正起作用的就是</a:t>
            </a:r>
            <a:r>
              <a:rPr lang="en-US" altLang="zh-CN" dirty="0" err="1"/>
              <a:t>xQueueGenericSend</a:t>
            </a:r>
            <a:r>
              <a:rPr lang="en-US" altLang="zh-CN" dirty="0"/>
              <a:t>()</a:t>
            </a:r>
            <a:r>
              <a:rPr lang="zh-CN" altLang="zh-CN" dirty="0"/>
              <a:t>函数，根据指定的参数不一样，发送消息的结果就</a:t>
            </a:r>
            <a:r>
              <a:rPr lang="zh-CN" altLang="zh-CN" dirty="0" smtClean="0"/>
              <a:t>不一样</a:t>
            </a:r>
            <a:r>
              <a:rPr lang="zh-CN" altLang="en-US" dirty="0" smtClean="0"/>
              <a:t>。</a:t>
            </a:r>
            <a:endParaRPr lang="zh-CN" altLang="en-US" dirty="0"/>
          </a:p>
        </p:txBody>
      </p:sp>
      <p:sp>
        <p:nvSpPr>
          <p:cNvPr id="5" name="矩形 4"/>
          <p:cNvSpPr/>
          <p:nvPr/>
        </p:nvSpPr>
        <p:spPr>
          <a:xfrm>
            <a:off x="486258" y="2204864"/>
            <a:ext cx="8046181" cy="25853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endParaRPr lang="en-US" altLang="zh-CN" dirty="0" smtClean="0"/>
          </a:p>
          <a:p>
            <a:r>
              <a:rPr lang="en-US" altLang="zh-CN" dirty="0" smtClean="0"/>
              <a:t>#</a:t>
            </a:r>
            <a:r>
              <a:rPr lang="en-US" altLang="zh-CN" dirty="0"/>
              <a:t>define </a:t>
            </a:r>
            <a:r>
              <a:rPr lang="en-US" altLang="zh-CN" dirty="0" smtClean="0"/>
              <a:t>	</a:t>
            </a:r>
            <a:r>
              <a:rPr lang="en-US" altLang="zh-CN" dirty="0" err="1" smtClean="0"/>
              <a:t>xQueueSend</a:t>
            </a:r>
            <a:r>
              <a:rPr lang="en-US" altLang="zh-CN" dirty="0"/>
              <a:t>( </a:t>
            </a:r>
            <a:r>
              <a:rPr lang="en-US" altLang="zh-CN" dirty="0" err="1"/>
              <a:t>xQueue</a:t>
            </a:r>
            <a:r>
              <a:rPr lang="en-US" altLang="zh-CN" dirty="0"/>
              <a:t>, </a:t>
            </a:r>
            <a:r>
              <a:rPr lang="en-US" altLang="zh-CN" dirty="0" err="1"/>
              <a:t>pvItemToQueue</a:t>
            </a:r>
            <a:r>
              <a:rPr lang="en-US" altLang="zh-CN" dirty="0"/>
              <a:t>, </a:t>
            </a:r>
            <a:r>
              <a:rPr lang="en-US" altLang="zh-CN" dirty="0" err="1"/>
              <a:t>xTicksToWait</a:t>
            </a:r>
            <a:r>
              <a:rPr lang="en-US" altLang="zh-CN" dirty="0"/>
              <a:t> ) 	\</a:t>
            </a:r>
            <a:endParaRPr lang="zh-CN" altLang="zh-CN" dirty="0"/>
          </a:p>
          <a:p>
            <a:r>
              <a:rPr lang="en-US" altLang="zh-CN" dirty="0"/>
              <a:t> </a:t>
            </a:r>
            <a:r>
              <a:rPr lang="en-US" altLang="zh-CN" dirty="0" smtClean="0"/>
              <a:t>        	</a:t>
            </a:r>
            <a:r>
              <a:rPr lang="en-US" altLang="zh-CN" dirty="0" err="1" smtClean="0"/>
              <a:t>xQueueGenericSend</a:t>
            </a:r>
            <a:r>
              <a:rPr lang="en-US" altLang="zh-CN" dirty="0"/>
              <a:t>( ( </a:t>
            </a:r>
            <a:r>
              <a:rPr lang="en-US" altLang="zh-CN" dirty="0" err="1"/>
              <a:t>xQueue</a:t>
            </a:r>
            <a:r>
              <a:rPr lang="en-US" altLang="zh-CN" dirty="0"/>
              <a:t> ), ( </a:t>
            </a:r>
            <a:r>
              <a:rPr lang="en-US" altLang="zh-CN" dirty="0" err="1"/>
              <a:t>pvItemToQueue</a:t>
            </a:r>
            <a:r>
              <a:rPr lang="en-US" altLang="zh-CN" dirty="0"/>
              <a:t> ), 	\</a:t>
            </a:r>
            <a:endParaRPr lang="zh-CN" altLang="zh-CN" dirty="0"/>
          </a:p>
          <a:p>
            <a:r>
              <a:rPr lang="en-US" altLang="zh-CN" dirty="0"/>
              <a:t>			</a:t>
            </a:r>
            <a:r>
              <a:rPr lang="en-US" altLang="zh-CN" dirty="0" smtClean="0"/>
              <a:t>    ( </a:t>
            </a:r>
            <a:r>
              <a:rPr lang="en-US" altLang="zh-CN" dirty="0" err="1"/>
              <a:t>xTicksToWait</a:t>
            </a:r>
            <a:r>
              <a:rPr lang="en-US" altLang="zh-CN" dirty="0"/>
              <a:t> ), </a:t>
            </a:r>
            <a:r>
              <a:rPr lang="en-US" altLang="zh-CN" b="1" dirty="0" err="1">
                <a:solidFill>
                  <a:srgbClr val="FF0000"/>
                </a:solidFill>
              </a:rPr>
              <a:t>queueSEND_TO_BACK</a:t>
            </a:r>
            <a:r>
              <a:rPr lang="en-US" altLang="zh-CN" dirty="0">
                <a:solidFill>
                  <a:srgbClr val="FF0000"/>
                </a:solidFill>
              </a:rPr>
              <a:t> </a:t>
            </a:r>
            <a:r>
              <a:rPr lang="en-US" altLang="zh-CN" dirty="0" smtClean="0"/>
              <a:t>)</a:t>
            </a:r>
          </a:p>
          <a:p>
            <a:endParaRPr lang="en-US" altLang="zh-CN" dirty="0"/>
          </a:p>
          <a:p>
            <a:r>
              <a:rPr lang="en-US" altLang="zh-CN" dirty="0"/>
              <a:t>#define </a:t>
            </a:r>
            <a:r>
              <a:rPr lang="en-US" altLang="zh-CN" dirty="0" smtClean="0"/>
              <a:t>	</a:t>
            </a:r>
            <a:r>
              <a:rPr lang="en-US" altLang="zh-CN" dirty="0" err="1" smtClean="0"/>
              <a:t>xQueueSendToFront</a:t>
            </a:r>
            <a:r>
              <a:rPr lang="en-US" altLang="zh-CN" dirty="0"/>
              <a:t>( </a:t>
            </a:r>
            <a:r>
              <a:rPr lang="en-US" altLang="zh-CN" dirty="0" err="1"/>
              <a:t>xQueue</a:t>
            </a:r>
            <a:r>
              <a:rPr lang="en-US" altLang="zh-CN" dirty="0"/>
              <a:t>, </a:t>
            </a:r>
            <a:r>
              <a:rPr lang="en-US" altLang="zh-CN" dirty="0" err="1"/>
              <a:t>pvItemToQueue</a:t>
            </a:r>
            <a:r>
              <a:rPr lang="en-US" altLang="zh-CN" dirty="0"/>
              <a:t>, </a:t>
            </a:r>
            <a:r>
              <a:rPr lang="en-US" altLang="zh-CN" dirty="0" err="1"/>
              <a:t>xTicksToWait</a:t>
            </a:r>
            <a:r>
              <a:rPr lang="en-US" altLang="zh-CN" dirty="0"/>
              <a:t> ) \</a:t>
            </a:r>
            <a:endParaRPr lang="zh-CN" altLang="zh-CN" dirty="0"/>
          </a:p>
          <a:p>
            <a:pPr lvl="1"/>
            <a:r>
              <a:rPr lang="en-US" altLang="zh-CN" dirty="0" smtClean="0"/>
              <a:t>	</a:t>
            </a:r>
            <a:r>
              <a:rPr lang="en-US" altLang="zh-CN" dirty="0" err="1" smtClean="0"/>
              <a:t>xQueueGenericSend</a:t>
            </a:r>
            <a:r>
              <a:rPr lang="en-US" altLang="zh-CN" dirty="0"/>
              <a:t>( ( </a:t>
            </a:r>
            <a:r>
              <a:rPr lang="en-US" altLang="zh-CN" dirty="0" err="1"/>
              <a:t>xQueue</a:t>
            </a:r>
            <a:r>
              <a:rPr lang="en-US" altLang="zh-CN" dirty="0"/>
              <a:t> ), ( </a:t>
            </a:r>
            <a:r>
              <a:rPr lang="en-US" altLang="zh-CN" dirty="0" err="1"/>
              <a:t>pvItemToQueue</a:t>
            </a:r>
            <a:r>
              <a:rPr lang="en-US" altLang="zh-CN" dirty="0"/>
              <a:t> ),	</a:t>
            </a:r>
            <a:r>
              <a:rPr lang="en-US" altLang="zh-CN" dirty="0" smtClean="0"/>
              <a:t>	\</a:t>
            </a:r>
            <a:endParaRPr lang="zh-CN" altLang="zh-CN" dirty="0"/>
          </a:p>
          <a:p>
            <a:r>
              <a:rPr lang="en-US" altLang="zh-CN" dirty="0" smtClean="0"/>
              <a:t>  </a:t>
            </a:r>
            <a:r>
              <a:rPr lang="en-US" altLang="zh-CN" dirty="0"/>
              <a:t>	  </a:t>
            </a:r>
            <a:r>
              <a:rPr lang="en-US" altLang="zh-CN" dirty="0" smtClean="0"/>
              <a:t>		    </a:t>
            </a:r>
            <a:r>
              <a:rPr lang="en-US" altLang="zh-CN" dirty="0"/>
              <a:t>( </a:t>
            </a:r>
            <a:r>
              <a:rPr lang="en-US" altLang="zh-CN" dirty="0" err="1"/>
              <a:t>xTicksToWait</a:t>
            </a:r>
            <a:r>
              <a:rPr lang="en-US" altLang="zh-CN" dirty="0"/>
              <a:t> ), </a:t>
            </a:r>
            <a:r>
              <a:rPr lang="en-US" altLang="zh-CN" b="1" dirty="0" err="1">
                <a:solidFill>
                  <a:srgbClr val="FF0000"/>
                </a:solidFill>
              </a:rPr>
              <a:t>queueSEND_TO_FRONT</a:t>
            </a:r>
            <a:r>
              <a:rPr lang="en-US" altLang="zh-CN" dirty="0">
                <a:solidFill>
                  <a:srgbClr val="FF0000"/>
                </a:solidFill>
              </a:rPr>
              <a:t> </a:t>
            </a:r>
            <a:r>
              <a:rPr lang="en-US" altLang="zh-CN" dirty="0"/>
              <a:t>)</a:t>
            </a:r>
            <a:endParaRPr lang="en-US" altLang="zh-CN" dirty="0" smtClean="0"/>
          </a:p>
          <a:p>
            <a:endParaRPr lang="zh-CN" altLang="zh-CN"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xQueueGenericSend</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467544" y="1268760"/>
            <a:ext cx="8208912" cy="2585323"/>
          </a:xfrm>
          <a:prstGeom prst="rect">
            <a:avLst/>
          </a:prstGeom>
        </p:spPr>
        <p:txBody>
          <a:bodyPr wrap="square">
            <a:spAutoFit/>
          </a:bodyPr>
          <a:lstStyle/>
          <a:p>
            <a:r>
              <a:rPr lang="zh-CN" altLang="en-US" dirty="0" smtClean="0"/>
              <a:t>总结：</a:t>
            </a:r>
            <a:r>
              <a:rPr lang="zh-CN" altLang="zh-CN" dirty="0" smtClean="0"/>
              <a:t>如果</a:t>
            </a:r>
            <a:r>
              <a:rPr lang="zh-CN" altLang="zh-CN" dirty="0"/>
              <a:t>阻塞时间不为</a:t>
            </a:r>
            <a:r>
              <a:rPr lang="en-US" altLang="zh-CN" dirty="0"/>
              <a:t>0</a:t>
            </a:r>
            <a:r>
              <a:rPr lang="zh-CN" altLang="zh-CN" dirty="0"/>
              <a:t>，则任务会因为等待入队而进入阻塞，在将任务设置为阻塞的过程中，系统不希望有其它任务和中断操作这个队列的</a:t>
            </a:r>
            <a:r>
              <a:rPr lang="en-US" altLang="zh-CN" dirty="0" err="1"/>
              <a:t>xTasksWaitingToReceive</a:t>
            </a:r>
            <a:r>
              <a:rPr lang="zh-CN" altLang="zh-CN" dirty="0"/>
              <a:t>列表和</a:t>
            </a:r>
            <a:r>
              <a:rPr lang="en-US" altLang="zh-CN" dirty="0" err="1"/>
              <a:t>xTasksWaitingToSend</a:t>
            </a:r>
            <a:r>
              <a:rPr lang="zh-CN" altLang="zh-CN" dirty="0"/>
              <a:t>列表，因为可能引起其它任务解除阻塞，这可能会发生优先级翻转</a:t>
            </a:r>
            <a:r>
              <a:rPr lang="zh-CN" altLang="zh-CN" dirty="0" smtClean="0"/>
              <a:t>。因此</a:t>
            </a:r>
            <a:r>
              <a:rPr lang="en-US" altLang="zh-CN" dirty="0" err="1"/>
              <a:t>FreeRTOS</a:t>
            </a:r>
            <a:r>
              <a:rPr lang="zh-CN" altLang="zh-CN" dirty="0"/>
              <a:t>使用挂起调度器禁止其它任务操作队列，因为挂起调度器意味着任务不能切换并且不准调用可能引起任务切换的</a:t>
            </a:r>
            <a:r>
              <a:rPr lang="en-US" altLang="zh-CN" dirty="0"/>
              <a:t>API</a:t>
            </a:r>
            <a:r>
              <a:rPr lang="zh-CN" altLang="zh-CN" dirty="0"/>
              <a:t>函数。但挂起调度器并不会禁止中断，中断服务函数仍然可以操作队列事件列表，可能会解除任务阻塞、可能会进行上下文切换，这也是不允许的。于是，解决办法是不但挂起调度器，还要给队列上锁，禁止任何中断来操作队列。</a:t>
            </a:r>
            <a:endParaRPr lang="en-US" altLang="zh-CN" dirty="0" smtClean="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xQueueGenericSend</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pic>
        <p:nvPicPr>
          <p:cNvPr id="8194" name="Picture 2" descr="D:\嵌入式操作系统\FreeRTOS\ppt\图片\入队.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740" y="0"/>
            <a:ext cx="4989961" cy="684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622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1468</TotalTime>
  <Pages>0</Pages>
  <Words>2408</Words>
  <Characters>0</Characters>
  <Application>Microsoft Office PowerPoint</Application>
  <DocSecurity>0</DocSecurity>
  <PresentationFormat>全屏显示(4:3)</PresentationFormat>
  <Lines>0</Lines>
  <Paragraphs>202</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XiaZaiMa.COM</cp:lastModifiedBy>
  <cp:revision>193</cp:revision>
  <dcterms:created xsi:type="dcterms:W3CDTF">2014-09-22T09:17:55Z</dcterms:created>
  <dcterms:modified xsi:type="dcterms:W3CDTF">2019-03-30T08:58:42Z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