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32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3" r:id="rId15"/>
    <p:sldId id="31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rtos.org/a00110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信号量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信号量获取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8432" y="1349346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xSemaphoreTakeFromISR</a:t>
            </a:r>
            <a:r>
              <a:rPr lang="en-US" altLang="zh-CN" dirty="0"/>
              <a:t>()</a:t>
            </a:r>
            <a:r>
              <a:rPr lang="zh-CN" altLang="zh-CN" dirty="0"/>
              <a:t>是函数</a:t>
            </a:r>
            <a:r>
              <a:rPr lang="en-US" altLang="zh-CN" dirty="0" err="1"/>
              <a:t>xSemaphoreTake</a:t>
            </a:r>
            <a:r>
              <a:rPr lang="en-US" altLang="zh-CN" dirty="0"/>
              <a:t>()</a:t>
            </a:r>
            <a:r>
              <a:rPr lang="zh-CN" altLang="zh-CN" dirty="0"/>
              <a:t>的中断版本，用于获取信号量，是一个不带阻塞机制获取信号量的函数，获取对象必须由是已经创建的信号量，信号量类型可以是二值信号量和计数信号量，它与</a:t>
            </a:r>
            <a:r>
              <a:rPr lang="en-US" altLang="zh-CN" dirty="0" err="1"/>
              <a:t>xSemaphoreTake</a:t>
            </a:r>
            <a:r>
              <a:rPr lang="en-US" altLang="zh-CN" dirty="0"/>
              <a:t>()</a:t>
            </a:r>
            <a:r>
              <a:rPr lang="zh-CN" altLang="zh-CN" dirty="0"/>
              <a:t>函数不同，它不能用于获取互斥</a:t>
            </a:r>
            <a:r>
              <a:rPr lang="zh-CN" altLang="zh-CN" dirty="0" smtClean="0"/>
              <a:t>量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信号量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的实验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484784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二值信号量同步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明确实验目的：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信号量同步实验是在</a:t>
            </a:r>
            <a:r>
              <a:rPr lang="en-US" altLang="zh-CN" dirty="0" err="1"/>
              <a:t>FreeRTOS</a:t>
            </a:r>
            <a:r>
              <a:rPr lang="zh-CN" altLang="zh-CN" dirty="0"/>
              <a:t>中创建了两个任务，一个是获取信号量任务，一个是</a:t>
            </a:r>
            <a:r>
              <a:rPr lang="zh-CN" altLang="zh-CN" dirty="0" smtClean="0"/>
              <a:t>释放</a:t>
            </a:r>
            <a:r>
              <a:rPr lang="zh-CN" altLang="zh-CN" dirty="0"/>
              <a:t>信号量</a:t>
            </a:r>
            <a:r>
              <a:rPr lang="zh-CN" altLang="zh-CN" dirty="0" smtClean="0"/>
              <a:t>任务</a:t>
            </a:r>
            <a:r>
              <a:rPr lang="zh-CN" altLang="zh-CN" dirty="0"/>
              <a:t>，两个任务独立运行，获取信号量任务是一直在等待信号量，其等待时间是</a:t>
            </a:r>
            <a:r>
              <a:rPr lang="en-US" altLang="zh-CN" dirty="0" err="1"/>
              <a:t>portMAX_DELAY</a:t>
            </a:r>
            <a:r>
              <a:rPr lang="zh-CN" altLang="zh-CN" dirty="0"/>
              <a:t>，等到获取到信号量之后，任务开始执行任务代码，如此反复等待另外任务释放的信号量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释放信号量任务在检测按键是否按下，如果按下则释放信号量，此时释放信号量会唤醒获取任务，获取任务开始运行，然后形成两个任务间的同步，因为如果没按下按键，那么信号量就不会释放，只有当信号量释放的时候，获取信号量的任务才会被唤醒，如此一来就达到任务与任务的同步，同时程序的运行会在串口打印出相关</a:t>
            </a:r>
            <a:r>
              <a:rPr lang="zh-CN" altLang="zh-CN" dirty="0" smtClean="0"/>
              <a:t>信息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信号量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785" y="1412776"/>
            <a:ext cx="84246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实验步骤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定义信号量句柄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创建一个二值信号量</a:t>
            </a:r>
            <a:r>
              <a:rPr lang="en-US" altLang="zh-CN" dirty="0"/>
              <a:t>——</a:t>
            </a:r>
            <a:r>
              <a:rPr lang="en-US" altLang="zh-CN" b="1" dirty="0" err="1" smtClean="0"/>
              <a:t>xSemaphoreCreateBinary</a:t>
            </a:r>
            <a:r>
              <a:rPr lang="en-US" altLang="zh-CN" b="1" dirty="0" smtClean="0"/>
              <a:t>()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zh-CN" altLang="en-US" dirty="0" smtClean="0"/>
              <a:t>任务中获取信号量</a:t>
            </a:r>
            <a:r>
              <a:rPr lang="en-US" altLang="zh-CN" dirty="0" smtClean="0"/>
              <a:t>——</a:t>
            </a:r>
            <a:r>
              <a:rPr lang="en-US" altLang="zh-CN" b="1" dirty="0" err="1" smtClean="0"/>
              <a:t>xSemaphoreTake</a:t>
            </a:r>
            <a:r>
              <a:rPr lang="en-US" altLang="zh-CN" b="1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</a:t>
            </a:r>
            <a:r>
              <a:rPr lang="zh-CN" altLang="en-US" dirty="0" smtClean="0"/>
              <a:t>按键按下就释放一个信号量</a:t>
            </a:r>
            <a:r>
              <a:rPr lang="en-US" altLang="zh-CN" dirty="0" smtClean="0"/>
              <a:t>——</a:t>
            </a:r>
            <a:r>
              <a:rPr lang="en-US" altLang="zh-CN" b="1" dirty="0" err="1" smtClean="0"/>
              <a:t>xSemaphoreGive</a:t>
            </a:r>
            <a:r>
              <a:rPr lang="en-US" altLang="zh-CN" b="1" dirty="0" smtClean="0"/>
              <a:t>()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99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信号量的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验</a:t>
            </a:r>
            <a:endParaRPr lang="zh-CN" altLang="en-US" sz="32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484784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计数型信号量实验是模拟停车场工作运行。在创建信号量的时候初始化</a:t>
            </a:r>
            <a:r>
              <a:rPr lang="en-US" altLang="zh-CN" dirty="0"/>
              <a:t>5</a:t>
            </a:r>
            <a:r>
              <a:rPr lang="zh-CN" altLang="zh-CN" dirty="0"/>
              <a:t>个可用的信号量，并且创建了两个任务：一个是获取信号量任务，一个是释放信号量任务，两个任务独立运行，获取信号量任务是通过按下</a:t>
            </a:r>
            <a:r>
              <a:rPr lang="en-US" altLang="zh-CN" dirty="0"/>
              <a:t>KEY1</a:t>
            </a:r>
            <a:r>
              <a:rPr lang="zh-CN" altLang="zh-CN" dirty="0"/>
              <a:t>按键进行信号量的获取，模拟停车场停车操作，其等待时间是</a:t>
            </a:r>
            <a:r>
              <a:rPr lang="en-US" altLang="zh-CN" dirty="0"/>
              <a:t>0</a:t>
            </a:r>
            <a:r>
              <a:rPr lang="zh-CN" altLang="zh-CN" dirty="0"/>
              <a:t>，在串口调试助手输出相应信息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释放信号量任务则是信号量的释放，释放信号量任务也是通过按下</a:t>
            </a:r>
            <a:r>
              <a:rPr lang="en-US" altLang="zh-CN" dirty="0"/>
              <a:t>KEY2</a:t>
            </a:r>
            <a:r>
              <a:rPr lang="zh-CN" altLang="zh-CN" dirty="0"/>
              <a:t>按键进行信号量的释放，模拟停车场取车操作，在串口调试助手输出相应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9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信号量的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32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验</a:t>
            </a:r>
          </a:p>
        </p:txBody>
      </p:sp>
      <p:sp>
        <p:nvSpPr>
          <p:cNvPr id="4" name="矩形 3"/>
          <p:cNvSpPr/>
          <p:nvPr/>
        </p:nvSpPr>
        <p:spPr>
          <a:xfrm>
            <a:off x="323785" y="1412776"/>
            <a:ext cx="84246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实验步骤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定义信号量句柄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创建一个</a:t>
            </a:r>
            <a:r>
              <a:rPr lang="zh-CN" altLang="en-US" dirty="0"/>
              <a:t>计数</a:t>
            </a:r>
            <a:r>
              <a:rPr lang="zh-CN" altLang="en-US" dirty="0" smtClean="0"/>
              <a:t>信号量</a:t>
            </a:r>
            <a:r>
              <a:rPr lang="en-US" altLang="zh-CN" dirty="0" smtClean="0"/>
              <a:t>——</a:t>
            </a:r>
            <a:r>
              <a:rPr lang="en-US" altLang="zh-CN" b="1" dirty="0" err="1"/>
              <a:t>xSemaphoreCreateCounting</a:t>
            </a:r>
            <a:r>
              <a:rPr lang="en-US" altLang="zh-CN" b="1" dirty="0" smtClean="0"/>
              <a:t>()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当按键按下就</a:t>
            </a:r>
            <a:r>
              <a:rPr lang="zh-CN" altLang="en-US" dirty="0" smtClean="0"/>
              <a:t>获取一个</a:t>
            </a:r>
            <a:r>
              <a:rPr lang="zh-CN" altLang="en-US" dirty="0" smtClean="0"/>
              <a:t>信号量</a:t>
            </a:r>
            <a:r>
              <a:rPr lang="en-US" altLang="zh-CN" dirty="0" smtClean="0"/>
              <a:t>——</a:t>
            </a:r>
            <a:r>
              <a:rPr lang="en-US" altLang="zh-CN" b="1" dirty="0" err="1" smtClean="0"/>
              <a:t>xSemaphoreTake</a:t>
            </a:r>
            <a:r>
              <a:rPr lang="en-US" altLang="zh-CN" b="1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</a:t>
            </a:r>
            <a:r>
              <a:rPr lang="zh-CN" altLang="en-US" dirty="0" smtClean="0"/>
              <a:t>按键按下就释放一个信号量</a:t>
            </a:r>
            <a:r>
              <a:rPr lang="en-US" altLang="zh-CN" dirty="0" smtClean="0"/>
              <a:t>——</a:t>
            </a:r>
            <a:r>
              <a:rPr lang="en-US" altLang="zh-CN" b="1" dirty="0" err="1" smtClean="0"/>
              <a:t>xSemaphoreGive</a:t>
            </a:r>
            <a:r>
              <a:rPr lang="en-US" altLang="zh-CN" b="1" dirty="0" smtClean="0"/>
              <a:t>()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34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信号量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释放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信号量获取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4068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FreeRTOS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信号量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的实验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信号量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释放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3257" y="1412776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信号量释放就是让信号量变成有效状态。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论是</a:t>
            </a:r>
            <a:r>
              <a:rPr lang="zh-CN" altLang="zh-CN" dirty="0"/>
              <a:t>二值信号量还是计数信号量，都要注意可用</a:t>
            </a:r>
            <a:r>
              <a:rPr lang="zh-CN" altLang="zh-CN" dirty="0" smtClean="0"/>
              <a:t>信号量</a:t>
            </a:r>
            <a:r>
              <a:rPr lang="zh-CN" altLang="en-US" dirty="0" smtClean="0"/>
              <a:t>可用个数</a:t>
            </a:r>
            <a:r>
              <a:rPr lang="zh-CN" altLang="zh-CN" dirty="0" smtClean="0"/>
              <a:t>的</a:t>
            </a:r>
            <a:r>
              <a:rPr lang="zh-CN" altLang="zh-CN" dirty="0"/>
              <a:t>范围，当用作二值信号量的时候，必须确保其可用值在</a:t>
            </a:r>
            <a:r>
              <a:rPr lang="en-US" altLang="zh-CN" dirty="0"/>
              <a:t>0~1</a:t>
            </a:r>
            <a:r>
              <a:rPr lang="zh-CN" altLang="zh-CN" dirty="0"/>
              <a:t>范围内；而用作计数信号量的话，其范围是由用户在创建时指定</a:t>
            </a:r>
            <a:r>
              <a:rPr lang="en-US" altLang="zh-CN" dirty="0" err="1"/>
              <a:t>uxMaxCount</a:t>
            </a:r>
            <a:r>
              <a:rPr lang="zh-CN" altLang="zh-CN" dirty="0"/>
              <a:t>，其最大可用信号量不允许超出</a:t>
            </a:r>
            <a:r>
              <a:rPr lang="en-US" altLang="zh-CN" dirty="0" err="1" smtClean="0"/>
              <a:t>uxMaxCount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xSemaphoreGive</a:t>
            </a:r>
            <a:r>
              <a:rPr lang="en-US" altLang="zh-CN" dirty="0" smtClean="0"/>
              <a:t>()</a:t>
            </a:r>
            <a:r>
              <a:rPr lang="zh-CN" altLang="zh-CN" dirty="0" smtClean="0"/>
              <a:t>是一个用于释放信号量的宏，真正的实现过程是调用消息队列通用发送函数</a:t>
            </a:r>
            <a:r>
              <a:rPr lang="en-US" altLang="zh-CN" dirty="0" err="1" smtClean="0"/>
              <a:t>xQueueGenericSend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#define 	</a:t>
            </a:r>
            <a:r>
              <a:rPr lang="en-US" altLang="zh-CN" dirty="0" err="1" smtClean="0"/>
              <a:t>xSemaphoreGive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xSemaphore</a:t>
            </a:r>
            <a:r>
              <a:rPr lang="en-US" altLang="zh-CN" dirty="0" smtClean="0"/>
              <a:t> )				\</a:t>
            </a:r>
            <a:endParaRPr lang="zh-CN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xQueueGenericSend</a:t>
            </a:r>
            <a:r>
              <a:rPr lang="en-US" altLang="zh-CN" dirty="0" smtClean="0"/>
              <a:t>( ( </a:t>
            </a:r>
            <a:r>
              <a:rPr lang="en-US" altLang="zh-CN" dirty="0" err="1" smtClean="0"/>
              <a:t>QueueHandle_t</a:t>
            </a:r>
            <a:r>
              <a:rPr lang="en-US" altLang="zh-CN" dirty="0" smtClean="0"/>
              <a:t> ) ( </a:t>
            </a:r>
            <a:r>
              <a:rPr lang="en-US" altLang="zh-CN" dirty="0" err="1" smtClean="0"/>
              <a:t>xSemaphore</a:t>
            </a:r>
            <a:r>
              <a:rPr lang="en-US" altLang="zh-CN" dirty="0" smtClean="0"/>
              <a:t> ), 	\</a:t>
            </a:r>
            <a:endParaRPr lang="zh-CN" altLang="zh-CN" dirty="0" smtClean="0"/>
          </a:p>
          <a:p>
            <a:r>
              <a:rPr lang="en-US" altLang="zh-CN" dirty="0" smtClean="0"/>
              <a:t>			         NULL, 				\</a:t>
            </a:r>
            <a:endParaRPr lang="zh-CN" altLang="zh-CN" dirty="0" smtClean="0"/>
          </a:p>
          <a:p>
            <a:r>
              <a:rPr lang="en-US" altLang="zh-CN" dirty="0" smtClean="0"/>
              <a:t>			         </a:t>
            </a:r>
            <a:r>
              <a:rPr lang="en-US" altLang="zh-CN" dirty="0" err="1" smtClean="0"/>
              <a:t>semGIVE_BLOCK_TIME</a:t>
            </a:r>
            <a:r>
              <a:rPr lang="en-US" altLang="zh-CN" dirty="0" smtClean="0"/>
              <a:t>, 		\</a:t>
            </a:r>
            <a:endParaRPr lang="zh-CN" altLang="zh-CN" dirty="0" smtClean="0"/>
          </a:p>
          <a:p>
            <a:r>
              <a:rPr lang="en-US" altLang="zh-CN" dirty="0" smtClean="0"/>
              <a:t>			         </a:t>
            </a:r>
            <a:r>
              <a:rPr lang="en-US" altLang="zh-CN" dirty="0" err="1" smtClean="0"/>
              <a:t>queueSEND_TO_BACK</a:t>
            </a:r>
            <a:r>
              <a:rPr lang="en-US" altLang="zh-CN" dirty="0" smtClean="0"/>
              <a:t> )</a:t>
            </a:r>
            <a:endParaRPr lang="zh-CN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信号量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</a:p>
        </p:txBody>
      </p:sp>
      <p:sp>
        <p:nvSpPr>
          <p:cNvPr id="2" name="矩形 1"/>
          <p:cNvSpPr/>
          <p:nvPr/>
        </p:nvSpPr>
        <p:spPr>
          <a:xfrm>
            <a:off x="463257" y="1412776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</a:rPr>
              <a:t>xSemaphoreGive</a:t>
            </a:r>
            <a:r>
              <a:rPr lang="en-US" altLang="zh-CN" dirty="0" smtClean="0">
                <a:solidFill>
                  <a:srgbClr val="000000"/>
                </a:solidFill>
              </a:rPr>
              <a:t>()</a:t>
            </a:r>
            <a:r>
              <a:rPr lang="zh-CN" altLang="zh-CN" dirty="0" smtClean="0">
                <a:solidFill>
                  <a:srgbClr val="000000"/>
                </a:solidFill>
              </a:rPr>
              <a:t>是一个用于释放信号量的宏，真正的实现过程是调用消息队列通用发送函数</a:t>
            </a:r>
            <a:r>
              <a:rPr lang="en-US" altLang="zh-CN" dirty="0" err="1" smtClean="0">
                <a:solidFill>
                  <a:srgbClr val="000000"/>
                </a:solidFill>
              </a:rPr>
              <a:t>xQueueGenericSend</a:t>
            </a:r>
            <a:r>
              <a:rPr lang="en-US" altLang="zh-CN" dirty="0" smtClean="0">
                <a:solidFill>
                  <a:srgbClr val="000000"/>
                </a:solidFill>
              </a:rPr>
              <a:t>()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#define 	</a:t>
            </a:r>
            <a:r>
              <a:rPr lang="en-US" altLang="zh-CN" dirty="0" err="1" smtClean="0">
                <a:solidFill>
                  <a:srgbClr val="000000"/>
                </a:solidFill>
              </a:rPr>
              <a:t>xSemaphoreGive</a:t>
            </a:r>
            <a:r>
              <a:rPr lang="en-US" altLang="zh-CN" dirty="0" smtClean="0">
                <a:solidFill>
                  <a:srgbClr val="000000"/>
                </a:solidFill>
              </a:rPr>
              <a:t>( </a:t>
            </a:r>
            <a:r>
              <a:rPr lang="en-US" altLang="zh-CN" dirty="0" err="1" smtClean="0">
                <a:solidFill>
                  <a:srgbClr val="000000"/>
                </a:solidFill>
              </a:rPr>
              <a:t>xSemaphore</a:t>
            </a:r>
            <a:r>
              <a:rPr lang="en-US" altLang="zh-CN" dirty="0" smtClean="0">
                <a:solidFill>
                  <a:srgbClr val="000000"/>
                </a:solidFill>
              </a:rPr>
              <a:t> )				\</a:t>
            </a:r>
            <a:endParaRPr lang="zh-CN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xQueueGenericSend</a:t>
            </a:r>
            <a:r>
              <a:rPr lang="en-US" altLang="zh-CN" dirty="0" smtClean="0">
                <a:solidFill>
                  <a:srgbClr val="000000"/>
                </a:solidFill>
              </a:rPr>
              <a:t>( ( </a:t>
            </a:r>
            <a:r>
              <a:rPr lang="en-US" altLang="zh-CN" dirty="0" err="1" smtClean="0">
                <a:solidFill>
                  <a:srgbClr val="000000"/>
                </a:solidFill>
              </a:rPr>
              <a:t>QueueHandle_t</a:t>
            </a:r>
            <a:r>
              <a:rPr lang="en-US" altLang="zh-CN" dirty="0" smtClean="0">
                <a:solidFill>
                  <a:srgbClr val="000000"/>
                </a:solidFill>
              </a:rPr>
              <a:t> ) ( </a:t>
            </a:r>
            <a:r>
              <a:rPr lang="en-US" altLang="zh-CN" dirty="0" err="1" smtClean="0">
                <a:solidFill>
                  <a:srgbClr val="000000"/>
                </a:solidFill>
              </a:rPr>
              <a:t>xSemaphore</a:t>
            </a:r>
            <a:r>
              <a:rPr lang="en-US" altLang="zh-CN" dirty="0" smtClean="0">
                <a:solidFill>
                  <a:srgbClr val="000000"/>
                </a:solidFill>
              </a:rPr>
              <a:t> ), 	\</a:t>
            </a:r>
            <a:endParaRPr lang="zh-CN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			         NULL, 				\</a:t>
            </a:r>
            <a:endParaRPr lang="zh-CN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			 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semGIVE_BLOCK_TIME</a:t>
            </a:r>
            <a:r>
              <a:rPr lang="en-US" altLang="zh-CN" dirty="0" smtClean="0">
                <a:solidFill>
                  <a:srgbClr val="000000"/>
                </a:solidFill>
              </a:rPr>
              <a:t>, 		\</a:t>
            </a:r>
            <a:endParaRPr lang="zh-CN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			         </a:t>
            </a:r>
            <a:r>
              <a:rPr lang="en-US" altLang="zh-CN" dirty="0" err="1" smtClean="0">
                <a:solidFill>
                  <a:srgbClr val="000000"/>
                </a:solidFill>
              </a:rPr>
              <a:t>queueSEND_TO_BACK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endParaRPr lang="zh-CN" altLang="zh-CN" dirty="0" smtClean="0">
              <a:solidFill>
                <a:srgbClr val="000000"/>
              </a:solidFill>
            </a:endParaRPr>
          </a:p>
          <a:p>
            <a:r>
              <a:rPr lang="zh-CN" altLang="zh-CN" dirty="0"/>
              <a:t>如果信号量未满，控制块结构体成员</a:t>
            </a:r>
            <a:r>
              <a:rPr lang="en-US" altLang="zh-CN" dirty="0" err="1"/>
              <a:t>uxMessageWaiting</a:t>
            </a:r>
            <a:r>
              <a:rPr lang="zh-CN" altLang="zh-CN" dirty="0"/>
              <a:t>就会</a:t>
            </a:r>
            <a:r>
              <a:rPr lang="zh-CN" altLang="zh-CN" dirty="0" smtClean="0"/>
              <a:t>加</a:t>
            </a:r>
            <a:r>
              <a:rPr lang="en-US" altLang="zh-CN" dirty="0" smtClean="0"/>
              <a:t>1</a:t>
            </a:r>
            <a:r>
              <a:rPr lang="zh-CN" altLang="zh-CN" dirty="0"/>
              <a:t>，然后判断是否有阻塞的任务，如果有的话就会恢复阻塞的任务，然后返回成功信息（</a:t>
            </a:r>
            <a:r>
              <a:rPr lang="en-US" altLang="zh-CN" dirty="0" err="1"/>
              <a:t>pdPASS</a:t>
            </a:r>
            <a:r>
              <a:rPr lang="zh-CN" altLang="zh-CN" dirty="0"/>
              <a:t>）；如果信号量已满，则返回错误代码（</a:t>
            </a:r>
            <a:r>
              <a:rPr lang="en-US" altLang="zh-CN" dirty="0" err="1"/>
              <a:t>err_QUEUE_FULL</a:t>
            </a:r>
            <a:r>
              <a:rPr lang="zh-CN" altLang="zh-CN" dirty="0" smtClean="0"/>
              <a:t>）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6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信号量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释放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2269" y="1340768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用于释放一个信号量，带中断保护。被释放的信号量可以是二进制信号量和计数信号量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#define  </a:t>
            </a:r>
            <a:r>
              <a:rPr lang="en-US" altLang="zh-CN" dirty="0" err="1"/>
              <a:t>xSemaphoreGiveFromISR</a:t>
            </a:r>
            <a:r>
              <a:rPr lang="en-US" altLang="zh-CN" dirty="0"/>
              <a:t>( </a:t>
            </a:r>
            <a:r>
              <a:rPr lang="en-US" altLang="zh-CN" dirty="0" err="1"/>
              <a:t>xSemaphore</a:t>
            </a:r>
            <a:r>
              <a:rPr lang="en-US" altLang="zh-CN" dirty="0"/>
              <a:t>, 			\</a:t>
            </a:r>
            <a:endParaRPr lang="zh-CN" altLang="zh-CN" dirty="0"/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pxHigherPriorityTaskWoken</a:t>
            </a:r>
            <a:r>
              <a:rPr lang="en-US" altLang="zh-CN" dirty="0" smtClean="0"/>
              <a:t> </a:t>
            </a:r>
            <a:r>
              <a:rPr lang="en-US" altLang="zh-CN" dirty="0"/>
              <a:t>) 	\</a:t>
            </a:r>
            <a:endParaRPr lang="zh-CN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xQueueGiveFromISR</a:t>
            </a:r>
            <a:r>
              <a:rPr lang="en-US" altLang="zh-CN" dirty="0"/>
              <a:t>(( </a:t>
            </a:r>
            <a:r>
              <a:rPr lang="en-US" altLang="zh-CN" dirty="0" err="1"/>
              <a:t>QueueHandle_t</a:t>
            </a:r>
            <a:r>
              <a:rPr lang="en-US" altLang="zh-CN" dirty="0"/>
              <a:t> )			\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/>
              <a:t>	</a:t>
            </a:r>
            <a:r>
              <a:rPr lang="en-US" altLang="zh-CN" dirty="0" smtClean="0"/>
              <a:t>      ( </a:t>
            </a:r>
            <a:r>
              <a:rPr lang="en-US" altLang="zh-CN" dirty="0" err="1"/>
              <a:t>xSemaphore</a:t>
            </a:r>
            <a:r>
              <a:rPr lang="en-US" altLang="zh-CN" dirty="0"/>
              <a:t> ), 			\</a:t>
            </a:r>
            <a:endParaRPr lang="zh-CN" altLang="zh-CN" dirty="0"/>
          </a:p>
          <a:p>
            <a:r>
              <a:rPr lang="en-US" altLang="zh-CN" dirty="0" smtClean="0"/>
              <a:t>			      ( </a:t>
            </a:r>
            <a:r>
              <a:rPr lang="en-US" altLang="zh-CN" dirty="0" err="1"/>
              <a:t>pxHigherPriorityTaskWoken</a:t>
            </a:r>
            <a:r>
              <a:rPr lang="en-US" altLang="zh-CN" dirty="0"/>
              <a:t> ) 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zh-CN" dirty="0"/>
              <a:t>如果可用信号量未满，控制块结构体成员</a:t>
            </a:r>
            <a:r>
              <a:rPr lang="en-US" altLang="zh-CN" dirty="0" err="1"/>
              <a:t>uxMessageWaiting</a:t>
            </a:r>
            <a:r>
              <a:rPr lang="zh-CN" altLang="zh-CN" dirty="0"/>
              <a:t>就会加</a:t>
            </a:r>
            <a:r>
              <a:rPr lang="en-US" altLang="zh-CN" dirty="0"/>
              <a:t>1</a:t>
            </a:r>
            <a:r>
              <a:rPr lang="zh-CN" altLang="zh-CN" dirty="0"/>
              <a:t>，然后判断是否有阻塞的任务，如果有的话就会恢复阻塞的任务，然后返回成功信息（</a:t>
            </a:r>
            <a:r>
              <a:rPr lang="en-US" altLang="zh-CN" dirty="0" err="1"/>
              <a:t>pdPASS</a:t>
            </a:r>
            <a:r>
              <a:rPr lang="zh-CN" altLang="zh-CN" dirty="0"/>
              <a:t>），如果恢复的任务优先级比当前任务优先级高，那么在退出中断要进行任务切换一次；</a:t>
            </a:r>
            <a:r>
              <a:rPr lang="zh-CN" altLang="zh-CN" dirty="0" smtClean="0"/>
              <a:t>如果</a:t>
            </a:r>
            <a:r>
              <a:rPr lang="zh-CN" altLang="zh-CN" dirty="0"/>
              <a:t>信号量</a:t>
            </a:r>
            <a:r>
              <a:rPr lang="zh-CN" altLang="zh-CN" dirty="0" smtClean="0"/>
              <a:t>满</a:t>
            </a:r>
            <a:r>
              <a:rPr lang="zh-CN" altLang="zh-CN" dirty="0"/>
              <a:t>，则返回错误代码（</a:t>
            </a:r>
            <a:r>
              <a:rPr lang="en-US" altLang="zh-CN" dirty="0" err="1"/>
              <a:t>err_QUEUE_FULL</a:t>
            </a:r>
            <a:r>
              <a:rPr lang="zh-CN" altLang="zh-CN" dirty="0"/>
              <a:t>），</a:t>
            </a:r>
            <a:r>
              <a:rPr lang="zh-CN" altLang="zh-CN" dirty="0" smtClean="0"/>
              <a:t>表示</a:t>
            </a:r>
            <a:r>
              <a:rPr lang="zh-CN" altLang="zh-CN" dirty="0"/>
              <a:t>信号量</a:t>
            </a:r>
            <a:r>
              <a:rPr lang="zh-CN" altLang="zh-CN" dirty="0" smtClean="0"/>
              <a:t>满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信号量释放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2" y="1031032"/>
            <a:ext cx="7984067" cy="582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信号量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213008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当信号量有效的时候，任务才能获取信号量，当任务获取了某个信号量的时候，该信号量的可用个数就减一，当它减到</a:t>
            </a:r>
            <a:r>
              <a:rPr lang="en-US" altLang="zh-CN" dirty="0"/>
              <a:t>0</a:t>
            </a:r>
            <a:r>
              <a:rPr lang="zh-CN" altLang="zh-CN" dirty="0"/>
              <a:t>的时候，任务就无法再获取了，并且获取的任务会进入阻塞</a:t>
            </a:r>
            <a:r>
              <a:rPr lang="zh-CN" altLang="zh-CN" dirty="0" smtClean="0"/>
              <a:t>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信号量获取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xSemaphoreTake</a:t>
            </a:r>
            <a:r>
              <a:rPr lang="en-US" altLang="zh-CN" dirty="0"/>
              <a:t>()</a:t>
            </a:r>
            <a:r>
              <a:rPr lang="zh-CN" altLang="zh-CN" dirty="0"/>
              <a:t>函数用于获取信号量，不带中断保护。获取的信号量对象可以是二值信号量、计数</a:t>
            </a:r>
            <a:r>
              <a:rPr lang="zh-CN" altLang="zh-CN" dirty="0" smtClean="0"/>
              <a:t>信号量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其实获取信号量是一个宏，真正调用的函数是</a:t>
            </a:r>
            <a:r>
              <a:rPr lang="en-US" altLang="zh-CN" dirty="0" err="1"/>
              <a:t>xQueueGenericReceive</a:t>
            </a:r>
            <a:r>
              <a:rPr lang="en-US" altLang="zh-CN" dirty="0"/>
              <a:t> ()</a:t>
            </a:r>
            <a:r>
              <a:rPr lang="zh-CN" altLang="zh-CN" dirty="0"/>
              <a:t>。该宏不能在中断</a:t>
            </a:r>
            <a:r>
              <a:rPr lang="zh-CN" altLang="zh-CN" dirty="0" smtClean="0"/>
              <a:t>使用</a:t>
            </a:r>
            <a:endParaRPr lang="en-US" altLang="zh-CN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86940"/>
              </p:ext>
            </p:extLst>
          </p:nvPr>
        </p:nvGraphicFramePr>
        <p:xfrm>
          <a:off x="384824" y="2852936"/>
          <a:ext cx="8233403" cy="3666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625"/>
                <a:gridCol w="1130872"/>
                <a:gridCol w="5725906"/>
              </a:tblGrid>
              <a:tr h="115212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函数原型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441" marR="33441" marT="0" marB="0" anchor="ctr"/>
                </a:tc>
                <a:tc gridSpan="2">
                  <a:txBody>
                    <a:bodyPr/>
                    <a:lstStyle/>
                    <a:p>
                      <a:pPr marL="558800" indent="-5588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#define    </a:t>
                      </a:r>
                      <a:r>
                        <a:rPr lang="en-US" sz="1200" dirty="0" err="1">
                          <a:effectLst/>
                        </a:rPr>
                        <a:t>xSemaphoreTake</a:t>
                      </a:r>
                      <a:r>
                        <a:rPr lang="en-US" sz="1200" dirty="0">
                          <a:effectLst/>
                        </a:rPr>
                        <a:t>( </a:t>
                      </a:r>
                      <a:r>
                        <a:rPr lang="en-US" sz="1200" dirty="0" err="1">
                          <a:effectLst/>
                        </a:rPr>
                        <a:t>xSemaphore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xBlockTime</a:t>
                      </a:r>
                      <a:r>
                        <a:rPr lang="en-US" sz="1200" dirty="0">
                          <a:effectLst/>
                        </a:rPr>
                        <a:t> )	</a:t>
                      </a:r>
                      <a:endParaRPr lang="en-US" sz="1200" dirty="0" smtClean="0">
                        <a:effectLst/>
                      </a:endParaRPr>
                    </a:p>
                    <a:p>
                      <a:pPr marL="558800" indent="-5588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200" dirty="0" smtClean="0">
                        <a:effectLst/>
                      </a:endParaRPr>
                    </a:p>
                    <a:p>
                      <a:pPr marL="558800" indent="-5588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	 </a:t>
                      </a:r>
                      <a:r>
                        <a:rPr lang="en-US" sz="1200" dirty="0" smtClean="0">
                          <a:effectLst/>
                        </a:rPr>
                        <a:t>  </a:t>
                      </a:r>
                      <a:r>
                        <a:rPr lang="en-US" sz="1200" dirty="0" err="1" smtClean="0">
                          <a:effectLst/>
                        </a:rPr>
                        <a:t>xQueueGenericReceive</a:t>
                      </a:r>
                      <a:r>
                        <a:rPr lang="en-US" sz="1200" dirty="0">
                          <a:effectLst/>
                        </a:rPr>
                        <a:t>( ( </a:t>
                      </a:r>
                      <a:r>
                        <a:rPr lang="en-US" sz="1200" dirty="0" err="1">
                          <a:effectLst/>
                        </a:rPr>
                        <a:t>QueueHandle_t</a:t>
                      </a:r>
                      <a:r>
                        <a:rPr lang="en-US" sz="1200" dirty="0">
                          <a:effectLst/>
                        </a:rPr>
                        <a:t> ) ( </a:t>
                      </a:r>
                      <a:r>
                        <a:rPr lang="en-US" sz="1200" dirty="0" err="1">
                          <a:effectLst/>
                        </a:rPr>
                        <a:t>xSemaphore</a:t>
                      </a:r>
                      <a:r>
                        <a:rPr lang="en-US" sz="1200" dirty="0">
                          <a:effectLst/>
                        </a:rPr>
                        <a:t> ), </a:t>
                      </a:r>
                      <a:endParaRPr lang="en-US" sz="1200" dirty="0" smtClean="0">
                        <a:effectLst/>
                      </a:endParaRPr>
                    </a:p>
                    <a:p>
                      <a:pPr marL="558800" indent="-5588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</a:rPr>
                        <a:t> </a:t>
                      </a:r>
                      <a:endParaRPr lang="zh-CN" sz="1200" dirty="0">
                        <a:effectLst/>
                      </a:endParaRPr>
                    </a:p>
                    <a:p>
                      <a:pPr indent="19558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             NULL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smtClean="0">
                          <a:effectLst/>
                        </a:rPr>
                        <a:t>( </a:t>
                      </a:r>
                      <a:r>
                        <a:rPr lang="en-US" sz="1200" dirty="0" err="1">
                          <a:effectLst/>
                        </a:rPr>
                        <a:t>xBlockTime</a:t>
                      </a:r>
                      <a:r>
                        <a:rPr lang="en-US" sz="1200" dirty="0">
                          <a:effectLst/>
                        </a:rPr>
                        <a:t> ), </a:t>
                      </a:r>
                      <a:r>
                        <a:rPr lang="en-US" sz="1200" dirty="0" err="1" smtClean="0">
                          <a:effectLst/>
                        </a:rPr>
                        <a:t>pdFALSE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441" marR="3344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360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功能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441" marR="33441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获取一个信号量，可以是二值信号量、计数信号量、互斥量。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441" marR="3344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3388"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参数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441" marR="3344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xSemaphore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441" marR="3344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信号量句柄。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441" marR="33441" marT="0" marB="0" anchor="ctr"/>
                </a:tc>
              </a:tr>
              <a:tr h="13054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xBlockTime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441" marR="33441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等待信号量可用的最大超时时间，单位为</a:t>
                      </a:r>
                      <a:r>
                        <a:rPr lang="en-US" sz="1200" dirty="0">
                          <a:effectLst/>
                        </a:rPr>
                        <a:t>tick</a:t>
                      </a:r>
                      <a:r>
                        <a:rPr lang="zh-CN" sz="1200" dirty="0">
                          <a:effectLst/>
                        </a:rPr>
                        <a:t>（即系统节拍周期）。</a:t>
                      </a:r>
                      <a:r>
                        <a:rPr lang="zh-CN" sz="1200" dirty="0" smtClean="0">
                          <a:effectLst/>
                        </a:rPr>
                        <a:t>如果</a:t>
                      </a:r>
                      <a:endParaRPr lang="en-US" altLang="zh-CN" sz="12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2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 smtClean="0">
                          <a:effectLst/>
                        </a:rPr>
                        <a:t>宏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u="none" strike="noStrike" dirty="0" err="1">
                          <a:effectLst/>
                          <a:hlinkClick r:id="rId3"/>
                        </a:rPr>
                        <a:t>INCLUDE_vTaskSuspend</a:t>
                      </a:r>
                      <a:r>
                        <a:rPr lang="zh-CN" sz="1200" dirty="0">
                          <a:effectLst/>
                        </a:rPr>
                        <a:t>定义为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zh-CN" sz="1200" dirty="0">
                          <a:effectLst/>
                        </a:rPr>
                        <a:t>且形参</a:t>
                      </a:r>
                      <a:r>
                        <a:rPr lang="en-US" sz="1200" dirty="0" err="1">
                          <a:effectLst/>
                        </a:rPr>
                        <a:t>xTicksToWait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zh-CN" sz="1200" dirty="0">
                          <a:effectLst/>
                        </a:rPr>
                        <a:t>设置为</a:t>
                      </a:r>
                      <a:r>
                        <a:rPr lang="en-US" sz="1200" dirty="0" err="1">
                          <a:effectLst/>
                        </a:rPr>
                        <a:t>portMAX_DELAY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altLang="zh-CN" sz="12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 smtClean="0">
                          <a:effectLst/>
                        </a:rPr>
                        <a:t>则</a:t>
                      </a:r>
                      <a:r>
                        <a:rPr lang="zh-CN" sz="1200" dirty="0">
                          <a:effectLst/>
                        </a:rPr>
                        <a:t>任务将一直阻塞在该信号量</a:t>
                      </a:r>
                      <a:r>
                        <a:rPr lang="zh-CN" sz="1200" dirty="0" smtClean="0">
                          <a:effectLst/>
                        </a:rPr>
                        <a:t>上。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441" marR="33441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441" marR="33441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获取成功则返回</a:t>
                      </a:r>
                      <a:r>
                        <a:rPr lang="en-US" sz="1200" dirty="0" err="1">
                          <a:effectLst/>
                        </a:rPr>
                        <a:t>pdTRUE</a:t>
                      </a:r>
                      <a:r>
                        <a:rPr lang="zh-CN" sz="1200" dirty="0">
                          <a:effectLst/>
                        </a:rPr>
                        <a:t>，在指定的超时时间中没有获取成功则返回</a:t>
                      </a:r>
                      <a:r>
                        <a:rPr lang="en-US" sz="1200" dirty="0" err="1">
                          <a:effectLst/>
                        </a:rPr>
                        <a:t>errQUEUE_EMPTY</a:t>
                      </a:r>
                      <a:r>
                        <a:rPr lang="zh-CN" sz="1200" dirty="0">
                          <a:effectLst/>
                        </a:rPr>
                        <a:t>。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3441" marR="3344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信号量获取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412776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从宏定义</a:t>
            </a:r>
            <a:r>
              <a:rPr lang="zh-CN" altLang="zh-CN" dirty="0"/>
              <a:t>可以看出释放信号量实际上是一次消息出队操作，阻塞时间由用户指定</a:t>
            </a:r>
            <a:r>
              <a:rPr lang="en-US" altLang="zh-CN" dirty="0" err="1"/>
              <a:t>xBlockTime</a:t>
            </a:r>
            <a:r>
              <a:rPr lang="zh-CN" altLang="zh-CN" dirty="0"/>
              <a:t>，当有任务试图获取信号量的时候，当且仅当信号量有效的时候，任务</a:t>
            </a:r>
            <a:r>
              <a:rPr lang="zh-CN" altLang="zh-CN" dirty="0" smtClean="0"/>
              <a:t>才能获取</a:t>
            </a:r>
            <a:r>
              <a:rPr lang="zh-CN" altLang="zh-CN" dirty="0"/>
              <a:t>到信号量。如果信号量无效，在用户指定的阻塞超时时间中，该任务将保持阻塞状态以等待信号量有效。当其它任务或中断释放了有效的信号量，该任务将自动由阻塞态转移为就绪态。当任务等待的时间超过了指定的阻塞时间，即使信号量中还是没有可用信号量，任务也会自动从阻塞态转移为就绪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通过前面消息队列出队过程分析，我们可以将获取一个信号量的过程简化：如果有可用信号量，控制块结构体成员</a:t>
            </a:r>
            <a:r>
              <a:rPr lang="en-US" altLang="zh-CN" dirty="0" err="1"/>
              <a:t>uxMessageWaiting</a:t>
            </a:r>
            <a:r>
              <a:rPr lang="zh-CN" altLang="zh-CN" dirty="0"/>
              <a:t>就会减</a:t>
            </a:r>
            <a:r>
              <a:rPr lang="en-US" altLang="zh-CN" dirty="0"/>
              <a:t>1</a:t>
            </a:r>
            <a:r>
              <a:rPr lang="zh-CN" altLang="zh-CN" dirty="0"/>
              <a:t>，然后返回获取成功信息（</a:t>
            </a:r>
            <a:r>
              <a:rPr lang="en-US" altLang="zh-CN" dirty="0" err="1"/>
              <a:t>pdPASS</a:t>
            </a:r>
            <a:r>
              <a:rPr lang="zh-CN" altLang="zh-CN" dirty="0"/>
              <a:t>）；如果信号量无效并且阻塞时间为</a:t>
            </a:r>
            <a:r>
              <a:rPr lang="en-US" altLang="zh-CN" dirty="0"/>
              <a:t>0</a:t>
            </a:r>
            <a:r>
              <a:rPr lang="zh-CN" altLang="zh-CN" dirty="0"/>
              <a:t>，则返回错误代码（</a:t>
            </a:r>
            <a:r>
              <a:rPr lang="en-US" altLang="zh-CN" dirty="0" err="1"/>
              <a:t>errQUEUE_EMPTY</a:t>
            </a:r>
            <a:r>
              <a:rPr lang="zh-CN" altLang="zh-CN" dirty="0"/>
              <a:t>）；如果信号量无效并且用户指定了阻塞时间，则任务会因为等待信号量而进入阻塞状态，任务会被挂接到延时列表</a:t>
            </a:r>
            <a:r>
              <a:rPr lang="zh-CN" altLang="zh-CN" dirty="0" smtClean="0"/>
              <a:t>中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Pages>0</Pages>
  <Words>1050</Words>
  <Characters>0</Characters>
  <Application>Microsoft Office PowerPoint</Application>
  <DocSecurity>0</DocSecurity>
  <PresentationFormat>全屏显示(4:3)</PresentationFormat>
  <Lines>0</Lines>
  <Paragraphs>114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193</cp:revision>
  <dcterms:created xsi:type="dcterms:W3CDTF">2014-09-22T09:17:55Z</dcterms:created>
  <dcterms:modified xsi:type="dcterms:W3CDTF">2019-04-01T03:48:55Z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