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273" r:id="rId3"/>
    <p:sldId id="286" r:id="rId4"/>
    <p:sldId id="321" r:id="rId5"/>
    <p:sldId id="322" r:id="rId6"/>
    <p:sldId id="323" r:id="rId7"/>
    <p:sldId id="324" r:id="rId8"/>
    <p:sldId id="325" r:id="rId9"/>
    <p:sldId id="326" r:id="rId10"/>
    <p:sldId id="327" r:id="rId11"/>
    <p:sldId id="328" r:id="rId12"/>
    <p:sldId id="329" r:id="rId13"/>
    <p:sldId id="330" r:id="rId14"/>
    <p:sldId id="314" r:id="rId15"/>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8C51"/>
    <a:srgbClr val="FFA850"/>
    <a:srgbClr val="5B81CF"/>
    <a:srgbClr val="EAFBFF"/>
    <a:srgbClr val="76A4DC"/>
    <a:srgbClr val="FE978C"/>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109" d="100"/>
          <a:sy n="109" d="100"/>
        </p:scale>
        <p:origin x="-1674" y="-90"/>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33959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5032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42"/>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2610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5703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4"/>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10155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509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8"/>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7"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7" y="2505078"/>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3695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57546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35281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152408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3"/>
            <a:ext cx="742950" cy="742951"/>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2" name="圆角矩形 13"/>
          <p:cNvGrpSpPr>
            <a:grpSpLocks/>
          </p:cNvGrpSpPr>
          <p:nvPr/>
        </p:nvGrpSpPr>
        <p:grpSpPr bwMode="auto">
          <a:xfrm>
            <a:off x="4856172" y="2206629"/>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3" name="圆角矩形 12"/>
          <p:cNvGrpSpPr>
            <a:grpSpLocks/>
          </p:cNvGrpSpPr>
          <p:nvPr/>
        </p:nvGrpSpPr>
        <p:grpSpPr bwMode="auto">
          <a:xfrm>
            <a:off x="6232525" y="2413004"/>
            <a:ext cx="1225550" cy="1225552"/>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4" name="圆角矩形 9"/>
          <p:cNvGrpSpPr>
            <a:grpSpLocks/>
          </p:cNvGrpSpPr>
          <p:nvPr/>
        </p:nvGrpSpPr>
        <p:grpSpPr bwMode="auto">
          <a:xfrm>
            <a:off x="3648075" y="2566992"/>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5" name="圆角矩形 4"/>
          <p:cNvGrpSpPr>
            <a:grpSpLocks/>
          </p:cNvGrpSpPr>
          <p:nvPr/>
        </p:nvGrpSpPr>
        <p:grpSpPr bwMode="auto">
          <a:xfrm>
            <a:off x="2428884" y="1847855"/>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6" name="标题 1"/>
          <p:cNvGrpSpPr>
            <a:grpSpLocks/>
          </p:cNvGrpSpPr>
          <p:nvPr/>
        </p:nvGrpSpPr>
        <p:grpSpPr bwMode="auto">
          <a:xfrm>
            <a:off x="1692275" y="2206629"/>
            <a:ext cx="5302250" cy="2066927"/>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互斥量</a:t>
              </a:r>
              <a:endParaRPr lang="zh-CN" altLang="en-US" sz="3200" b="1" dirty="0">
                <a:solidFill>
                  <a:srgbClr val="000000"/>
                </a:solidFill>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92"/>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8" name="圆角矩形 11"/>
          <p:cNvGrpSpPr>
            <a:grpSpLocks/>
          </p:cNvGrpSpPr>
          <p:nvPr/>
        </p:nvGrpSpPr>
        <p:grpSpPr bwMode="auto">
          <a:xfrm>
            <a:off x="5938842" y="2384428"/>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2059" name="文本框 1"/>
          <p:cNvSpPr txBox="1">
            <a:spLocks noChangeArrowheads="1"/>
          </p:cNvSpPr>
          <p:nvPr/>
        </p:nvSpPr>
        <p:spPr bwMode="auto">
          <a:xfrm>
            <a:off x="299373" y="260355"/>
            <a:ext cx="7589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060" name="标题 1"/>
          <p:cNvGrpSpPr>
            <a:grpSpLocks/>
          </p:cNvGrpSpPr>
          <p:nvPr/>
        </p:nvGrpSpPr>
        <p:grpSpPr bwMode="auto">
          <a:xfrm>
            <a:off x="1781175" y="4365106"/>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2061" name="标题 1"/>
          <p:cNvGrpSpPr>
            <a:grpSpLocks/>
          </p:cNvGrpSpPr>
          <p:nvPr/>
        </p:nvGrpSpPr>
        <p:grpSpPr bwMode="auto">
          <a:xfrm>
            <a:off x="1763722" y="5227093"/>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35"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37"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9594" y="4544002"/>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134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8"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创建</a:t>
            </a:r>
            <a:r>
              <a:rPr lang="zh-CN" altLang="en-US" sz="3200" b="1" dirty="0">
                <a:solidFill>
                  <a:srgbClr val="000000"/>
                </a:solidFill>
                <a:latin typeface="微软雅黑" pitchFamily="34" charset="-122"/>
                <a:ea typeface="微软雅黑" pitchFamily="34" charset="-122"/>
              </a:rPr>
              <a:t>互斥量</a:t>
            </a:r>
          </a:p>
        </p:txBody>
      </p:sp>
      <p:sp>
        <p:nvSpPr>
          <p:cNvPr id="2" name="矩形 1"/>
          <p:cNvSpPr/>
          <p:nvPr/>
        </p:nvSpPr>
        <p:spPr>
          <a:xfrm>
            <a:off x="539552" y="1268760"/>
            <a:ext cx="8064896" cy="3139321"/>
          </a:xfrm>
          <a:prstGeom prst="rect">
            <a:avLst/>
          </a:prstGeom>
        </p:spPr>
        <p:txBody>
          <a:bodyPr wrap="square">
            <a:spAutoFit/>
          </a:bodyPr>
          <a:lstStyle/>
          <a:p>
            <a:r>
              <a:rPr lang="en-US" altLang="zh-CN" dirty="0" err="1"/>
              <a:t>xSemaphoreCreateMutex</a:t>
            </a:r>
            <a:r>
              <a:rPr lang="en-US" altLang="zh-CN" dirty="0"/>
              <a:t>()</a:t>
            </a:r>
            <a:r>
              <a:rPr lang="zh-CN" altLang="zh-CN" dirty="0"/>
              <a:t>用于创建一个互斥量，并返回一个互斥量</a:t>
            </a:r>
            <a:r>
              <a:rPr lang="zh-CN" altLang="zh-CN" dirty="0" smtClean="0"/>
              <a:t>句柄</a:t>
            </a:r>
            <a:r>
              <a:rPr lang="zh-CN" altLang="en-US" dirty="0" smtClean="0"/>
              <a:t>，</a:t>
            </a:r>
            <a:r>
              <a:rPr lang="zh-CN" altLang="zh-CN" dirty="0" smtClean="0"/>
              <a:t>在</a:t>
            </a:r>
            <a:r>
              <a:rPr lang="zh-CN" altLang="zh-CN" dirty="0"/>
              <a:t>使用之前必须</a:t>
            </a:r>
            <a:r>
              <a:rPr lang="zh-CN" altLang="zh-CN" dirty="0" smtClean="0"/>
              <a:t>先定义</a:t>
            </a:r>
            <a:r>
              <a:rPr lang="zh-CN" altLang="zh-CN" dirty="0"/>
              <a:t>一个互斥量句柄</a:t>
            </a:r>
            <a:r>
              <a:rPr lang="zh-CN" altLang="zh-CN" dirty="0" smtClean="0"/>
              <a:t>。</a:t>
            </a:r>
            <a:endParaRPr lang="en-US" altLang="zh-CN" dirty="0"/>
          </a:p>
          <a:p>
            <a:endParaRPr lang="en-US" altLang="zh-CN" dirty="0" smtClean="0"/>
          </a:p>
          <a:p>
            <a:r>
              <a:rPr lang="en-US" altLang="zh-CN" dirty="0"/>
              <a:t>#define </a:t>
            </a:r>
            <a:r>
              <a:rPr lang="en-US" altLang="zh-CN" dirty="0" smtClean="0"/>
              <a:t>	</a:t>
            </a:r>
            <a:r>
              <a:rPr lang="en-US" altLang="zh-CN" dirty="0" err="1" smtClean="0"/>
              <a:t>xSemaphoreCreateMutex</a:t>
            </a:r>
            <a:r>
              <a:rPr lang="en-US" altLang="zh-CN" dirty="0"/>
              <a:t>() </a:t>
            </a:r>
            <a:r>
              <a:rPr lang="en-US" altLang="zh-CN" dirty="0" smtClean="0"/>
              <a:t>		</a:t>
            </a:r>
            <a:r>
              <a:rPr lang="en-US" altLang="zh-CN" dirty="0" err="1" smtClean="0"/>
              <a:t>xQueueCreateMutex</a:t>
            </a:r>
            <a:r>
              <a:rPr lang="en-US" altLang="zh-CN" dirty="0"/>
              <a:t>( </a:t>
            </a:r>
            <a:r>
              <a:rPr lang="en-US" altLang="zh-CN" dirty="0" err="1"/>
              <a:t>queueQUEUE_TYPE_MUTEX</a:t>
            </a:r>
            <a:r>
              <a:rPr lang="en-US" altLang="zh-CN" dirty="0"/>
              <a:t> </a:t>
            </a:r>
            <a:r>
              <a:rPr lang="en-US" altLang="zh-CN" dirty="0" smtClean="0"/>
              <a:t>)</a:t>
            </a:r>
          </a:p>
          <a:p>
            <a:endParaRPr lang="en-US" altLang="zh-CN" dirty="0" smtClean="0"/>
          </a:p>
          <a:p>
            <a:endParaRPr lang="en-US" altLang="zh-CN" dirty="0" smtClean="0"/>
          </a:p>
          <a:p>
            <a:r>
              <a:rPr lang="en-US" altLang="zh-CN" dirty="0"/>
              <a:t>#define </a:t>
            </a:r>
            <a:r>
              <a:rPr lang="en-US" altLang="zh-CN" dirty="0" err="1"/>
              <a:t>pxMutexHolder</a:t>
            </a:r>
            <a:r>
              <a:rPr lang="en-US" altLang="zh-CN" dirty="0"/>
              <a:t>                   </a:t>
            </a:r>
            <a:r>
              <a:rPr lang="en-US" altLang="zh-CN" dirty="0" err="1" smtClean="0"/>
              <a:t>pcTail</a:t>
            </a:r>
            <a:r>
              <a:rPr lang="en-US" altLang="zh-CN" dirty="0" smtClean="0"/>
              <a:t>		//</a:t>
            </a:r>
            <a:r>
              <a:rPr lang="zh-CN" altLang="en-US" dirty="0" smtClean="0"/>
              <a:t>谁持有互斥量</a:t>
            </a:r>
            <a:endParaRPr lang="en-US" altLang="zh-CN" dirty="0" smtClean="0"/>
          </a:p>
          <a:p>
            <a:endParaRPr lang="en-US" altLang="zh-CN" dirty="0"/>
          </a:p>
          <a:p>
            <a:r>
              <a:rPr lang="en-US" altLang="zh-CN" dirty="0"/>
              <a:t>#define </a:t>
            </a:r>
            <a:r>
              <a:rPr lang="en-US" altLang="zh-CN" dirty="0" err="1"/>
              <a:t>uxQueueType</a:t>
            </a:r>
            <a:r>
              <a:rPr lang="en-US" altLang="zh-CN" dirty="0"/>
              <a:t>                     </a:t>
            </a:r>
            <a:r>
              <a:rPr lang="en-US" altLang="zh-CN" dirty="0" err="1" smtClean="0"/>
              <a:t>pcHead</a:t>
            </a:r>
            <a:r>
              <a:rPr lang="en-US" altLang="zh-CN" dirty="0" smtClean="0"/>
              <a:t>		//</a:t>
            </a:r>
            <a:r>
              <a:rPr lang="zh-CN" altLang="en-US" dirty="0" smtClean="0"/>
              <a:t>类型</a:t>
            </a:r>
            <a:r>
              <a:rPr lang="en-US" altLang="zh-CN" dirty="0" smtClean="0"/>
              <a:t>	</a:t>
            </a:r>
            <a:endParaRPr lang="en-US" altLang="zh-CN" dirty="0"/>
          </a:p>
          <a:p>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8"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创建</a:t>
            </a:r>
            <a:r>
              <a:rPr lang="zh-CN" altLang="en-US" sz="3200" b="1" dirty="0">
                <a:solidFill>
                  <a:srgbClr val="000000"/>
                </a:solidFill>
                <a:latin typeface="微软雅黑" pitchFamily="34" charset="-122"/>
                <a:ea typeface="微软雅黑" pitchFamily="34" charset="-122"/>
              </a:rPr>
              <a:t>互斥量</a:t>
            </a:r>
          </a:p>
        </p:txBody>
      </p:sp>
      <p:pic>
        <p:nvPicPr>
          <p:cNvPr id="5" name="图片 4" descr="E:\EmbedFire\FreeRTOS\FreeRTOS\BOOK\图片\7-1.png"/>
          <p:cNvPicPr/>
          <p:nvPr/>
        </p:nvPicPr>
        <p:blipFill>
          <a:blip r:embed="rId3">
            <a:extLst>
              <a:ext uri="{28A0092B-C50C-407E-A947-70E740481C1C}">
                <a14:useLocalDpi xmlns:a14="http://schemas.microsoft.com/office/drawing/2010/main" val="0"/>
              </a:ext>
            </a:extLst>
          </a:blip>
          <a:srcRect/>
          <a:stretch>
            <a:fillRect/>
          </a:stretch>
        </p:blipFill>
        <p:spPr bwMode="auto">
          <a:xfrm>
            <a:off x="2095518" y="1085623"/>
            <a:ext cx="4938675" cy="5766562"/>
          </a:xfrm>
          <a:prstGeom prst="rect">
            <a:avLst/>
          </a:prstGeom>
          <a:noFill/>
          <a:ln w="12700">
            <a:solidFill>
              <a:schemeClr val="tx1"/>
            </a:solidFill>
          </a:ln>
        </p:spPr>
      </p:pic>
    </p:spTree>
    <p:extLst>
      <p:ext uri="{BB962C8B-B14F-4D97-AF65-F5344CB8AC3E}">
        <p14:creationId xmlns:p14="http://schemas.microsoft.com/office/powerpoint/2010/main" val="91579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8"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创建递归互斥</a:t>
            </a:r>
            <a:r>
              <a:rPr lang="zh-CN" altLang="en-US" sz="3200" b="1" dirty="0">
                <a:solidFill>
                  <a:srgbClr val="000000"/>
                </a:solidFill>
                <a:latin typeface="微软雅黑" pitchFamily="34" charset="-122"/>
                <a:ea typeface="微软雅黑" pitchFamily="34" charset="-122"/>
              </a:rPr>
              <a:t>量</a:t>
            </a:r>
          </a:p>
        </p:txBody>
      </p:sp>
      <p:sp>
        <p:nvSpPr>
          <p:cNvPr id="2" name="矩形 1"/>
          <p:cNvSpPr/>
          <p:nvPr/>
        </p:nvSpPr>
        <p:spPr>
          <a:xfrm>
            <a:off x="395536" y="1268760"/>
            <a:ext cx="8208912" cy="2585323"/>
          </a:xfrm>
          <a:prstGeom prst="rect">
            <a:avLst/>
          </a:prstGeom>
        </p:spPr>
        <p:txBody>
          <a:bodyPr wrap="square">
            <a:spAutoFit/>
          </a:bodyPr>
          <a:lstStyle/>
          <a:p>
            <a:r>
              <a:rPr lang="en-US" altLang="zh-CN" dirty="0" err="1"/>
              <a:t>xSemaphoreCreateRecursiveMutex</a:t>
            </a:r>
            <a:r>
              <a:rPr lang="en-US" altLang="zh-CN" dirty="0"/>
              <a:t>()</a:t>
            </a:r>
            <a:r>
              <a:rPr lang="zh-CN" altLang="zh-CN" dirty="0"/>
              <a:t>用于创建一个递归互斥</a:t>
            </a:r>
            <a:r>
              <a:rPr lang="zh-CN" altLang="zh-CN" dirty="0" smtClean="0"/>
              <a:t>量</a:t>
            </a:r>
            <a:r>
              <a:rPr lang="zh-CN" altLang="en-US" dirty="0" smtClean="0"/>
              <a:t>。</a:t>
            </a:r>
            <a:endParaRPr lang="en-US" altLang="zh-CN" dirty="0" smtClean="0"/>
          </a:p>
          <a:p>
            <a:endParaRPr lang="en-US" altLang="zh-CN" dirty="0"/>
          </a:p>
          <a:p>
            <a:r>
              <a:rPr lang="zh-CN" altLang="zh-CN" dirty="0"/>
              <a:t>它可以被同一个任务获取很多次，获取多少次就需要释放多少次。递归信号量与互斥量一样，都实现了优先级继承</a:t>
            </a:r>
            <a:r>
              <a:rPr lang="zh-CN" altLang="zh-CN" dirty="0" smtClean="0"/>
              <a:t>机制</a:t>
            </a:r>
            <a:r>
              <a:rPr lang="zh-CN" altLang="en-US" dirty="0" smtClean="0"/>
              <a:t>。</a:t>
            </a:r>
            <a:endParaRPr lang="en-US" altLang="zh-CN" dirty="0" smtClean="0"/>
          </a:p>
          <a:p>
            <a:endParaRPr lang="en-US" altLang="zh-CN" dirty="0" smtClean="0"/>
          </a:p>
          <a:p>
            <a:r>
              <a:rPr lang="en-US" altLang="zh-CN" dirty="0"/>
              <a:t>#define </a:t>
            </a:r>
            <a:r>
              <a:rPr lang="en-US" altLang="zh-CN" dirty="0" smtClean="0"/>
              <a:t>	</a:t>
            </a:r>
            <a:r>
              <a:rPr lang="en-US" altLang="zh-CN" dirty="0" err="1" smtClean="0"/>
              <a:t>xSemaphoreCreateRecursiveMutex</a:t>
            </a:r>
            <a:r>
              <a:rPr lang="en-US" altLang="zh-CN" dirty="0"/>
              <a:t>() </a:t>
            </a:r>
            <a:r>
              <a:rPr lang="en-US" altLang="zh-CN" dirty="0" smtClean="0"/>
              <a:t>	</a:t>
            </a:r>
            <a:r>
              <a:rPr lang="en-US" altLang="zh-CN" dirty="0" err="1" smtClean="0"/>
              <a:t>xQueueCreateMutex</a:t>
            </a:r>
            <a:r>
              <a:rPr lang="en-US" altLang="zh-CN" dirty="0"/>
              <a:t>( </a:t>
            </a:r>
            <a:r>
              <a:rPr lang="en-US" altLang="zh-CN" dirty="0" err="1"/>
              <a:t>queueQUEUE_TYPE_RECURSIVE_MUTEX</a:t>
            </a: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1981781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8"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删除互斥</a:t>
            </a:r>
            <a:r>
              <a:rPr lang="zh-CN" altLang="en-US" sz="3200" b="1" dirty="0">
                <a:solidFill>
                  <a:srgbClr val="000000"/>
                </a:solidFill>
                <a:latin typeface="微软雅黑" pitchFamily="34" charset="-122"/>
                <a:ea typeface="微软雅黑" pitchFamily="34" charset="-122"/>
              </a:rPr>
              <a:t>量</a:t>
            </a:r>
          </a:p>
        </p:txBody>
      </p:sp>
      <p:sp>
        <p:nvSpPr>
          <p:cNvPr id="2" name="矩形 1"/>
          <p:cNvSpPr/>
          <p:nvPr/>
        </p:nvSpPr>
        <p:spPr>
          <a:xfrm>
            <a:off x="395536" y="1268760"/>
            <a:ext cx="8208912" cy="369332"/>
          </a:xfrm>
          <a:prstGeom prst="rect">
            <a:avLst/>
          </a:prstGeom>
        </p:spPr>
        <p:txBody>
          <a:bodyPr wrap="square">
            <a:spAutoFit/>
          </a:bodyPr>
          <a:lstStyle/>
          <a:p>
            <a:r>
              <a:rPr lang="zh-CN" altLang="zh-CN" dirty="0"/>
              <a:t>互斥量的本质是信号量，直接调用</a:t>
            </a:r>
            <a:r>
              <a:rPr lang="en-US" altLang="zh-CN" dirty="0" err="1"/>
              <a:t>vSemaphoreDelete</a:t>
            </a:r>
            <a:r>
              <a:rPr lang="en-US" altLang="zh-CN" dirty="0"/>
              <a:t>()</a:t>
            </a:r>
            <a:r>
              <a:rPr lang="zh-CN" altLang="zh-CN" dirty="0"/>
              <a:t>函数进行删除即</a:t>
            </a:r>
            <a:r>
              <a:rPr lang="zh-CN" altLang="zh-CN" dirty="0" smtClean="0"/>
              <a:t>可</a:t>
            </a:r>
            <a:r>
              <a:rPr lang="zh-CN" altLang="en-US" dirty="0" smtClean="0"/>
              <a:t>。</a:t>
            </a:r>
            <a:endParaRPr lang="zh-CN" altLang="en-US" dirty="0">
              <a:solidFill>
                <a:srgbClr val="000000"/>
              </a:solidFill>
            </a:endParaRPr>
          </a:p>
        </p:txBody>
      </p:sp>
    </p:spTree>
    <p:extLst>
      <p:ext uri="{BB962C8B-B14F-4D97-AF65-F5344CB8AC3E}">
        <p14:creationId xmlns:p14="http://schemas.microsoft.com/office/powerpoint/2010/main" val="1686112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7"/>
            <a:ext cx="742950" cy="742951"/>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8" name="圆角矩形 13"/>
          <p:cNvGrpSpPr>
            <a:grpSpLocks/>
          </p:cNvGrpSpPr>
          <p:nvPr/>
        </p:nvGrpSpPr>
        <p:grpSpPr bwMode="auto">
          <a:xfrm>
            <a:off x="4856172" y="2010844"/>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9" name="圆角矩形 12"/>
          <p:cNvGrpSpPr>
            <a:grpSpLocks/>
          </p:cNvGrpSpPr>
          <p:nvPr/>
        </p:nvGrpSpPr>
        <p:grpSpPr bwMode="auto">
          <a:xfrm>
            <a:off x="6232525" y="1858445"/>
            <a:ext cx="1225550" cy="1225552"/>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0" name="圆角矩形 9"/>
          <p:cNvGrpSpPr>
            <a:grpSpLocks/>
          </p:cNvGrpSpPr>
          <p:nvPr/>
        </p:nvGrpSpPr>
        <p:grpSpPr bwMode="auto">
          <a:xfrm>
            <a:off x="3648075" y="2371209"/>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1" name="圆角矩形 4"/>
          <p:cNvGrpSpPr>
            <a:grpSpLocks/>
          </p:cNvGrpSpPr>
          <p:nvPr/>
        </p:nvGrpSpPr>
        <p:grpSpPr bwMode="auto">
          <a:xfrm>
            <a:off x="2428884" y="1652070"/>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2" name="标题 1"/>
          <p:cNvGrpSpPr>
            <a:grpSpLocks/>
          </p:cNvGrpSpPr>
          <p:nvPr/>
        </p:nvGrpSpPr>
        <p:grpSpPr bwMode="auto">
          <a:xfrm>
            <a:off x="1692275" y="2298183"/>
            <a:ext cx="5302250" cy="2066927"/>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THANKS</a:t>
              </a:r>
              <a:endParaRPr lang="zh-CN" altLang="en-US" sz="3200" b="1">
                <a:solidFill>
                  <a:srgbClr val="000000"/>
                </a:solidFill>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9"/>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4" name="圆角矩形 11"/>
          <p:cNvGrpSpPr>
            <a:grpSpLocks/>
          </p:cNvGrpSpPr>
          <p:nvPr/>
        </p:nvGrpSpPr>
        <p:grpSpPr bwMode="auto">
          <a:xfrm>
            <a:off x="5970597" y="2188645"/>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11275" name="文本框 1"/>
          <p:cNvSpPr txBox="1">
            <a:spLocks noChangeArrowheads="1"/>
          </p:cNvSpPr>
          <p:nvPr/>
        </p:nvSpPr>
        <p:spPr bwMode="auto">
          <a:xfrm>
            <a:off x="11334" y="260355"/>
            <a:ext cx="79920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8" name="标题 1"/>
          <p:cNvGrpSpPr>
            <a:grpSpLocks/>
          </p:cNvGrpSpPr>
          <p:nvPr/>
        </p:nvGrpSpPr>
        <p:grpSpPr bwMode="auto">
          <a:xfrm>
            <a:off x="1666090"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7"/>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sp>
        <p:nvSpPr>
          <p:cNvPr id="40"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扫描进入淘宝店铺</a:t>
            </a:r>
            <a:endParaRPr lang="zh-CN" altLang="zh-CN" sz="1200" b="1" dirty="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6265" y="4448737"/>
            <a:ext cx="11271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796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对角圆角矩形 26"/>
          <p:cNvSpPr/>
          <p:nvPr/>
        </p:nvSpPr>
        <p:spPr bwMode="auto">
          <a:xfrm>
            <a:off x="2067605" y="1381442"/>
            <a:ext cx="785818" cy="785819"/>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84" y="2238378"/>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2698175"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互斥</a:t>
            </a:r>
            <a:r>
              <a:rPr lang="zh-CN" altLang="en-US" sz="2800" b="1" dirty="0">
                <a:solidFill>
                  <a:prstClr val="black"/>
                </a:solidFill>
                <a:latin typeface="微软雅黑" pitchFamily="34" charset="-122"/>
                <a:ea typeface="微软雅黑" pitchFamily="34" charset="-122"/>
                <a:cs typeface="+mj-cs"/>
              </a:rPr>
              <a:t>量基本概念</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2420891"/>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7" y="4244979"/>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5"/>
            <a:ext cx="4134465"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互斥</a:t>
            </a:r>
            <a:r>
              <a:rPr lang="zh-CN" altLang="en-US" sz="2800" b="1" dirty="0">
                <a:solidFill>
                  <a:prstClr val="black"/>
                </a:solidFill>
                <a:latin typeface="微软雅黑" pitchFamily="34" charset="-122"/>
                <a:ea typeface="微软雅黑" pitchFamily="34" charset="-122"/>
                <a:cs typeface="+mj-cs"/>
              </a:rPr>
              <a:t>量的优先级继承机制</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3461079"/>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9" y="3306768"/>
            <a:ext cx="4143375"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83" y="3592513"/>
            <a:ext cx="2339102"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互斥量的运作</a:t>
            </a:r>
            <a:endParaRPr lang="zh-CN" altLang="en-US" sz="2800" b="1" dirty="0">
              <a:solidFill>
                <a:prstClr val="black"/>
              </a:solidFill>
              <a:latin typeface="微软雅黑" pitchFamily="34" charset="-122"/>
              <a:ea typeface="微软雅黑" pitchFamily="34" charset="-122"/>
              <a:cs typeface="+mj-cs"/>
            </a:endParaRPr>
          </a:p>
        </p:txBody>
      </p:sp>
      <p:sp>
        <p:nvSpPr>
          <p:cNvPr id="17" name="矩形 16"/>
          <p:cNvSpPr/>
          <p:nvPr/>
        </p:nvSpPr>
        <p:spPr>
          <a:xfrm>
            <a:off x="1257869" y="5445224"/>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FreeRTOS</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内核实现与应用开发实战</a:t>
            </a:r>
            <a:r>
              <a:rPr lang="zh-CN" altLang="en-US" sz="2000" b="1" dirty="0" smtClean="0">
                <a:solidFill>
                  <a:prstClr val="black"/>
                </a:solidFill>
                <a:latin typeface="微软雅黑" pitchFamily="34" charset="-122"/>
                <a:ea typeface="微软雅黑" pitchFamily="34" charset="-122"/>
              </a:rPr>
              <a:t>指南</a:t>
            </a:r>
            <a:r>
              <a:rPr lang="en-US" altLang="zh-CN" sz="2000" b="1" dirty="0" smtClean="0">
                <a:solidFill>
                  <a:prstClr val="black"/>
                </a:solidFill>
                <a:latin typeface="微软雅黑" pitchFamily="34" charset="-122"/>
                <a:ea typeface="微软雅黑" pitchFamily="34" charset="-122"/>
              </a:rPr>
              <a:t>》</a:t>
            </a:r>
          </a:p>
        </p:txBody>
      </p:sp>
      <p:sp>
        <p:nvSpPr>
          <p:cNvPr id="1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互斥量基本</a:t>
            </a:r>
            <a:r>
              <a:rPr lang="zh-CN" altLang="en-US" sz="3200" b="1" dirty="0" smtClean="0">
                <a:latin typeface="微软雅黑" pitchFamily="34" charset="-122"/>
                <a:ea typeface="微软雅黑" pitchFamily="34" charset="-122"/>
              </a:rPr>
              <a:t>概念</a:t>
            </a:r>
            <a:endParaRPr lang="zh-CN" altLang="en-US" sz="3200" b="1" dirty="0">
              <a:latin typeface="微软雅黑" pitchFamily="34" charset="-122"/>
              <a:ea typeface="微软雅黑" pitchFamily="34" charset="-122"/>
            </a:endParaRPr>
          </a:p>
        </p:txBody>
      </p:sp>
      <p:sp>
        <p:nvSpPr>
          <p:cNvPr id="2" name="矩形 1"/>
          <p:cNvSpPr/>
          <p:nvPr/>
        </p:nvSpPr>
        <p:spPr>
          <a:xfrm>
            <a:off x="539552" y="1213008"/>
            <a:ext cx="8064896" cy="2585323"/>
          </a:xfrm>
          <a:prstGeom prst="rect">
            <a:avLst/>
          </a:prstGeom>
        </p:spPr>
        <p:txBody>
          <a:bodyPr wrap="square">
            <a:spAutoFit/>
          </a:bodyPr>
          <a:lstStyle/>
          <a:p>
            <a:r>
              <a:rPr lang="zh-CN" altLang="zh-CN" dirty="0"/>
              <a:t>互斥量又称互斥信号量（本质是信号量），是一种特殊的二值信号量，它和信号量不同的是，它支持互斥量所有权、递归访问以及防止优先级翻转的特性，用于实现对临界资源的独占式处理</a:t>
            </a:r>
            <a:r>
              <a:rPr lang="zh-CN" altLang="zh-CN" dirty="0" smtClean="0"/>
              <a:t>。</a:t>
            </a:r>
            <a:endParaRPr lang="en-US" altLang="zh-CN" dirty="0" smtClean="0"/>
          </a:p>
          <a:p>
            <a:endParaRPr lang="en-US" altLang="zh-CN" dirty="0"/>
          </a:p>
          <a:p>
            <a:r>
              <a:rPr lang="zh-CN" altLang="zh-CN" dirty="0"/>
              <a:t>用于互锁的互斥量可以充当保护资源的令牌，当一个任务希望访问某个资源时，它必须先获取令牌。当任务使用完资源后，必须还回令牌，以便其它任务可以访问该资源</a:t>
            </a:r>
            <a:r>
              <a:rPr lang="zh-CN" altLang="zh-CN" dirty="0" smtClean="0"/>
              <a:t>。</a:t>
            </a:r>
            <a:endParaRPr lang="en-US" altLang="zh-CN" dirty="0" smtClean="0"/>
          </a:p>
          <a:p>
            <a:endParaRPr lang="en-US" altLang="zh-CN" dirty="0"/>
          </a:p>
          <a:p>
            <a:r>
              <a:rPr lang="zh-CN" altLang="en-US" dirty="0" smtClean="0"/>
              <a:t>思考一下：为什么不用信号量来做资源保护呢？</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优先级翻转</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611560" y="1268760"/>
            <a:ext cx="7992888" cy="3139321"/>
          </a:xfrm>
          <a:prstGeom prst="rect">
            <a:avLst/>
          </a:prstGeom>
        </p:spPr>
        <p:txBody>
          <a:bodyPr wrap="square">
            <a:spAutoFit/>
          </a:bodyPr>
          <a:lstStyle/>
          <a:p>
            <a:r>
              <a:rPr lang="zh-CN" altLang="zh-CN" dirty="0"/>
              <a:t>信号量会导致的另一个潜在问题，那就是任务优先级</a:t>
            </a:r>
            <a:r>
              <a:rPr lang="zh-CN" altLang="zh-CN" dirty="0" smtClean="0"/>
              <a:t>翻转。</a:t>
            </a:r>
            <a:r>
              <a:rPr lang="zh-CN" altLang="zh-CN" dirty="0"/>
              <a:t>而</a:t>
            </a:r>
            <a:r>
              <a:rPr lang="en-US" altLang="zh-CN" dirty="0" err="1"/>
              <a:t>FreeRTOS</a:t>
            </a:r>
            <a:r>
              <a:rPr lang="zh-CN" altLang="zh-CN" dirty="0"/>
              <a:t>提供的互斥量可以通过优先级继承算法，可以降低优先级翻转问题产生的影响，所以，用于临界资源的保护一般建议使用互斥量</a:t>
            </a:r>
            <a:r>
              <a:rPr lang="zh-CN" altLang="zh-CN" dirty="0" smtClean="0"/>
              <a:t>。</a:t>
            </a:r>
            <a:endParaRPr lang="en-US" altLang="zh-CN" dirty="0" smtClean="0"/>
          </a:p>
          <a:p>
            <a:endParaRPr lang="en-US" altLang="zh-CN" dirty="0" smtClean="0"/>
          </a:p>
          <a:p>
            <a:r>
              <a:rPr lang="zh-CN" altLang="en-US" dirty="0" smtClean="0"/>
              <a:t>什么是优先级翻转呢？</a:t>
            </a:r>
            <a:r>
              <a:rPr lang="zh-CN" altLang="zh-CN" dirty="0" smtClean="0"/>
              <a:t>我们</a:t>
            </a:r>
            <a:r>
              <a:rPr lang="zh-CN" altLang="zh-CN" dirty="0"/>
              <a:t>知道任务的优先级在创建的时候就已经是设置好的，高优先级的任务可以打断低优先级的任务，抢占</a:t>
            </a:r>
            <a:r>
              <a:rPr lang="en-US" altLang="zh-CN" dirty="0"/>
              <a:t>CPU</a:t>
            </a:r>
            <a:r>
              <a:rPr lang="zh-CN" altLang="zh-CN" dirty="0"/>
              <a:t>的使用权。但是在很多场合中，某些资源只有一个，当低优先级任务正在占用该资源的时候，</a:t>
            </a:r>
            <a:r>
              <a:rPr lang="zh-CN" altLang="zh-CN" dirty="0" smtClean="0"/>
              <a:t>即便</a:t>
            </a:r>
            <a:r>
              <a:rPr lang="zh-CN" altLang="en-US" dirty="0" smtClean="0"/>
              <a:t>是</a:t>
            </a:r>
            <a:r>
              <a:rPr lang="zh-CN" altLang="zh-CN" dirty="0" smtClean="0"/>
              <a:t>高</a:t>
            </a:r>
            <a:r>
              <a:rPr lang="zh-CN" altLang="zh-CN" dirty="0"/>
              <a:t>优先级任务也只能乖乖的等待低优先级任务使用完该资源后释放资源。这里高优先级任务无法运行而低优先级任务可以运行的现象称为“优先级翻转”</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227543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优先级翻转</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467544" y="1124744"/>
            <a:ext cx="8280920" cy="2308324"/>
          </a:xfrm>
          <a:prstGeom prst="rect">
            <a:avLst/>
          </a:prstGeom>
        </p:spPr>
        <p:txBody>
          <a:bodyPr wrap="square">
            <a:spAutoFit/>
          </a:bodyPr>
          <a:lstStyle/>
          <a:p>
            <a:r>
              <a:rPr lang="zh-CN" altLang="zh-CN" dirty="0"/>
              <a:t>互斥量与二值信号量最大的不同是：互斥量具有优先级继承机制，而信号量没有。也就是说，某个临界资源受到一个互斥量保护，如果这个资源正在被一个低优先级任务使用，那么此时的互斥量是闭锁状态，也代表了没有任务能</a:t>
            </a:r>
            <a:r>
              <a:rPr lang="zh-CN" altLang="en-US" dirty="0"/>
              <a:t>获取</a:t>
            </a:r>
            <a:r>
              <a:rPr lang="zh-CN" altLang="zh-CN" dirty="0"/>
              <a:t>到这个互斥量，如果此时一个高优先级任务想要对这个资源进行访问，去</a:t>
            </a:r>
            <a:r>
              <a:rPr lang="zh-CN" altLang="en-US" dirty="0"/>
              <a:t>获取</a:t>
            </a:r>
            <a:r>
              <a:rPr lang="zh-CN" altLang="zh-CN" dirty="0"/>
              <a:t>这个互斥量，那么高优先级任务会因为</a:t>
            </a:r>
            <a:r>
              <a:rPr lang="zh-CN" altLang="en-US" dirty="0"/>
              <a:t>获取</a:t>
            </a:r>
            <a:r>
              <a:rPr lang="zh-CN" altLang="zh-CN" dirty="0"/>
              <a:t>不到互斥量而进入阻塞态，那么系统会将现在持有该互斥量的任务的优先级临时提升到与高优先级任务的优先级相同，这个优先级提升的过程叫做优先级继承。这个优先级继承机制确保高优先级任务进入阻塞状态的时间尽可能短，以及将已经出现的“优先级翻转”危害降低到最小。</a:t>
            </a:r>
            <a:endParaRPr lang="zh-CN" altLang="zh-CN" dirty="0"/>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bwMode="auto">
          <a:xfrm>
            <a:off x="1470054" y="3577818"/>
            <a:ext cx="6275900" cy="3240360"/>
          </a:xfrm>
          <a:prstGeom prst="rect">
            <a:avLst/>
          </a:prstGeom>
          <a:noFill/>
          <a:ln w="12700">
            <a:solidFill>
              <a:schemeClr val="tx1"/>
            </a:solidFill>
          </a:ln>
        </p:spPr>
      </p:pic>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优先级继承</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395536" y="1268760"/>
            <a:ext cx="8280920" cy="1754326"/>
          </a:xfrm>
          <a:prstGeom prst="rect">
            <a:avLst/>
          </a:prstGeom>
        </p:spPr>
        <p:txBody>
          <a:bodyPr wrap="square">
            <a:spAutoFit/>
          </a:bodyPr>
          <a:lstStyle/>
          <a:p>
            <a:r>
              <a:rPr lang="zh-CN" altLang="zh-CN" dirty="0"/>
              <a:t>优先级继承算法是指，暂时提高某个占有某种资源的低优先级任务的优先级，使之与在所有等待该资源的任务中优先级最高那个任务的优先级相等，而当这个低优先级任务执行完毕释放该资源时，优先级重新回到初始设定值。</a:t>
            </a:r>
            <a:endParaRPr lang="en-US" altLang="zh-CN" dirty="0"/>
          </a:p>
          <a:p>
            <a:endParaRPr lang="en-US" altLang="zh-CN" dirty="0"/>
          </a:p>
          <a:p>
            <a:r>
              <a:rPr lang="zh-CN" altLang="zh-CN" dirty="0"/>
              <a:t>因此，继承优先级的任务避免了系统资源被任何中间优先级的任务抢占</a:t>
            </a:r>
            <a:r>
              <a:rPr lang="zh-CN" altLang="zh-CN" dirty="0" smtClean="0"/>
              <a:t>。</a:t>
            </a:r>
            <a:endParaRPr lang="en-US" altLang="zh-CN" dirty="0" smtClean="0"/>
          </a:p>
          <a:p>
            <a:endParaRPr lang="en-US" altLang="zh-CN" dirty="0" smtClean="0"/>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bwMode="auto">
          <a:xfrm>
            <a:off x="1372913" y="3152043"/>
            <a:ext cx="6383885" cy="3456384"/>
          </a:xfrm>
          <a:prstGeom prst="rect">
            <a:avLst/>
          </a:prstGeom>
          <a:noFill/>
          <a:ln w="12700">
            <a:solidFill>
              <a:schemeClr val="tx1"/>
            </a:solidFill>
          </a:ln>
        </p:spPr>
      </p:pic>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互斥量应用场景</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467544" y="1340768"/>
            <a:ext cx="8136904" cy="3970318"/>
          </a:xfrm>
          <a:prstGeom prst="rect">
            <a:avLst/>
          </a:prstGeom>
        </p:spPr>
        <p:txBody>
          <a:bodyPr wrap="square">
            <a:spAutoFit/>
          </a:bodyPr>
          <a:lstStyle/>
          <a:p>
            <a:r>
              <a:rPr lang="zh-CN" altLang="zh-CN" dirty="0"/>
              <a:t>互斥量的使用比较单一，因为它是信号量的一种，并且它是以锁的形式存在。在初始化的时候，互斥量处于开锁的状态，而被任务持有的时候则立刻转为闭锁的状态</a:t>
            </a:r>
            <a:r>
              <a:rPr lang="zh-CN" altLang="zh-CN" dirty="0" smtClean="0"/>
              <a:t>。</a:t>
            </a:r>
            <a:endParaRPr lang="en-US" altLang="zh-CN" dirty="0" smtClean="0"/>
          </a:p>
          <a:p>
            <a:endParaRPr lang="en-US" altLang="zh-CN" dirty="0"/>
          </a:p>
          <a:p>
            <a:r>
              <a:rPr lang="zh-CN" altLang="zh-CN" b="1" dirty="0" smtClean="0">
                <a:solidFill>
                  <a:srgbClr val="FF0000"/>
                </a:solidFill>
              </a:rPr>
              <a:t>互斥</a:t>
            </a:r>
            <a:r>
              <a:rPr lang="zh-CN" altLang="zh-CN" b="1" dirty="0">
                <a:solidFill>
                  <a:srgbClr val="FF0000"/>
                </a:solidFill>
              </a:rPr>
              <a:t>量更适合于</a:t>
            </a:r>
            <a:r>
              <a:rPr lang="zh-CN" altLang="zh-CN" b="1" dirty="0" smtClean="0">
                <a:solidFill>
                  <a:srgbClr val="FF0000"/>
                </a:solidFill>
              </a:rPr>
              <a:t>：</a:t>
            </a:r>
            <a:endParaRPr lang="zh-CN" altLang="zh-CN" b="1" dirty="0">
              <a:solidFill>
                <a:srgbClr val="FF0000"/>
              </a:solidFill>
            </a:endParaRPr>
          </a:p>
          <a:p>
            <a:pPr lvl="0"/>
            <a:r>
              <a:rPr lang="zh-CN" altLang="zh-CN" dirty="0"/>
              <a:t>可能会引起优先级翻转的情况</a:t>
            </a:r>
            <a:r>
              <a:rPr lang="zh-CN" altLang="zh-CN" dirty="0" smtClean="0"/>
              <a:t>。</a:t>
            </a:r>
            <a:endParaRPr lang="en-US" altLang="zh-CN" dirty="0" smtClean="0"/>
          </a:p>
          <a:p>
            <a:pPr lvl="0"/>
            <a:endParaRPr lang="zh-CN" altLang="zh-CN" dirty="0"/>
          </a:p>
          <a:p>
            <a:r>
              <a:rPr lang="zh-CN" altLang="zh-CN" b="1" dirty="0">
                <a:solidFill>
                  <a:srgbClr val="FF0000"/>
                </a:solidFill>
              </a:rPr>
              <a:t>递归互斥量更适用于：</a:t>
            </a:r>
          </a:p>
          <a:p>
            <a:r>
              <a:rPr lang="zh-CN" altLang="zh-CN" dirty="0"/>
              <a:t>任务可能会多次获取互斥量的情况下。这样可以避免同一任务多次递归持有而造成死锁的问题</a:t>
            </a:r>
            <a:r>
              <a:rPr lang="zh-CN" altLang="zh-CN" dirty="0" smtClean="0"/>
              <a:t>。</a:t>
            </a:r>
            <a:endParaRPr lang="en-US" altLang="zh-CN" dirty="0" smtClean="0"/>
          </a:p>
          <a:p>
            <a:endParaRPr lang="en-US" altLang="zh-CN" dirty="0" smtClean="0"/>
          </a:p>
          <a:p>
            <a:endParaRPr lang="en-US" altLang="zh-CN" dirty="0"/>
          </a:p>
          <a:p>
            <a:r>
              <a:rPr lang="zh-CN" altLang="zh-CN" dirty="0"/>
              <a:t>另外需要注意的是互斥量不能在中断服务函数中使用，因为其特有的优先级继承机制只在任务起作用，在中断的上下文环境毫无意义</a:t>
            </a:r>
            <a:r>
              <a:rPr lang="zh-CN" altLang="zh-CN" dirty="0" smtClean="0"/>
              <a:t>。</a:t>
            </a:r>
            <a:endParaRPr lang="zh-CN" altLang="zh-CN"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互斥</a:t>
            </a:r>
            <a:r>
              <a:rPr lang="zh-CN" altLang="en-US" sz="3200" b="1" dirty="0">
                <a:solidFill>
                  <a:srgbClr val="000000"/>
                </a:solidFill>
                <a:latin typeface="微软雅黑" pitchFamily="34" charset="-122"/>
                <a:ea typeface="微软雅黑" pitchFamily="34" charset="-122"/>
              </a:rPr>
              <a:t>量运作机制</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467544" y="1196752"/>
            <a:ext cx="8136904" cy="2031325"/>
          </a:xfrm>
          <a:prstGeom prst="rect">
            <a:avLst/>
          </a:prstGeom>
        </p:spPr>
        <p:txBody>
          <a:bodyPr wrap="square">
            <a:spAutoFit/>
          </a:bodyPr>
          <a:lstStyle/>
          <a:p>
            <a:r>
              <a:rPr lang="zh-CN" altLang="zh-CN" dirty="0"/>
              <a:t>用互斥量处理不同任务对临界资源的同步访问时，任务想要获得互斥量才能进行资源访问，如果一旦有任务成功获得了互斥量，则互斥量立即变为闭锁状态，此时其他任务会因为获取不到互斥量而不能访问这个资源，任务会根据用户自定义的等待时间进行等待，直到互斥量被持有的任务释放后，其他任务才能获取互斥量从而得以访问该临界资源，此时互斥量再次上锁，如此一来就可以确保每个时刻只有一个任务正在访问这个临界资源，保证了临界资源操作的安全性。</a:t>
            </a:r>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bwMode="auto">
          <a:xfrm>
            <a:off x="947342" y="3173540"/>
            <a:ext cx="7235027" cy="3585299"/>
          </a:xfrm>
          <a:prstGeom prst="rect">
            <a:avLst/>
          </a:prstGeom>
          <a:noFill/>
          <a:ln w="12700">
            <a:solidFill>
              <a:schemeClr val="tx1"/>
            </a:solidFill>
          </a:ln>
        </p:spPr>
      </p:pic>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互斥</a:t>
            </a:r>
            <a:r>
              <a:rPr lang="zh-CN" altLang="en-US" sz="3200" b="1" dirty="0">
                <a:solidFill>
                  <a:srgbClr val="000000"/>
                </a:solidFill>
                <a:latin typeface="微软雅黑" pitchFamily="34" charset="-122"/>
                <a:ea typeface="微软雅黑" pitchFamily="34" charset="-122"/>
              </a:rPr>
              <a:t>量控制块</a:t>
            </a:r>
            <a:endParaRPr lang="zh-CN" altLang="en-US" sz="3200" b="1" dirty="0">
              <a:solidFill>
                <a:srgbClr val="000000"/>
              </a:solidFill>
              <a:latin typeface="微软雅黑" pitchFamily="34" charset="-122"/>
              <a:ea typeface="微软雅黑" pitchFamily="34" charset="-122"/>
            </a:endParaRPr>
          </a:p>
        </p:txBody>
      </p:sp>
      <p:sp>
        <p:nvSpPr>
          <p:cNvPr id="3" name="矩形 2"/>
          <p:cNvSpPr/>
          <p:nvPr/>
        </p:nvSpPr>
        <p:spPr>
          <a:xfrm>
            <a:off x="611560" y="1268760"/>
            <a:ext cx="7920880" cy="4524315"/>
          </a:xfrm>
          <a:prstGeom prst="rect">
            <a:avLst/>
          </a:prstGeom>
        </p:spPr>
        <p:txBody>
          <a:bodyPr wrap="square">
            <a:spAutoFit/>
          </a:bodyPr>
          <a:lstStyle/>
          <a:p>
            <a:r>
              <a:rPr lang="zh-CN" altLang="zh-CN" dirty="0"/>
              <a:t>互斥量的</a:t>
            </a:r>
            <a:r>
              <a:rPr lang="en-US" altLang="zh-CN" dirty="0"/>
              <a:t>API</a:t>
            </a:r>
            <a:r>
              <a:rPr lang="zh-CN" altLang="zh-CN" dirty="0"/>
              <a:t>函数实际上都是宏，它使用现有的队列机制，这些宏定义在</a:t>
            </a:r>
            <a:r>
              <a:rPr lang="en-US" altLang="zh-CN" dirty="0" err="1"/>
              <a:t>semphr.h</a:t>
            </a:r>
            <a:r>
              <a:rPr lang="zh-CN" altLang="zh-CN" dirty="0"/>
              <a:t>文件中，如果使用互斥量，需要包含</a:t>
            </a:r>
            <a:r>
              <a:rPr lang="en-US" altLang="zh-CN" dirty="0" err="1"/>
              <a:t>semphr.h</a:t>
            </a:r>
            <a:r>
              <a:rPr lang="zh-CN" altLang="zh-CN" dirty="0"/>
              <a:t>头文件。所以</a:t>
            </a:r>
            <a:r>
              <a:rPr lang="en-US" altLang="zh-CN" dirty="0" err="1"/>
              <a:t>FreeRTOS</a:t>
            </a:r>
            <a:r>
              <a:rPr lang="zh-CN" altLang="zh-CN" dirty="0"/>
              <a:t>的互斥量控制块结构体与消息队列结构体是一模一样的，只不过结构体中某些成员变量代表的含义不一样</a:t>
            </a:r>
            <a:r>
              <a:rPr lang="zh-CN" altLang="zh-CN" dirty="0" smtClean="0"/>
              <a:t>而已</a:t>
            </a:r>
            <a:r>
              <a:rPr lang="zh-CN" altLang="en-US" dirty="0" smtClean="0"/>
              <a:t>。</a:t>
            </a:r>
            <a:endParaRPr lang="en-US" altLang="zh-CN" dirty="0" smtClean="0"/>
          </a:p>
          <a:p>
            <a:endParaRPr lang="en-US" altLang="zh-CN" dirty="0"/>
          </a:p>
          <a:p>
            <a:r>
              <a:rPr lang="en-US" altLang="zh-CN" dirty="0"/>
              <a:t>  </a:t>
            </a:r>
            <a:r>
              <a:rPr lang="en-US" altLang="zh-CN" dirty="0" smtClean="0"/>
              <a:t>union</a:t>
            </a:r>
            <a:r>
              <a:rPr lang="en-US" altLang="zh-CN" dirty="0"/>
              <a:t>                             </a:t>
            </a:r>
            <a:endParaRPr lang="en-US" altLang="zh-CN" dirty="0" smtClean="0"/>
          </a:p>
          <a:p>
            <a:r>
              <a:rPr lang="en-US" altLang="zh-CN" dirty="0"/>
              <a:t>  {</a:t>
            </a:r>
          </a:p>
          <a:p>
            <a:r>
              <a:rPr lang="en-US" altLang="zh-CN" dirty="0"/>
              <a:t>        int8_t *</a:t>
            </a:r>
            <a:r>
              <a:rPr lang="en-US" altLang="zh-CN" dirty="0" err="1"/>
              <a:t>pcReadFrom</a:t>
            </a:r>
            <a:r>
              <a:rPr lang="en-US" altLang="zh-CN" dirty="0"/>
              <a:t>;        </a:t>
            </a:r>
            <a:endParaRPr lang="en-US" altLang="zh-CN" dirty="0" smtClean="0"/>
          </a:p>
          <a:p>
            <a:r>
              <a:rPr lang="en-US" altLang="zh-CN" dirty="0"/>
              <a:t>        </a:t>
            </a:r>
            <a:r>
              <a:rPr lang="en-US" altLang="zh-CN" dirty="0" err="1"/>
              <a:t>UBaseType_t</a:t>
            </a:r>
            <a:r>
              <a:rPr lang="en-US" altLang="zh-CN" dirty="0"/>
              <a:t> </a:t>
            </a:r>
            <a:r>
              <a:rPr lang="en-US" altLang="zh-CN" dirty="0" err="1" smtClean="0"/>
              <a:t>uxRecursiveCallCount</a:t>
            </a:r>
            <a:endParaRPr lang="en-US" altLang="zh-CN" dirty="0" smtClean="0"/>
          </a:p>
          <a:p>
            <a:r>
              <a:rPr lang="en-US" altLang="zh-CN" dirty="0"/>
              <a:t>    } u</a:t>
            </a:r>
            <a:r>
              <a:rPr lang="en-US" altLang="zh-CN" dirty="0" smtClean="0"/>
              <a:t>;</a:t>
            </a:r>
          </a:p>
          <a:p>
            <a:endParaRPr lang="en-US" altLang="zh-CN" dirty="0" smtClean="0"/>
          </a:p>
          <a:p>
            <a:r>
              <a:rPr lang="en-US" altLang="zh-CN" dirty="0"/>
              <a:t>    volatile </a:t>
            </a:r>
            <a:r>
              <a:rPr lang="en-US" altLang="zh-CN" dirty="0" err="1"/>
              <a:t>UBaseType_t</a:t>
            </a:r>
            <a:r>
              <a:rPr lang="en-US" altLang="zh-CN" dirty="0"/>
              <a:t> </a:t>
            </a:r>
            <a:r>
              <a:rPr lang="en-US" altLang="zh-CN" dirty="0" err="1" smtClean="0"/>
              <a:t>uxMessagesWaiting</a:t>
            </a:r>
            <a:endParaRPr lang="en-US" altLang="zh-CN" dirty="0" smtClean="0"/>
          </a:p>
          <a:p>
            <a:endParaRPr lang="en-US" altLang="zh-CN" dirty="0" smtClean="0"/>
          </a:p>
          <a:p>
            <a:r>
              <a:rPr lang="en-US" altLang="zh-CN" dirty="0"/>
              <a:t>    </a:t>
            </a:r>
            <a:r>
              <a:rPr lang="en-US" altLang="zh-CN" dirty="0" err="1"/>
              <a:t>UBaseType_t</a:t>
            </a:r>
            <a:r>
              <a:rPr lang="en-US" altLang="zh-CN" dirty="0"/>
              <a:t> </a:t>
            </a:r>
            <a:r>
              <a:rPr lang="en-US" altLang="zh-CN" dirty="0" err="1"/>
              <a:t>uxLength</a:t>
            </a:r>
            <a:r>
              <a:rPr lang="en-US" altLang="zh-CN" dirty="0"/>
              <a:t>;           </a:t>
            </a:r>
            <a:endParaRPr lang="en-US" altLang="zh-CN" dirty="0" smtClean="0"/>
          </a:p>
          <a:p>
            <a:endParaRPr lang="en-US" altLang="zh-CN" dirty="0" smtClean="0"/>
          </a:p>
          <a:p>
            <a:r>
              <a:rPr lang="en-US" altLang="zh-CN" dirty="0"/>
              <a:t>    </a:t>
            </a:r>
            <a:r>
              <a:rPr lang="en-US" altLang="zh-CN" dirty="0" err="1"/>
              <a:t>UBaseType_t</a:t>
            </a:r>
            <a:r>
              <a:rPr lang="en-US" altLang="zh-CN" dirty="0"/>
              <a:t> </a:t>
            </a:r>
            <a:r>
              <a:rPr lang="en-US" altLang="zh-CN" dirty="0" err="1"/>
              <a:t>uxItemSize</a:t>
            </a:r>
            <a:r>
              <a:rPr lang="en-US" altLang="zh-CN" dirty="0"/>
              <a:t>;         </a:t>
            </a:r>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1467</TotalTime>
  <Pages>0</Pages>
  <Words>1006</Words>
  <Characters>0</Characters>
  <Application>Microsoft Office PowerPoint</Application>
  <DocSecurity>0</DocSecurity>
  <PresentationFormat>全屏显示(4:3)</PresentationFormat>
  <Lines>0</Lines>
  <Paragraphs>79</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XiaZaiMa.COM</cp:lastModifiedBy>
  <cp:revision>183</cp:revision>
  <dcterms:created xsi:type="dcterms:W3CDTF">2014-09-22T09:17:55Z</dcterms:created>
  <dcterms:modified xsi:type="dcterms:W3CDTF">2019-04-01T06:43:53Z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