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6" r:id="rId10"/>
    <p:sldId id="327" r:id="rId11"/>
    <p:sldId id="328" r:id="rId12"/>
    <p:sldId id="314" r:id="rId1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100" d="100"/>
          <a:sy n="100" d="100"/>
        </p:scale>
        <p:origin x="-1944" y="-29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事件</a:t>
              </a: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清除事件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95536" y="1402041"/>
            <a:ext cx="8208912" cy="923330"/>
          </a:xfrm>
          <a:prstGeom prst="rect">
            <a:avLst/>
          </a:prstGeom>
        </p:spPr>
        <p:txBody>
          <a:bodyPr wrap="square">
            <a:spAutoFit/>
          </a:bodyPr>
          <a:lstStyle/>
          <a:p>
            <a:r>
              <a:rPr lang="en-US" altLang="zh-CN" dirty="0" err="1"/>
              <a:t>xEventGroupClearBits</a:t>
            </a:r>
            <a:r>
              <a:rPr lang="en-US" altLang="zh-CN" dirty="0"/>
              <a:t>()</a:t>
            </a:r>
            <a:r>
              <a:rPr lang="zh-CN" altLang="zh-CN" dirty="0"/>
              <a:t>与</a:t>
            </a:r>
            <a:r>
              <a:rPr lang="en-US" altLang="zh-CN" dirty="0" err="1"/>
              <a:t>xEventGroupClearBitsFromISR</a:t>
            </a:r>
            <a:r>
              <a:rPr lang="en-US" altLang="zh-CN" dirty="0"/>
              <a:t>()</a:t>
            </a:r>
            <a:r>
              <a:rPr lang="zh-CN" altLang="zh-CN" dirty="0"/>
              <a:t>都是用于清除事件组指定的位，如果在获取事件的时候没有将对应的标志位清除，那么就需要用这个函数来进行显式</a:t>
            </a:r>
            <a:r>
              <a:rPr lang="zh-CN" altLang="zh-CN" dirty="0" smtClean="0"/>
              <a:t>清除</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9319636"/>
              </p:ext>
            </p:extLst>
          </p:nvPr>
        </p:nvGraphicFramePr>
        <p:xfrm>
          <a:off x="467543" y="2492896"/>
          <a:ext cx="8064897" cy="4029678"/>
        </p:xfrm>
        <a:graphic>
          <a:graphicData uri="http://schemas.openxmlformats.org/drawingml/2006/table">
            <a:tbl>
              <a:tblPr firstRow="1" firstCol="1" bandRow="1">
                <a:tableStyleId>{5C22544A-7EE6-4342-B048-85BDC9FD1C3A}</a:tableStyleId>
              </a:tblPr>
              <a:tblGrid>
                <a:gridCol w="1008112"/>
                <a:gridCol w="1584176"/>
                <a:gridCol w="5472609"/>
              </a:tblGrid>
              <a:tr h="1440160">
                <a:tc>
                  <a:txBody>
                    <a:bodyPr/>
                    <a:lstStyle/>
                    <a:p>
                      <a:pPr algn="just">
                        <a:lnSpc>
                          <a:spcPts val="1200"/>
                        </a:lnSpc>
                        <a:spcAft>
                          <a:spcPts val="0"/>
                        </a:spcAft>
                      </a:pPr>
                      <a:r>
                        <a:rPr lang="zh-CN" sz="1200" dirty="0">
                          <a:effectLst/>
                        </a:rPr>
                        <a:t>函数原型</a:t>
                      </a:r>
                      <a:endParaRPr lang="zh-CN" sz="1200" dirty="0">
                        <a:effectLst/>
                        <a:latin typeface="Times New Roman"/>
                        <a:ea typeface="宋体"/>
                      </a:endParaRPr>
                    </a:p>
                  </a:txBody>
                  <a:tcPr marL="46389" marR="46389" marT="0" marB="0" anchor="ctr"/>
                </a:tc>
                <a:tc gridSpan="2">
                  <a:txBody>
                    <a:bodyPr/>
                    <a:lstStyle/>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effectLst/>
                        </a:rPr>
                        <a:t>EventBits_t</a:t>
                      </a:r>
                      <a:r>
                        <a:rPr lang="en-US" sz="1200" dirty="0">
                          <a:effectLst/>
                        </a:rPr>
                        <a:t> </a:t>
                      </a:r>
                      <a:r>
                        <a:rPr lang="en-US" sz="1200" dirty="0" err="1">
                          <a:effectLst/>
                        </a:rPr>
                        <a:t>xEventGroupClearBits</a:t>
                      </a:r>
                      <a:r>
                        <a:rPr lang="en-US" sz="1200" dirty="0" smtClean="0">
                          <a:effectLst/>
                        </a:rPr>
                        <a:t>( </a:t>
                      </a:r>
                      <a:r>
                        <a:rPr lang="en-US" sz="1200" dirty="0" err="1" smtClean="0">
                          <a:effectLst/>
                        </a:rPr>
                        <a:t>EventGroupHandle_t</a:t>
                      </a:r>
                      <a:r>
                        <a:rPr lang="en-US" sz="1200" dirty="0" smtClean="0">
                          <a:effectLst/>
                        </a:rPr>
                        <a:t> </a:t>
                      </a:r>
                      <a:r>
                        <a:rPr lang="en-US" sz="1200" dirty="0" err="1">
                          <a:effectLst/>
                        </a:rPr>
                        <a:t>xEventGroup</a:t>
                      </a:r>
                      <a:r>
                        <a:rPr lang="en-US" sz="1200" dirty="0" smtClean="0">
                          <a:effectLst/>
                        </a:rPr>
                        <a:t>,</a:t>
                      </a: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sz="1200" dirty="0">
                        <a:effectLst/>
                      </a:endParaRP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rPr>
                        <a:t>                                                          </a:t>
                      </a:r>
                      <a:r>
                        <a:rPr lang="en-US" sz="1200" dirty="0" smtClean="0">
                          <a:effectLst/>
                        </a:rPr>
                        <a:t>   </a:t>
                      </a:r>
                      <a:r>
                        <a:rPr lang="en-US" sz="1200" dirty="0" err="1" smtClean="0">
                          <a:effectLst/>
                        </a:rPr>
                        <a:t>const</a:t>
                      </a:r>
                      <a:r>
                        <a:rPr lang="en-US" sz="1200" dirty="0" smtClean="0">
                          <a:effectLst/>
                        </a:rPr>
                        <a:t> </a:t>
                      </a:r>
                      <a:r>
                        <a:rPr lang="en-US" sz="1200" dirty="0" err="1">
                          <a:effectLst/>
                        </a:rPr>
                        <a:t>EventBits_t</a:t>
                      </a:r>
                      <a:r>
                        <a:rPr lang="en-US" sz="1200" dirty="0">
                          <a:effectLst/>
                        </a:rPr>
                        <a:t> </a:t>
                      </a:r>
                      <a:r>
                        <a:rPr lang="en-US" sz="1200" dirty="0" err="1">
                          <a:effectLst/>
                        </a:rPr>
                        <a:t>uxBitsToClear</a:t>
                      </a:r>
                      <a:r>
                        <a:rPr lang="en-US" sz="1200" dirty="0">
                          <a:effectLst/>
                        </a:rPr>
                        <a:t> </a:t>
                      </a:r>
                      <a:r>
                        <a:rPr lang="en-US" sz="1200" dirty="0" smtClean="0">
                          <a:effectLst/>
                        </a:rPr>
                        <a:t>);</a:t>
                      </a: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sz="1200" dirty="0">
                        <a:effectLst/>
                      </a:endParaRP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effectLst/>
                        </a:rPr>
                        <a:t>BaseType_t</a:t>
                      </a:r>
                      <a:r>
                        <a:rPr lang="en-US" sz="1200" dirty="0">
                          <a:effectLst/>
                        </a:rPr>
                        <a:t> </a:t>
                      </a:r>
                      <a:r>
                        <a:rPr lang="en-US" sz="1200" dirty="0" err="1">
                          <a:effectLst/>
                        </a:rPr>
                        <a:t>xEventGroupClearBitsFromISR</a:t>
                      </a:r>
                      <a:r>
                        <a:rPr lang="en-US" sz="1200" dirty="0" smtClean="0">
                          <a:effectLst/>
                        </a:rPr>
                        <a:t>( </a:t>
                      </a:r>
                      <a:r>
                        <a:rPr lang="en-US" sz="1200" dirty="0" err="1" smtClean="0">
                          <a:effectLst/>
                        </a:rPr>
                        <a:t>EventGroupHandle_t</a:t>
                      </a:r>
                      <a:r>
                        <a:rPr lang="en-US" sz="1200" dirty="0" smtClean="0">
                          <a:effectLst/>
                        </a:rPr>
                        <a:t> </a:t>
                      </a:r>
                      <a:r>
                        <a:rPr lang="en-US" sz="1200" dirty="0" err="1">
                          <a:effectLst/>
                        </a:rPr>
                        <a:t>xEventGroup</a:t>
                      </a:r>
                      <a:r>
                        <a:rPr lang="en-US" sz="1200" dirty="0" smtClean="0">
                          <a:effectLst/>
                        </a:rPr>
                        <a:t>,</a:t>
                      </a: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sz="1200" dirty="0">
                        <a:effectLst/>
                      </a:endParaRP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rPr>
                        <a:t>                                                                       </a:t>
                      </a:r>
                      <a:r>
                        <a:rPr lang="en-US" sz="1200" dirty="0" smtClean="0">
                          <a:effectLst/>
                        </a:rPr>
                        <a:t>     </a:t>
                      </a:r>
                      <a:r>
                        <a:rPr lang="en-US" sz="1200" dirty="0" err="1">
                          <a:effectLst/>
                        </a:rPr>
                        <a:t>const</a:t>
                      </a:r>
                      <a:r>
                        <a:rPr lang="en-US" sz="1200" dirty="0">
                          <a:effectLst/>
                        </a:rPr>
                        <a:t> </a:t>
                      </a:r>
                      <a:r>
                        <a:rPr lang="en-US" sz="1200" dirty="0" err="1">
                          <a:effectLst/>
                        </a:rPr>
                        <a:t>EventBits_t</a:t>
                      </a:r>
                      <a:r>
                        <a:rPr lang="en-US" sz="1200" dirty="0">
                          <a:effectLst/>
                        </a:rPr>
                        <a:t> </a:t>
                      </a:r>
                      <a:r>
                        <a:rPr lang="en-US" sz="1200" dirty="0" err="1">
                          <a:effectLst/>
                        </a:rPr>
                        <a:t>uxBitsToClear</a:t>
                      </a:r>
                      <a:r>
                        <a:rPr lang="en-US" sz="1200" dirty="0">
                          <a:effectLst/>
                        </a:rPr>
                        <a:t> );</a:t>
                      </a:r>
                      <a:endParaRPr lang="zh-CN" sz="1200" dirty="0">
                        <a:effectLst/>
                        <a:latin typeface="Times New Roman"/>
                        <a:ea typeface="宋体"/>
                      </a:endParaRPr>
                    </a:p>
                  </a:txBody>
                  <a:tcPr marL="46389" marR="46389" marT="0" marB="0" anchor="ctr"/>
                </a:tc>
                <a:tc hMerge="1">
                  <a:txBody>
                    <a:bodyPr/>
                    <a:lstStyle/>
                    <a:p>
                      <a:endParaRPr lang="zh-CN" altLang="en-US"/>
                    </a:p>
                  </a:txBody>
                  <a:tcPr/>
                </a:tc>
              </a:tr>
              <a:tr h="497665">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46389" marR="46389" marT="0" marB="0" anchor="ctr"/>
                </a:tc>
                <a:tc gridSpan="2">
                  <a:txBody>
                    <a:bodyPr/>
                    <a:lstStyle/>
                    <a:p>
                      <a:pPr algn="just">
                        <a:lnSpc>
                          <a:spcPts val="1200"/>
                        </a:lnSpc>
                        <a:spcAft>
                          <a:spcPts val="0"/>
                        </a:spcAft>
                      </a:pPr>
                      <a:r>
                        <a:rPr lang="zh-CN" sz="1200" dirty="0">
                          <a:effectLst/>
                        </a:rPr>
                        <a:t>清除事件组中指定的位。</a:t>
                      </a:r>
                      <a:endParaRPr lang="zh-CN" sz="1200" dirty="0">
                        <a:effectLst/>
                        <a:latin typeface="Times New Roman"/>
                        <a:ea typeface="宋体"/>
                      </a:endParaRPr>
                    </a:p>
                  </a:txBody>
                  <a:tcPr marL="46389" marR="46389" marT="0" marB="0" anchor="ctr"/>
                </a:tc>
                <a:tc hMerge="1">
                  <a:txBody>
                    <a:bodyPr/>
                    <a:lstStyle/>
                    <a:p>
                      <a:endParaRPr lang="zh-CN" altLang="en-US"/>
                    </a:p>
                  </a:txBody>
                  <a:tcPr/>
                </a:tc>
              </a:tr>
              <a:tr h="297238">
                <a:tc rowSpan="2">
                  <a:txBody>
                    <a:bodyPr/>
                    <a:lstStyle/>
                    <a:p>
                      <a:pPr algn="just">
                        <a:lnSpc>
                          <a:spcPts val="1200"/>
                        </a:lnSpc>
                        <a:spcAft>
                          <a:spcPts val="0"/>
                        </a:spcAft>
                      </a:pPr>
                      <a:r>
                        <a:rPr lang="zh-CN" sz="1200">
                          <a:effectLst/>
                        </a:rPr>
                        <a:t>参数</a:t>
                      </a:r>
                      <a:endParaRPr lang="zh-CN" sz="1200">
                        <a:effectLst/>
                        <a:latin typeface="Times New Roman"/>
                        <a:ea typeface="宋体"/>
                      </a:endParaRPr>
                    </a:p>
                  </a:txBody>
                  <a:tcPr marL="46389" marR="46389" marT="0" marB="0" anchor="ctr"/>
                </a:tc>
                <a:tc>
                  <a:txBody>
                    <a:bodyPr/>
                    <a:lstStyle/>
                    <a:p>
                      <a:pPr algn="just">
                        <a:lnSpc>
                          <a:spcPts val="1200"/>
                        </a:lnSpc>
                        <a:spcAft>
                          <a:spcPts val="0"/>
                        </a:spcAft>
                      </a:pPr>
                      <a:r>
                        <a:rPr lang="en-US" sz="1200">
                          <a:effectLst/>
                        </a:rPr>
                        <a:t>xEventGroup</a:t>
                      </a:r>
                      <a:endParaRPr lang="zh-CN" sz="1200">
                        <a:effectLst/>
                        <a:latin typeface="Times New Roman"/>
                        <a:ea typeface="宋体"/>
                      </a:endParaRPr>
                    </a:p>
                  </a:txBody>
                  <a:tcPr marL="46389" marR="46389" marT="0" marB="0" anchor="ctr"/>
                </a:tc>
                <a:tc>
                  <a:txBody>
                    <a:bodyPr/>
                    <a:lstStyle/>
                    <a:p>
                      <a:pPr algn="just">
                        <a:lnSpc>
                          <a:spcPts val="1200"/>
                        </a:lnSpc>
                        <a:spcAft>
                          <a:spcPts val="0"/>
                        </a:spcAft>
                      </a:pPr>
                      <a:r>
                        <a:rPr lang="zh-CN" sz="1200">
                          <a:effectLst/>
                        </a:rPr>
                        <a:t>事件句柄。</a:t>
                      </a:r>
                      <a:endParaRPr lang="zh-CN" sz="1200">
                        <a:effectLst/>
                        <a:latin typeface="Times New Roman"/>
                        <a:ea typeface="宋体"/>
                      </a:endParaRPr>
                    </a:p>
                  </a:txBody>
                  <a:tcPr marL="46389" marR="46389" marT="0" marB="0" anchor="ctr"/>
                </a:tc>
              </a:tr>
              <a:tr h="1337641">
                <a:tc vMerge="1">
                  <a:txBody>
                    <a:bodyPr/>
                    <a:lstStyle/>
                    <a:p>
                      <a:endParaRPr lang="zh-CN" altLang="en-US"/>
                    </a:p>
                  </a:txBody>
                  <a:tcPr/>
                </a:tc>
                <a:tc>
                  <a:txBody>
                    <a:bodyPr/>
                    <a:lstStyle/>
                    <a:p>
                      <a:pPr algn="just">
                        <a:lnSpc>
                          <a:spcPts val="1200"/>
                        </a:lnSpc>
                        <a:spcAft>
                          <a:spcPts val="0"/>
                        </a:spcAft>
                      </a:pPr>
                      <a:r>
                        <a:rPr lang="en-US" sz="1200" dirty="0" err="1">
                          <a:effectLst/>
                        </a:rPr>
                        <a:t>uxBitsToClear</a:t>
                      </a:r>
                      <a:endParaRPr lang="zh-CN" sz="1200" dirty="0">
                        <a:effectLst/>
                        <a:latin typeface="Times New Roman"/>
                        <a:ea typeface="宋体"/>
                      </a:endParaRPr>
                    </a:p>
                  </a:txBody>
                  <a:tcPr marL="46389" marR="46389" marT="0" marB="0" anchor="ctr"/>
                </a:tc>
                <a:tc>
                  <a:txBody>
                    <a:bodyPr/>
                    <a:lstStyle/>
                    <a:p>
                      <a:pPr algn="just">
                        <a:lnSpc>
                          <a:spcPts val="1200"/>
                        </a:lnSpc>
                        <a:spcAft>
                          <a:spcPts val="0"/>
                        </a:spcAft>
                      </a:pPr>
                      <a:r>
                        <a:rPr lang="zh-CN" sz="1200" dirty="0">
                          <a:effectLst/>
                        </a:rPr>
                        <a:t>指定事件组中的哪个位需要清除。如设置</a:t>
                      </a:r>
                      <a:r>
                        <a:rPr lang="en-US" sz="1200" dirty="0" err="1">
                          <a:effectLst/>
                        </a:rPr>
                        <a:t>uxBitsToSet</a:t>
                      </a:r>
                      <a:r>
                        <a:rPr lang="zh-CN" sz="1200" dirty="0">
                          <a:effectLst/>
                        </a:rPr>
                        <a:t>为</a:t>
                      </a:r>
                      <a:r>
                        <a:rPr lang="en-US" sz="1200" dirty="0">
                          <a:effectLst/>
                        </a:rPr>
                        <a:t>0x08</a:t>
                      </a:r>
                      <a:r>
                        <a:rPr lang="zh-CN" sz="1200" dirty="0">
                          <a:effectLst/>
                        </a:rPr>
                        <a:t>则只清除位</a:t>
                      </a:r>
                      <a:r>
                        <a:rPr lang="en-US" sz="1200" dirty="0">
                          <a:effectLst/>
                        </a:rPr>
                        <a:t>3</a:t>
                      </a:r>
                      <a:r>
                        <a:rPr lang="zh-CN" sz="1200" dirty="0">
                          <a:effectLst/>
                        </a:rPr>
                        <a:t>，</a:t>
                      </a:r>
                      <a:r>
                        <a:rPr lang="zh-CN" sz="1200" dirty="0" smtClean="0">
                          <a:effectLst/>
                        </a:rPr>
                        <a:t>如果</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设置</a:t>
                      </a:r>
                      <a:r>
                        <a:rPr lang="en-US" sz="1200" dirty="0" err="1">
                          <a:effectLst/>
                        </a:rPr>
                        <a:t>uxBitsToSet</a:t>
                      </a:r>
                      <a:r>
                        <a:rPr lang="zh-CN" sz="1200" dirty="0">
                          <a:effectLst/>
                        </a:rPr>
                        <a:t>为</a:t>
                      </a:r>
                      <a:r>
                        <a:rPr lang="en-US" sz="1200" dirty="0">
                          <a:effectLst/>
                        </a:rPr>
                        <a:t>0x09</a:t>
                      </a:r>
                      <a:r>
                        <a:rPr lang="zh-CN" sz="1200" dirty="0">
                          <a:effectLst/>
                        </a:rPr>
                        <a:t>则位</a:t>
                      </a:r>
                      <a:r>
                        <a:rPr lang="en-US" sz="1200" dirty="0">
                          <a:effectLst/>
                        </a:rPr>
                        <a:t>3</a:t>
                      </a:r>
                      <a:r>
                        <a:rPr lang="zh-CN" sz="1200" dirty="0">
                          <a:effectLst/>
                        </a:rPr>
                        <a:t>和位</a:t>
                      </a:r>
                      <a:r>
                        <a:rPr lang="en-US" sz="1200" dirty="0">
                          <a:effectLst/>
                        </a:rPr>
                        <a:t>0</a:t>
                      </a:r>
                      <a:r>
                        <a:rPr lang="zh-CN" sz="1200" dirty="0">
                          <a:effectLst/>
                        </a:rPr>
                        <a:t>都需要被清除。</a:t>
                      </a:r>
                      <a:endParaRPr lang="zh-CN" sz="1200" dirty="0">
                        <a:effectLst/>
                        <a:latin typeface="Times New Roman"/>
                        <a:ea typeface="宋体"/>
                      </a:endParaRPr>
                    </a:p>
                  </a:txBody>
                  <a:tcPr marL="46389" marR="46389" marT="0" marB="0" anchor="ctr"/>
                </a:tc>
              </a:tr>
              <a:tr h="456974">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46389" marR="46389" marT="0" marB="0" anchor="ctr"/>
                </a:tc>
                <a:tc gridSpan="2">
                  <a:txBody>
                    <a:bodyPr/>
                    <a:lstStyle/>
                    <a:p>
                      <a:pPr algn="just">
                        <a:lnSpc>
                          <a:spcPts val="1200"/>
                        </a:lnSpc>
                        <a:spcAft>
                          <a:spcPts val="0"/>
                        </a:spcAft>
                      </a:pPr>
                      <a:r>
                        <a:rPr lang="zh-CN" sz="1200" dirty="0">
                          <a:effectLst/>
                        </a:rPr>
                        <a:t>事件在还没有清除指定位之前的值。</a:t>
                      </a:r>
                      <a:endParaRPr lang="zh-CN" sz="1200" dirty="0">
                        <a:effectLst/>
                        <a:latin typeface="Times New Roman"/>
                        <a:ea typeface="宋体"/>
                      </a:endParaRPr>
                    </a:p>
                  </a:txBody>
                  <a:tcPr marL="46389" marR="46389"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实验</a:t>
            </a:r>
          </a:p>
        </p:txBody>
      </p:sp>
      <p:sp>
        <p:nvSpPr>
          <p:cNvPr id="3" name="Rectangle 1"/>
          <p:cNvSpPr>
            <a:spLocks noChangeArrowheads="1"/>
          </p:cNvSpPr>
          <p:nvPr/>
        </p:nvSpPr>
        <p:spPr bwMode="auto">
          <a:xfrm>
            <a:off x="3260725"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FontTx/>
              <a:buNone/>
            </a:pPr>
            <a:r>
              <a:rPr lang="zh-CN" altLang="zh-CN" smtClean="0">
                <a:solidFill>
                  <a:srgbClr val="000000"/>
                </a:solidFill>
                <a:latin typeface="Arial" pitchFamily="34" charset="0"/>
                <a:cs typeface="宋体" pitchFamily="2" charset="-122"/>
              </a:rPr>
              <a:t/>
            </a:r>
            <a:br>
              <a:rPr lang="zh-CN" altLang="zh-CN" smtClean="0">
                <a:solidFill>
                  <a:srgbClr val="000000"/>
                </a:solidFill>
                <a:latin typeface="Arial" pitchFamily="34" charset="0"/>
                <a:cs typeface="宋体" pitchFamily="2" charset="-122"/>
              </a:rPr>
            </a:br>
            <a:r>
              <a:rPr lang="zh-CN" altLang="zh-CN" smtClean="0">
                <a:solidFill>
                  <a:srgbClr val="000000"/>
                </a:solidFill>
                <a:latin typeface="Arial" pitchFamily="34" charset="0"/>
                <a:cs typeface="宋体" pitchFamily="2" charset="-122"/>
              </a:rPr>
              <a:t/>
            </a:r>
            <a:br>
              <a:rPr lang="zh-CN" altLang="zh-CN" smtClean="0">
                <a:solidFill>
                  <a:srgbClr val="000000"/>
                </a:solidFill>
                <a:latin typeface="Arial" pitchFamily="34" charset="0"/>
                <a:cs typeface="宋体" pitchFamily="2" charset="-122"/>
              </a:rPr>
            </a:br>
            <a:endParaRPr lang="zh-CN" altLang="zh-CN" smtClean="0">
              <a:solidFill>
                <a:srgbClr val="000000"/>
              </a:solidFill>
              <a:latin typeface="Arial" pitchFamily="34" charset="0"/>
              <a:cs typeface="宋体" pitchFamily="2" charset="-122"/>
            </a:endParaRPr>
          </a:p>
        </p:txBody>
      </p:sp>
      <p:sp>
        <p:nvSpPr>
          <p:cNvPr id="4" name="矩形 3"/>
          <p:cNvSpPr/>
          <p:nvPr/>
        </p:nvSpPr>
        <p:spPr>
          <a:xfrm>
            <a:off x="467544" y="1268760"/>
            <a:ext cx="8136904" cy="4524315"/>
          </a:xfrm>
          <a:prstGeom prst="rect">
            <a:avLst/>
          </a:prstGeom>
        </p:spPr>
        <p:txBody>
          <a:bodyPr wrap="square">
            <a:spAutoFit/>
          </a:bodyPr>
          <a:lstStyle/>
          <a:p>
            <a:r>
              <a:rPr lang="zh-CN" altLang="zh-CN" dirty="0"/>
              <a:t>件标志组实验是在</a:t>
            </a:r>
            <a:r>
              <a:rPr lang="en-US" altLang="zh-CN" dirty="0" err="1"/>
              <a:t>FreeRTOS</a:t>
            </a:r>
            <a:r>
              <a:rPr lang="zh-CN" altLang="zh-CN" dirty="0"/>
              <a:t>中创建了两个任务，一个是设置事件任务，一个是等待事件任务，两个任务独立运行，设置事件任务通过检测按键的按下情况设置不同的事件标志位，等待事件任务则获取这两个事件标志位，并且判断两个事件是否都发生，如果是则输出相应信息，</a:t>
            </a:r>
            <a:r>
              <a:rPr lang="en-US" altLang="zh-CN" dirty="0"/>
              <a:t>LED</a:t>
            </a:r>
            <a:r>
              <a:rPr lang="zh-CN" altLang="zh-CN" dirty="0"/>
              <a:t>进行翻转。等待事件任务的等待时间是</a:t>
            </a:r>
            <a:r>
              <a:rPr lang="en-US" altLang="zh-CN" dirty="0" err="1"/>
              <a:t>portMAX_DELAY</a:t>
            </a:r>
            <a:r>
              <a:rPr lang="zh-CN" altLang="zh-CN" dirty="0"/>
              <a:t>，一直在等待事件的发生，等待到事件之后清除对应的事件标记</a:t>
            </a:r>
            <a:r>
              <a:rPr lang="zh-CN" altLang="zh-CN" dirty="0" smtClean="0"/>
              <a:t>位</a:t>
            </a:r>
            <a:r>
              <a:rPr lang="zh-CN" altLang="en-US" dirty="0" smtClean="0"/>
              <a:t>。</a:t>
            </a:r>
            <a:endParaRPr lang="en-US" altLang="zh-CN" dirty="0" smtClean="0"/>
          </a:p>
          <a:p>
            <a:endParaRPr lang="en-US" altLang="zh-CN" dirty="0">
              <a:solidFill>
                <a:srgbClr val="000000"/>
              </a:solidFill>
            </a:endParaRPr>
          </a:p>
          <a:p>
            <a:r>
              <a:rPr lang="zh-CN" altLang="en-US" b="1" dirty="0" smtClean="0">
                <a:solidFill>
                  <a:srgbClr val="000000"/>
                </a:solidFill>
              </a:rPr>
              <a:t>步骤：</a:t>
            </a:r>
            <a:endParaRPr lang="en-US" altLang="zh-CN" b="1" dirty="0" smtClean="0">
              <a:solidFill>
                <a:srgbClr val="000000"/>
              </a:solidFill>
            </a:endParaRPr>
          </a:p>
          <a:p>
            <a:pPr marL="342900" indent="-342900">
              <a:buFont typeface="+mj-lt"/>
              <a:buAutoNum type="arabicPeriod"/>
            </a:pPr>
            <a:r>
              <a:rPr lang="zh-CN" altLang="en-US" dirty="0" smtClean="0">
                <a:solidFill>
                  <a:srgbClr val="000000"/>
                </a:solidFill>
              </a:rPr>
              <a:t>定义事件句柄 </a:t>
            </a:r>
            <a:r>
              <a:rPr lang="en-US" altLang="zh-CN" dirty="0" smtClean="0">
                <a:solidFill>
                  <a:srgbClr val="000000"/>
                </a:solidFill>
              </a:rPr>
              <a:t>&amp; </a:t>
            </a:r>
            <a:r>
              <a:rPr lang="zh-CN" altLang="en-US" dirty="0" smtClean="0">
                <a:solidFill>
                  <a:srgbClr val="000000"/>
                </a:solidFill>
              </a:rPr>
              <a:t>通过宏定义设置事件掩码位</a:t>
            </a:r>
            <a:endParaRPr lang="en-US" altLang="zh-CN" dirty="0" smtClean="0">
              <a:solidFill>
                <a:srgbClr val="000000"/>
              </a:solidFill>
            </a:endParaRPr>
          </a:p>
          <a:p>
            <a:pPr marL="342900" indent="-342900">
              <a:buFont typeface="+mj-lt"/>
              <a:buAutoNum type="arabicPeriod"/>
            </a:pPr>
            <a:endParaRPr lang="en-US" altLang="zh-CN" dirty="0">
              <a:solidFill>
                <a:srgbClr val="000000"/>
              </a:solidFill>
            </a:endParaRPr>
          </a:p>
          <a:p>
            <a:pPr marL="342900" indent="-342900">
              <a:buFont typeface="+mj-lt"/>
              <a:buAutoNum type="arabicPeriod"/>
            </a:pPr>
            <a:r>
              <a:rPr lang="zh-CN" altLang="en-US" dirty="0" smtClean="0">
                <a:solidFill>
                  <a:srgbClr val="000000"/>
                </a:solidFill>
              </a:rPr>
              <a:t>创建事件</a:t>
            </a:r>
            <a:r>
              <a:rPr lang="en-US" altLang="zh-CN" dirty="0" smtClean="0">
                <a:solidFill>
                  <a:srgbClr val="000000"/>
                </a:solidFill>
              </a:rPr>
              <a:t>——</a:t>
            </a:r>
            <a:r>
              <a:rPr lang="en-US" altLang="zh-CN" b="1" dirty="0" err="1" smtClean="0"/>
              <a:t>xEventGroupCreate</a:t>
            </a:r>
            <a:r>
              <a:rPr lang="en-US" altLang="zh-CN" b="1" dirty="0" smtClean="0"/>
              <a:t>()</a:t>
            </a:r>
          </a:p>
          <a:p>
            <a:pPr marL="342900" indent="-342900">
              <a:buFont typeface="+mj-lt"/>
              <a:buAutoNum type="arabicPeriod"/>
            </a:pPr>
            <a:endParaRPr lang="en-US" altLang="zh-CN" b="1" dirty="0" smtClean="0"/>
          </a:p>
          <a:p>
            <a:pPr marL="342900" indent="-342900">
              <a:buFont typeface="+mj-lt"/>
              <a:buAutoNum type="arabicPeriod"/>
            </a:pPr>
            <a:r>
              <a:rPr lang="zh-CN" altLang="en-US" dirty="0" smtClean="0">
                <a:solidFill>
                  <a:srgbClr val="000000"/>
                </a:solidFill>
              </a:rPr>
              <a:t>实现等待事件任务</a:t>
            </a:r>
            <a:r>
              <a:rPr lang="en-US" altLang="zh-CN" dirty="0" smtClean="0">
                <a:solidFill>
                  <a:srgbClr val="000000"/>
                </a:solidFill>
              </a:rPr>
              <a:t>——</a:t>
            </a:r>
            <a:r>
              <a:rPr lang="en-US" altLang="zh-CN" b="1" dirty="0" err="1" smtClean="0"/>
              <a:t>xEventGroupWaitBits</a:t>
            </a:r>
            <a:r>
              <a:rPr lang="en-US" altLang="zh-CN" b="1" dirty="0" smtClean="0"/>
              <a:t>()</a:t>
            </a:r>
            <a:endParaRPr lang="en-US" altLang="zh-CN" dirty="0">
              <a:solidFill>
                <a:srgbClr val="000000"/>
              </a:solidFill>
            </a:endParaRPr>
          </a:p>
          <a:p>
            <a:pPr marL="342900" indent="-342900">
              <a:buFont typeface="+mj-lt"/>
              <a:buAutoNum type="arabicPeriod"/>
            </a:pPr>
            <a:endParaRPr lang="en-US" altLang="zh-CN" dirty="0" smtClean="0">
              <a:solidFill>
                <a:srgbClr val="000000"/>
              </a:solidFill>
            </a:endParaRPr>
          </a:p>
          <a:p>
            <a:pPr marL="342900" indent="-342900">
              <a:buFont typeface="+mj-lt"/>
              <a:buAutoNum type="arabicPeriod"/>
            </a:pPr>
            <a:r>
              <a:rPr lang="zh-CN" altLang="en-US" dirty="0" smtClean="0">
                <a:solidFill>
                  <a:srgbClr val="000000"/>
                </a:solidFill>
              </a:rPr>
              <a:t>实现设置事件任务</a:t>
            </a:r>
            <a:r>
              <a:rPr lang="en-US" altLang="zh-CN" dirty="0" smtClean="0">
                <a:solidFill>
                  <a:srgbClr val="000000"/>
                </a:solidFill>
              </a:rPr>
              <a:t>——</a:t>
            </a:r>
            <a:r>
              <a:rPr lang="en-US" altLang="zh-CN" b="1" dirty="0" err="1" smtClean="0"/>
              <a:t>xEventGroupSetBits</a:t>
            </a:r>
            <a:r>
              <a:rPr lang="en-US" altLang="zh-CN" b="1" dirty="0" smtClean="0"/>
              <a:t>()</a:t>
            </a:r>
            <a:endParaRPr lang="en-US" altLang="zh-CN" dirty="0">
              <a:solidFill>
                <a:srgbClr val="000000"/>
              </a:solidFill>
            </a:endParaRPr>
          </a:p>
          <a:p>
            <a:pPr marL="342900" indent="-342900">
              <a:buFont typeface="+mj-lt"/>
              <a:buAutoNum type="arabicPeriod"/>
            </a:pPr>
            <a:endParaRPr lang="zh-CN" altLang="en-US" dirty="0">
              <a:solidFill>
                <a:srgbClr val="000000"/>
              </a:solidFill>
            </a:endParaRPr>
          </a:p>
        </p:txBody>
      </p:sp>
    </p:spTree>
    <p:extLst>
      <p:ext uri="{BB962C8B-B14F-4D97-AF65-F5344CB8AC3E}">
        <p14:creationId xmlns:p14="http://schemas.microsoft.com/office/powerpoint/2010/main" val="3877551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162095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设置事件</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162095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等待事件</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162095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清除事件</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cxnSp>
        <p:nvCxnSpPr>
          <p:cNvPr id="14" name="直接连接符 13"/>
          <p:cNvCxnSpPr/>
          <p:nvPr/>
        </p:nvCxnSpPr>
        <p:spPr>
          <a:xfrm>
            <a:off x="3236917" y="52594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bwMode="auto">
          <a:xfrm>
            <a:off x="2067605" y="4475596"/>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sp>
        <p:nvSpPr>
          <p:cNvPr id="16" name="矩形 15"/>
          <p:cNvSpPr/>
          <p:nvPr/>
        </p:nvSpPr>
        <p:spPr>
          <a:xfrm>
            <a:off x="3292483" y="4607030"/>
            <a:ext cx="162095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事件实验</a:t>
            </a:r>
            <a:endParaRPr lang="zh-CN" altLang="en-US" sz="28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latin typeface="微软雅黑" pitchFamily="34" charset="-122"/>
                <a:ea typeface="微软雅黑" pitchFamily="34" charset="-122"/>
              </a:rPr>
              <a:t>设置事件</a:t>
            </a:r>
            <a:endParaRPr lang="zh-CN" altLang="en-US" sz="3200" b="1" dirty="0">
              <a:latin typeface="微软雅黑" pitchFamily="34" charset="-122"/>
              <a:ea typeface="微软雅黑" pitchFamily="34" charset="-122"/>
            </a:endParaRPr>
          </a:p>
        </p:txBody>
      </p:sp>
      <p:sp>
        <p:nvSpPr>
          <p:cNvPr id="2" name="矩形 1"/>
          <p:cNvSpPr/>
          <p:nvPr/>
        </p:nvSpPr>
        <p:spPr>
          <a:xfrm>
            <a:off x="395536" y="1196752"/>
            <a:ext cx="8352928" cy="646331"/>
          </a:xfrm>
          <a:prstGeom prst="rect">
            <a:avLst/>
          </a:prstGeom>
        </p:spPr>
        <p:txBody>
          <a:bodyPr wrap="square">
            <a:spAutoFit/>
          </a:bodyPr>
          <a:lstStyle/>
          <a:p>
            <a:r>
              <a:rPr lang="en-US" altLang="zh-CN" dirty="0" err="1"/>
              <a:t>xEventGroupSetBits</a:t>
            </a:r>
            <a:r>
              <a:rPr lang="en-US" altLang="zh-CN" dirty="0"/>
              <a:t>()</a:t>
            </a:r>
            <a:r>
              <a:rPr lang="zh-CN" altLang="zh-CN" dirty="0"/>
              <a:t>用于置位事件组中指定的位，当位被置位之后，阻塞在该位上的任务将会被解锁</a:t>
            </a:r>
            <a:r>
              <a:rPr lang="zh-CN" altLang="zh-CN" dirty="0" smtClean="0"/>
              <a:t>。</a:t>
            </a: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1803483414"/>
              </p:ext>
            </p:extLst>
          </p:nvPr>
        </p:nvGraphicFramePr>
        <p:xfrm>
          <a:off x="397101" y="2397081"/>
          <a:ext cx="8129877" cy="3102390"/>
        </p:xfrm>
        <a:graphic>
          <a:graphicData uri="http://schemas.openxmlformats.org/drawingml/2006/table">
            <a:tbl>
              <a:tblPr firstRow="1" firstCol="1" bandRow="1">
                <a:tableStyleId>{5C22544A-7EE6-4342-B048-85BDC9FD1C3A}</a:tableStyleId>
              </a:tblPr>
              <a:tblGrid>
                <a:gridCol w="1373607"/>
                <a:gridCol w="1635975"/>
                <a:gridCol w="5120295"/>
              </a:tblGrid>
              <a:tr h="695980">
                <a:tc>
                  <a:txBody>
                    <a:bodyPr/>
                    <a:lstStyle/>
                    <a:p>
                      <a:pPr algn="just">
                        <a:lnSpc>
                          <a:spcPts val="1200"/>
                        </a:lnSpc>
                        <a:spcAft>
                          <a:spcPts val="0"/>
                        </a:spcAft>
                      </a:pPr>
                      <a:r>
                        <a:rPr lang="zh-CN" sz="1200" dirty="0">
                          <a:effectLst/>
                        </a:rPr>
                        <a:t>函数原型</a:t>
                      </a:r>
                      <a:endParaRPr lang="zh-CN" sz="1200" dirty="0">
                        <a:effectLst/>
                        <a:latin typeface="Times New Roman"/>
                        <a:ea typeface="宋体"/>
                      </a:endParaRPr>
                    </a:p>
                  </a:txBody>
                  <a:tcPr marL="49792" marR="49792" marT="0" marB="0" anchor="ctr"/>
                </a:tc>
                <a:tc gridSpan="2">
                  <a:txBody>
                    <a:bodyPr/>
                    <a:lstStyle/>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effectLst/>
                        </a:rPr>
                        <a:t>EventBits_t</a:t>
                      </a:r>
                      <a:r>
                        <a:rPr lang="en-US" sz="1200" dirty="0">
                          <a:effectLst/>
                        </a:rPr>
                        <a:t> </a:t>
                      </a:r>
                      <a:r>
                        <a:rPr lang="en-US" sz="1200" dirty="0" err="1">
                          <a:effectLst/>
                        </a:rPr>
                        <a:t>xEventGroupSetBits</a:t>
                      </a:r>
                      <a:r>
                        <a:rPr lang="en-US" sz="1200" dirty="0">
                          <a:effectLst/>
                        </a:rPr>
                        <a:t>( </a:t>
                      </a:r>
                      <a:r>
                        <a:rPr lang="en-US" sz="1200" dirty="0" err="1">
                          <a:effectLst/>
                        </a:rPr>
                        <a:t>EventGroupHandle_t</a:t>
                      </a:r>
                      <a:r>
                        <a:rPr lang="en-US" sz="1200" dirty="0">
                          <a:effectLst/>
                        </a:rPr>
                        <a:t> </a:t>
                      </a:r>
                      <a:r>
                        <a:rPr lang="en-US" sz="1200" dirty="0" err="1">
                          <a:effectLst/>
                        </a:rPr>
                        <a:t>xEventGroup</a:t>
                      </a:r>
                      <a:r>
                        <a:rPr lang="en-US" sz="1200" dirty="0" smtClean="0">
                          <a:effectLst/>
                        </a:rPr>
                        <a:t>,</a:t>
                      </a: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sz="1200" dirty="0">
                        <a:effectLst/>
                      </a:endParaRP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rPr>
                        <a:t>                                                       </a:t>
                      </a:r>
                      <a:r>
                        <a:rPr lang="en-US" sz="1200" dirty="0" smtClean="0">
                          <a:effectLst/>
                        </a:rPr>
                        <a:t>   </a:t>
                      </a:r>
                      <a:r>
                        <a:rPr lang="en-US" sz="1200" dirty="0" err="1" smtClean="0">
                          <a:effectLst/>
                        </a:rPr>
                        <a:t>const</a:t>
                      </a:r>
                      <a:r>
                        <a:rPr lang="en-US" sz="1200" dirty="0" smtClean="0">
                          <a:effectLst/>
                        </a:rPr>
                        <a:t> </a:t>
                      </a:r>
                      <a:r>
                        <a:rPr lang="en-US" sz="1200" dirty="0" err="1">
                          <a:effectLst/>
                        </a:rPr>
                        <a:t>EventBits_t</a:t>
                      </a:r>
                      <a:r>
                        <a:rPr lang="en-US" sz="1200" dirty="0">
                          <a:effectLst/>
                        </a:rPr>
                        <a:t> </a:t>
                      </a:r>
                      <a:r>
                        <a:rPr lang="en-US" sz="1200" dirty="0" err="1">
                          <a:effectLst/>
                        </a:rPr>
                        <a:t>uxBitsToSet</a:t>
                      </a:r>
                      <a:r>
                        <a:rPr lang="en-US" sz="1200" dirty="0">
                          <a:effectLst/>
                        </a:rPr>
                        <a:t> );</a:t>
                      </a:r>
                      <a:endParaRPr lang="zh-CN" sz="1200" dirty="0">
                        <a:effectLst/>
                        <a:latin typeface="Times New Roman"/>
                        <a:ea typeface="宋体"/>
                      </a:endParaRPr>
                    </a:p>
                  </a:txBody>
                  <a:tcPr marL="49792" marR="49792" marT="0" marB="0" anchor="ctr"/>
                </a:tc>
                <a:tc hMerge="1">
                  <a:txBody>
                    <a:bodyPr/>
                    <a:lstStyle/>
                    <a:p>
                      <a:endParaRPr lang="zh-CN" altLang="en-US"/>
                    </a:p>
                  </a:txBody>
                  <a:tcPr/>
                </a:tc>
              </a:tr>
              <a:tr h="432048">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49792" marR="49792" marT="0" marB="0" anchor="ctr"/>
                </a:tc>
                <a:tc gridSpan="2">
                  <a:txBody>
                    <a:bodyPr/>
                    <a:lstStyle/>
                    <a:p>
                      <a:pPr algn="just">
                        <a:lnSpc>
                          <a:spcPts val="1200"/>
                        </a:lnSpc>
                        <a:spcAft>
                          <a:spcPts val="0"/>
                        </a:spcAft>
                      </a:pPr>
                      <a:r>
                        <a:rPr lang="zh-CN" sz="1200" dirty="0">
                          <a:effectLst/>
                        </a:rPr>
                        <a:t>置位事件组中指定的位。</a:t>
                      </a:r>
                      <a:endParaRPr lang="zh-CN" sz="1200" dirty="0">
                        <a:effectLst/>
                        <a:latin typeface="Times New Roman"/>
                        <a:ea typeface="宋体"/>
                      </a:endParaRPr>
                    </a:p>
                  </a:txBody>
                  <a:tcPr marL="49792" marR="49792" marT="0" marB="0" anchor="ctr"/>
                </a:tc>
                <a:tc hMerge="1">
                  <a:txBody>
                    <a:bodyPr/>
                    <a:lstStyle/>
                    <a:p>
                      <a:endParaRPr lang="zh-CN" altLang="en-US"/>
                    </a:p>
                  </a:txBody>
                  <a:tcPr/>
                </a:tc>
              </a:tr>
              <a:tr h="355155">
                <a:tc rowSpan="2">
                  <a:txBody>
                    <a:bodyPr/>
                    <a:lstStyle/>
                    <a:p>
                      <a:pPr algn="just">
                        <a:lnSpc>
                          <a:spcPts val="1200"/>
                        </a:lnSpc>
                        <a:spcAft>
                          <a:spcPts val="0"/>
                        </a:spcAft>
                      </a:pPr>
                      <a:r>
                        <a:rPr lang="zh-CN" sz="1200">
                          <a:effectLst/>
                        </a:rPr>
                        <a:t>参数</a:t>
                      </a:r>
                      <a:endParaRPr lang="zh-CN" sz="1200">
                        <a:effectLst/>
                        <a:latin typeface="Times New Roman"/>
                        <a:ea typeface="宋体"/>
                      </a:endParaRPr>
                    </a:p>
                  </a:txBody>
                  <a:tcPr marL="49792" marR="49792" marT="0" marB="0" anchor="ctr"/>
                </a:tc>
                <a:tc>
                  <a:txBody>
                    <a:bodyPr/>
                    <a:lstStyle/>
                    <a:p>
                      <a:pPr algn="just">
                        <a:lnSpc>
                          <a:spcPts val="1200"/>
                        </a:lnSpc>
                        <a:spcAft>
                          <a:spcPts val="0"/>
                        </a:spcAft>
                      </a:pPr>
                      <a:r>
                        <a:rPr lang="en-US" sz="1200">
                          <a:effectLst/>
                        </a:rPr>
                        <a:t>xEventGroup</a:t>
                      </a:r>
                      <a:endParaRPr lang="zh-CN" sz="1200">
                        <a:effectLst/>
                        <a:latin typeface="Times New Roman"/>
                        <a:ea typeface="宋体"/>
                      </a:endParaRPr>
                    </a:p>
                  </a:txBody>
                  <a:tcPr marL="49792" marR="49792" marT="0" marB="0" anchor="ctr"/>
                </a:tc>
                <a:tc>
                  <a:txBody>
                    <a:bodyPr/>
                    <a:lstStyle/>
                    <a:p>
                      <a:pPr algn="just">
                        <a:lnSpc>
                          <a:spcPts val="1200"/>
                        </a:lnSpc>
                        <a:spcAft>
                          <a:spcPts val="0"/>
                        </a:spcAft>
                      </a:pPr>
                      <a:r>
                        <a:rPr lang="zh-CN" sz="1200" dirty="0">
                          <a:effectLst/>
                        </a:rPr>
                        <a:t>事件句柄。</a:t>
                      </a:r>
                      <a:endParaRPr lang="zh-CN" sz="1200" dirty="0">
                        <a:effectLst/>
                        <a:latin typeface="Times New Roman"/>
                        <a:ea typeface="宋体"/>
                      </a:endParaRPr>
                    </a:p>
                  </a:txBody>
                  <a:tcPr marL="49792" marR="49792" marT="0" marB="0" anchor="ctr"/>
                </a:tc>
              </a:tr>
              <a:tr h="1157013">
                <a:tc vMerge="1">
                  <a:txBody>
                    <a:bodyPr/>
                    <a:lstStyle/>
                    <a:p>
                      <a:endParaRPr lang="zh-CN" altLang="en-US"/>
                    </a:p>
                  </a:txBody>
                  <a:tcPr/>
                </a:tc>
                <a:tc>
                  <a:txBody>
                    <a:bodyPr/>
                    <a:lstStyle/>
                    <a:p>
                      <a:pPr algn="just">
                        <a:lnSpc>
                          <a:spcPts val="1200"/>
                        </a:lnSpc>
                        <a:spcAft>
                          <a:spcPts val="0"/>
                        </a:spcAft>
                      </a:pPr>
                      <a:r>
                        <a:rPr lang="en-US" sz="1200">
                          <a:effectLst/>
                        </a:rPr>
                        <a:t>uxBitsToSet</a:t>
                      </a:r>
                      <a:endParaRPr lang="zh-CN" sz="1200">
                        <a:effectLst/>
                        <a:latin typeface="Times New Roman"/>
                        <a:ea typeface="宋体"/>
                      </a:endParaRPr>
                    </a:p>
                  </a:txBody>
                  <a:tcPr marL="49792" marR="49792" marT="0" marB="0" anchor="ctr"/>
                </a:tc>
                <a:tc>
                  <a:txBody>
                    <a:bodyPr/>
                    <a:lstStyle/>
                    <a:p>
                      <a:pPr algn="just">
                        <a:lnSpc>
                          <a:spcPts val="1200"/>
                        </a:lnSpc>
                        <a:spcAft>
                          <a:spcPts val="0"/>
                        </a:spcAft>
                      </a:pPr>
                      <a:r>
                        <a:rPr lang="zh-CN" sz="1200" dirty="0">
                          <a:effectLst/>
                        </a:rPr>
                        <a:t>指定事件中的事件标志位。如设置</a:t>
                      </a:r>
                      <a:r>
                        <a:rPr lang="en-US" sz="1200" dirty="0" err="1">
                          <a:effectLst/>
                        </a:rPr>
                        <a:t>uxBitsToSet</a:t>
                      </a:r>
                      <a:r>
                        <a:rPr lang="zh-CN" sz="1200" dirty="0">
                          <a:effectLst/>
                        </a:rPr>
                        <a:t>为</a:t>
                      </a:r>
                      <a:r>
                        <a:rPr lang="en-US" sz="1200" dirty="0">
                          <a:effectLst/>
                        </a:rPr>
                        <a:t>0x08</a:t>
                      </a:r>
                      <a:r>
                        <a:rPr lang="zh-CN" sz="1200" dirty="0">
                          <a:effectLst/>
                        </a:rPr>
                        <a:t>则只置位位</a:t>
                      </a:r>
                      <a:r>
                        <a:rPr lang="en-US" sz="1200" dirty="0">
                          <a:effectLst/>
                        </a:rPr>
                        <a:t>3</a:t>
                      </a:r>
                      <a:r>
                        <a:rPr lang="zh-CN" sz="1200" dirty="0" smtClean="0">
                          <a:effectLst/>
                        </a:rPr>
                        <a:t>，</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如果</a:t>
                      </a:r>
                      <a:r>
                        <a:rPr lang="zh-CN" sz="1200" dirty="0">
                          <a:effectLst/>
                        </a:rPr>
                        <a:t>设置</a:t>
                      </a:r>
                      <a:r>
                        <a:rPr lang="en-US" sz="1200" dirty="0" err="1">
                          <a:effectLst/>
                        </a:rPr>
                        <a:t>uxBitsToSet</a:t>
                      </a:r>
                      <a:r>
                        <a:rPr lang="zh-CN" sz="1200" dirty="0">
                          <a:effectLst/>
                        </a:rPr>
                        <a:t>为</a:t>
                      </a:r>
                      <a:r>
                        <a:rPr lang="en-US" sz="1200" dirty="0">
                          <a:effectLst/>
                        </a:rPr>
                        <a:t>0x09</a:t>
                      </a:r>
                      <a:r>
                        <a:rPr lang="zh-CN" sz="1200" dirty="0">
                          <a:effectLst/>
                        </a:rPr>
                        <a:t>则位</a:t>
                      </a:r>
                      <a:r>
                        <a:rPr lang="en-US" sz="1200" dirty="0">
                          <a:effectLst/>
                        </a:rPr>
                        <a:t>3</a:t>
                      </a:r>
                      <a:r>
                        <a:rPr lang="zh-CN" sz="1200" dirty="0">
                          <a:effectLst/>
                        </a:rPr>
                        <a:t>和位</a:t>
                      </a:r>
                      <a:r>
                        <a:rPr lang="en-US" sz="1200" dirty="0">
                          <a:effectLst/>
                        </a:rPr>
                        <a:t>0</a:t>
                      </a:r>
                      <a:r>
                        <a:rPr lang="zh-CN" sz="1200" dirty="0">
                          <a:effectLst/>
                        </a:rPr>
                        <a:t>都需要被置位。</a:t>
                      </a:r>
                      <a:endParaRPr lang="zh-CN" sz="1200" dirty="0">
                        <a:effectLst/>
                        <a:latin typeface="Times New Roman"/>
                        <a:ea typeface="宋体"/>
                      </a:endParaRPr>
                    </a:p>
                  </a:txBody>
                  <a:tcPr marL="49792" marR="49792" marT="0" marB="0" anchor="ctr"/>
                </a:tc>
              </a:tr>
              <a:tr h="462194">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49792" marR="49792" marT="0" marB="0" anchor="ctr"/>
                </a:tc>
                <a:tc gridSpan="2">
                  <a:txBody>
                    <a:bodyPr/>
                    <a:lstStyle/>
                    <a:p>
                      <a:pPr algn="just">
                        <a:lnSpc>
                          <a:spcPts val="1200"/>
                        </a:lnSpc>
                        <a:spcAft>
                          <a:spcPts val="0"/>
                        </a:spcAft>
                      </a:pPr>
                      <a:r>
                        <a:rPr lang="zh-CN" sz="1200" dirty="0">
                          <a:effectLst/>
                        </a:rPr>
                        <a:t>返回调用</a:t>
                      </a:r>
                      <a:r>
                        <a:rPr lang="en-US" sz="1200" dirty="0" err="1">
                          <a:effectLst/>
                        </a:rPr>
                        <a:t>xEventGroupSetBits</a:t>
                      </a:r>
                      <a:r>
                        <a:rPr lang="en-US" sz="1200" dirty="0">
                          <a:effectLst/>
                        </a:rPr>
                        <a:t>() </a:t>
                      </a:r>
                      <a:r>
                        <a:rPr lang="zh-CN" sz="1200" dirty="0">
                          <a:effectLst/>
                        </a:rPr>
                        <a:t>时事件组中的值。</a:t>
                      </a:r>
                      <a:endParaRPr lang="zh-CN" sz="1200" dirty="0">
                        <a:effectLst/>
                        <a:latin typeface="Times New Roman"/>
                        <a:ea typeface="宋体"/>
                      </a:endParaRPr>
                    </a:p>
                  </a:txBody>
                  <a:tcPr marL="49792" marR="49792" marT="0" marB="0" anchor="ct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xEventGroupSetBits</a:t>
            </a:r>
            <a:r>
              <a:rPr lang="en-US" altLang="zh-CN" sz="3200" b="1" dirty="0" smtClean="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196752"/>
            <a:ext cx="8208912" cy="3970318"/>
          </a:xfrm>
          <a:prstGeom prst="rect">
            <a:avLst/>
          </a:prstGeom>
        </p:spPr>
        <p:txBody>
          <a:bodyPr wrap="square">
            <a:spAutoFit/>
          </a:bodyPr>
          <a:lstStyle/>
          <a:p>
            <a:r>
              <a:rPr lang="en-US" altLang="zh-CN" dirty="0" err="1"/>
              <a:t>xEventGroupSetBits</a:t>
            </a:r>
            <a:r>
              <a:rPr lang="en-US" altLang="zh-CN" dirty="0"/>
              <a:t>()</a:t>
            </a:r>
            <a:r>
              <a:rPr lang="zh-CN" altLang="zh-CN" dirty="0"/>
              <a:t>用于置位事件组中指定的位，当位被置位之后，阻塞在该位上的任务将会被解锁。使用该函数接口时，通过参数指定的事件标志来设定事件的标志位，然后遍历等待在事件对象上的事件等待列表，判断是否有任务的事件激活要求与当前事件对象标志值匹配，如果有，则唤醒该任务。</a:t>
            </a:r>
            <a:endParaRPr lang="en-US" altLang="zh-CN" dirty="0" smtClean="0"/>
          </a:p>
          <a:p>
            <a:endParaRPr lang="en-US" altLang="zh-CN" dirty="0"/>
          </a:p>
          <a:p>
            <a:endParaRPr lang="en-US" altLang="zh-CN" dirty="0" smtClean="0"/>
          </a:p>
          <a:p>
            <a:r>
              <a:rPr lang="en-US" altLang="zh-CN" dirty="0" err="1" smtClean="0"/>
              <a:t>xEventGroupSetBits</a:t>
            </a:r>
            <a:r>
              <a:rPr lang="en-US" altLang="zh-CN" dirty="0"/>
              <a:t>()</a:t>
            </a:r>
            <a:r>
              <a:rPr lang="zh-CN" altLang="zh-CN" dirty="0"/>
              <a:t>的运用很简单，举个例子，比如我们要记录一个事件的发生，这个事件在事件组的位置是</a:t>
            </a:r>
            <a:r>
              <a:rPr lang="en-US" altLang="zh-CN" dirty="0"/>
              <a:t>bit0</a:t>
            </a:r>
            <a:r>
              <a:rPr lang="zh-CN" altLang="zh-CN" dirty="0"/>
              <a:t>，当它还未发生的时候，那么事件组</a:t>
            </a:r>
            <a:r>
              <a:rPr lang="en-US" altLang="zh-CN" dirty="0"/>
              <a:t>bit0</a:t>
            </a:r>
            <a:r>
              <a:rPr lang="zh-CN" altLang="zh-CN" dirty="0"/>
              <a:t>的值也是</a:t>
            </a:r>
            <a:r>
              <a:rPr lang="en-US" altLang="zh-CN" dirty="0"/>
              <a:t>0</a:t>
            </a:r>
            <a:r>
              <a:rPr lang="zh-CN" altLang="zh-CN" dirty="0"/>
              <a:t>，当它发生的时候，我们往事件集合</a:t>
            </a:r>
            <a:r>
              <a:rPr lang="en-US" altLang="zh-CN" dirty="0"/>
              <a:t>bit0</a:t>
            </a:r>
            <a:r>
              <a:rPr lang="zh-CN" altLang="zh-CN" dirty="0"/>
              <a:t>中写入这个事件，也就是</a:t>
            </a:r>
            <a:r>
              <a:rPr lang="en-US" altLang="zh-CN" dirty="0"/>
              <a:t>0x01</a:t>
            </a:r>
            <a:r>
              <a:rPr lang="zh-CN" altLang="zh-CN" dirty="0"/>
              <a:t>，那这就表示事件已经发生了，为了便于理解，一般操作我们都是用宏定义来</a:t>
            </a:r>
            <a:r>
              <a:rPr lang="zh-CN" altLang="zh-CN" dirty="0" smtClean="0"/>
              <a:t>实现</a:t>
            </a:r>
            <a:endParaRPr lang="en-US" altLang="zh-CN" dirty="0" smtClean="0"/>
          </a:p>
          <a:p>
            <a:endParaRPr lang="en-US" altLang="zh-CN" dirty="0"/>
          </a:p>
          <a:p>
            <a:r>
              <a:rPr lang="zh-CN" altLang="zh-CN" dirty="0" smtClean="0"/>
              <a:t> </a:t>
            </a:r>
            <a:r>
              <a:rPr lang="en-US" altLang="zh-CN" dirty="0"/>
              <a:t>#define  EVENT  (0x01 &lt;&lt; x</a:t>
            </a:r>
            <a:r>
              <a:rPr lang="en-US" altLang="zh-CN" dirty="0" smtClean="0"/>
              <a:t>)</a:t>
            </a:r>
          </a:p>
          <a:p>
            <a:r>
              <a:rPr lang="zh-CN" altLang="zh-CN" dirty="0" smtClean="0"/>
              <a:t> </a:t>
            </a:r>
            <a:endParaRPr lang="en-US" altLang="zh-CN" dirty="0" smtClean="0"/>
          </a:p>
          <a:p>
            <a:r>
              <a:rPr lang="zh-CN" altLang="zh-CN" dirty="0" smtClean="0"/>
              <a:t>“</a:t>
            </a:r>
            <a:r>
              <a:rPr lang="en-US" altLang="zh-CN" dirty="0"/>
              <a:t>&lt;&lt; x</a:t>
            </a:r>
            <a:r>
              <a:rPr lang="zh-CN" altLang="zh-CN" dirty="0"/>
              <a:t>”表示写入事件集合的</a:t>
            </a:r>
            <a:r>
              <a:rPr lang="en-US" altLang="zh-CN" dirty="0"/>
              <a:t>bit x </a:t>
            </a:r>
            <a:r>
              <a:rPr lang="zh-CN" altLang="en-US" dirty="0"/>
              <a:t>。</a:t>
            </a:r>
          </a:p>
        </p:txBody>
      </p:sp>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827585" y="260355"/>
            <a:ext cx="6484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xEventGroupSetBitsFromISR</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196752"/>
            <a:ext cx="8208912" cy="2862322"/>
          </a:xfrm>
          <a:prstGeom prst="rect">
            <a:avLst/>
          </a:prstGeom>
        </p:spPr>
        <p:txBody>
          <a:bodyPr wrap="square">
            <a:spAutoFit/>
          </a:bodyPr>
          <a:lstStyle/>
          <a:p>
            <a:r>
              <a:rPr lang="en-US" altLang="zh-CN" dirty="0" err="1"/>
              <a:t>xEventGroupSetBitsFromISR</a:t>
            </a:r>
            <a:r>
              <a:rPr lang="en-US" altLang="zh-CN" dirty="0"/>
              <a:t>()</a:t>
            </a:r>
            <a:r>
              <a:rPr lang="zh-CN" altLang="zh-CN" dirty="0"/>
              <a:t>是</a:t>
            </a:r>
            <a:r>
              <a:rPr lang="en-US" altLang="zh-CN" dirty="0" err="1"/>
              <a:t>xEventGroupSetBits</a:t>
            </a:r>
            <a:r>
              <a:rPr lang="en-US" altLang="zh-CN" dirty="0"/>
              <a:t>()</a:t>
            </a:r>
            <a:r>
              <a:rPr lang="zh-CN" altLang="zh-CN" dirty="0"/>
              <a:t>的中断版本，用于置位事件组中指定的位。置位事件组中的标志位是一个不确定的操作，因为阻塞在事件组的标志位上的任务的个数是不确定的。</a:t>
            </a:r>
            <a:r>
              <a:rPr lang="en-US" altLang="zh-CN" dirty="0" err="1"/>
              <a:t>FreeRTOS</a:t>
            </a:r>
            <a:r>
              <a:rPr lang="zh-CN" altLang="zh-CN" dirty="0"/>
              <a:t>是不允许不确定的操作在中断和临界段中发生的，所以</a:t>
            </a:r>
            <a:r>
              <a:rPr lang="en-US" altLang="zh-CN" dirty="0" err="1"/>
              <a:t>xEventGroupSetBitsFromISR</a:t>
            </a:r>
            <a:r>
              <a:rPr lang="en-US" altLang="zh-CN" dirty="0"/>
              <a:t>()</a:t>
            </a:r>
            <a:r>
              <a:rPr lang="zh-CN" altLang="zh-CN" dirty="0"/>
              <a:t>给</a:t>
            </a:r>
            <a:r>
              <a:rPr lang="en-US" altLang="zh-CN" dirty="0" err="1"/>
              <a:t>FreeRTOS</a:t>
            </a:r>
            <a:r>
              <a:rPr lang="zh-CN" altLang="zh-CN" dirty="0" smtClean="0"/>
              <a:t>的软件</a:t>
            </a:r>
            <a:r>
              <a:rPr lang="zh-CN" altLang="zh-CN" dirty="0"/>
              <a:t>定时器服务</a:t>
            </a:r>
            <a:r>
              <a:rPr lang="zh-CN" altLang="zh-CN" dirty="0" smtClean="0"/>
              <a:t>任务</a:t>
            </a:r>
            <a:r>
              <a:rPr lang="zh-CN" altLang="en-US" dirty="0" smtClean="0"/>
              <a:t>。</a:t>
            </a:r>
            <a:r>
              <a:rPr lang="zh-CN" altLang="zh-CN" dirty="0" smtClean="0"/>
              <a:t>发送</a:t>
            </a:r>
            <a:r>
              <a:rPr lang="zh-CN" altLang="zh-CN" dirty="0"/>
              <a:t>一个消息，让置位事件组的操作</a:t>
            </a:r>
            <a:r>
              <a:rPr lang="zh-CN" altLang="zh-CN" dirty="0" smtClean="0"/>
              <a:t>在</a:t>
            </a:r>
            <a:r>
              <a:rPr lang="zh-CN" altLang="en-US" dirty="0" smtClean="0"/>
              <a:t>软件定时器</a:t>
            </a:r>
            <a:r>
              <a:rPr lang="zh-CN" altLang="zh-CN" dirty="0" smtClean="0"/>
              <a:t>任务</a:t>
            </a:r>
            <a:r>
              <a:rPr lang="zh-CN" altLang="zh-CN" dirty="0"/>
              <a:t>里面完成</a:t>
            </a:r>
            <a:r>
              <a:rPr lang="zh-CN" altLang="zh-CN" dirty="0" smtClean="0"/>
              <a:t>，</a:t>
            </a:r>
            <a:r>
              <a:rPr lang="zh-CN" altLang="en-US" dirty="0" smtClean="0"/>
              <a:t>它</a:t>
            </a:r>
            <a:r>
              <a:rPr lang="zh-CN" altLang="zh-CN" dirty="0" smtClean="0"/>
              <a:t>是</a:t>
            </a:r>
            <a:r>
              <a:rPr lang="zh-CN" altLang="zh-CN" dirty="0"/>
              <a:t>基于调度锁而非临界段的机制来实现</a:t>
            </a:r>
            <a:r>
              <a:rPr lang="zh-CN" altLang="zh-CN" dirty="0" smtClean="0"/>
              <a:t>的</a:t>
            </a:r>
            <a:r>
              <a:rPr lang="zh-CN" altLang="en-US" dirty="0" smtClean="0"/>
              <a:t>。</a:t>
            </a:r>
            <a:endParaRPr lang="en-US" altLang="zh-CN" dirty="0" smtClean="0"/>
          </a:p>
          <a:p>
            <a:endParaRPr lang="en-US" altLang="zh-CN" dirty="0"/>
          </a:p>
          <a:p>
            <a:r>
              <a:rPr lang="en-US" altLang="zh-CN" dirty="0" err="1"/>
              <a:t>xEventGroupSetBitsFromISR</a:t>
            </a:r>
            <a:r>
              <a:rPr lang="en-US" altLang="zh-CN" dirty="0"/>
              <a:t>()</a:t>
            </a:r>
            <a:r>
              <a:rPr lang="zh-CN" altLang="zh-CN" dirty="0"/>
              <a:t>函数真正调用的也是</a:t>
            </a:r>
            <a:r>
              <a:rPr lang="en-US" altLang="zh-CN" dirty="0" err="1"/>
              <a:t>xEventGroupSetBits</a:t>
            </a:r>
            <a:r>
              <a:rPr lang="en-US" altLang="zh-CN" dirty="0"/>
              <a:t>()</a:t>
            </a:r>
            <a:r>
              <a:rPr lang="zh-CN" altLang="zh-CN" dirty="0"/>
              <a:t>函数，只不过是</a:t>
            </a:r>
            <a:r>
              <a:rPr lang="zh-CN" altLang="zh-CN" dirty="0" smtClean="0"/>
              <a:t>在</a:t>
            </a:r>
            <a:r>
              <a:rPr lang="zh-CN" altLang="en-US" dirty="0" smtClean="0"/>
              <a:t>软件定时器</a:t>
            </a:r>
            <a:r>
              <a:rPr lang="zh-CN" altLang="zh-CN" dirty="0" smtClean="0"/>
              <a:t>任务</a:t>
            </a:r>
            <a:r>
              <a:rPr lang="zh-CN" altLang="zh-CN" dirty="0"/>
              <a:t>中进行调用的，所以它实际上执行的上下文环境依旧是在任务中。</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187625" y="260355"/>
            <a:ext cx="6124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xEventGroupSetBitsFromISR</a:t>
            </a:r>
            <a:endParaRPr lang="zh-CN" altLang="en-US" sz="3200" b="1" dirty="0">
              <a:solidFill>
                <a:srgbClr val="000000"/>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4817824"/>
              </p:ext>
            </p:extLst>
          </p:nvPr>
        </p:nvGraphicFramePr>
        <p:xfrm>
          <a:off x="251520" y="1075032"/>
          <a:ext cx="8784976" cy="5549736"/>
        </p:xfrm>
        <a:graphic>
          <a:graphicData uri="http://schemas.openxmlformats.org/drawingml/2006/table">
            <a:tbl>
              <a:tblPr firstRow="1" firstCol="1" bandRow="1">
                <a:tableStyleId>{5C22544A-7EE6-4342-B048-85BDC9FD1C3A}</a:tableStyleId>
              </a:tblPr>
              <a:tblGrid>
                <a:gridCol w="943248"/>
                <a:gridCol w="1937072"/>
                <a:gridCol w="5904656"/>
              </a:tblGrid>
              <a:tr h="1260140">
                <a:tc>
                  <a:txBody>
                    <a:bodyPr/>
                    <a:lstStyle/>
                    <a:p>
                      <a:pPr algn="just">
                        <a:lnSpc>
                          <a:spcPts val="1200"/>
                        </a:lnSpc>
                        <a:spcAft>
                          <a:spcPts val="0"/>
                        </a:spcAft>
                      </a:pPr>
                      <a:r>
                        <a:rPr lang="zh-CN" sz="1200" dirty="0">
                          <a:effectLst/>
                        </a:rPr>
                        <a:t>函数原型</a:t>
                      </a:r>
                      <a:endParaRPr lang="zh-CN" sz="1200" dirty="0">
                        <a:effectLst/>
                        <a:latin typeface="Times New Roman"/>
                        <a:ea typeface="宋体"/>
                      </a:endParaRPr>
                    </a:p>
                  </a:txBody>
                  <a:tcPr marL="16571" marR="16571" marT="0" marB="0" anchor="ctr"/>
                </a:tc>
                <a:tc gridSpan="2">
                  <a:txBody>
                    <a:bodyPr/>
                    <a:lstStyle/>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effectLst/>
                        </a:rPr>
                        <a:t>BaseType_t</a:t>
                      </a:r>
                      <a:r>
                        <a:rPr lang="en-US" sz="1200" dirty="0">
                          <a:effectLst/>
                        </a:rPr>
                        <a:t> </a:t>
                      </a:r>
                      <a:r>
                        <a:rPr lang="en-US" sz="1200" dirty="0" err="1" smtClean="0">
                          <a:effectLst/>
                        </a:rPr>
                        <a:t>xEventGroupSetBitsFromISR</a:t>
                      </a:r>
                      <a:r>
                        <a:rPr lang="en-US" sz="1200" dirty="0" smtClean="0">
                          <a:effectLst/>
                        </a:rPr>
                        <a:t>( </a:t>
                      </a:r>
                      <a:r>
                        <a:rPr lang="en-US" sz="1200" dirty="0" err="1" smtClean="0">
                          <a:effectLst/>
                        </a:rPr>
                        <a:t>EventGroupHandle_t</a:t>
                      </a:r>
                      <a:r>
                        <a:rPr lang="en-US" sz="1200" dirty="0" smtClean="0">
                          <a:effectLst/>
                        </a:rPr>
                        <a:t> </a:t>
                      </a:r>
                      <a:r>
                        <a:rPr lang="en-US" sz="1200" dirty="0" err="1">
                          <a:effectLst/>
                        </a:rPr>
                        <a:t>xEventGroup</a:t>
                      </a:r>
                      <a:r>
                        <a:rPr lang="en-US" sz="1200" dirty="0" smtClean="0">
                          <a:effectLst/>
                        </a:rPr>
                        <a:t>,</a:t>
                      </a: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sz="1200" dirty="0">
                        <a:effectLst/>
                      </a:endParaRP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rPr>
                        <a:t>                                                                    </a:t>
                      </a:r>
                      <a:r>
                        <a:rPr lang="en-US" sz="1200" dirty="0" smtClean="0">
                          <a:effectLst/>
                        </a:rPr>
                        <a:t>    </a:t>
                      </a:r>
                      <a:r>
                        <a:rPr lang="en-US" sz="1200" dirty="0" err="1">
                          <a:effectLst/>
                        </a:rPr>
                        <a:t>const</a:t>
                      </a:r>
                      <a:r>
                        <a:rPr lang="en-US" sz="1200" dirty="0">
                          <a:effectLst/>
                        </a:rPr>
                        <a:t> </a:t>
                      </a:r>
                      <a:r>
                        <a:rPr lang="en-US" sz="1200" dirty="0" err="1">
                          <a:effectLst/>
                        </a:rPr>
                        <a:t>EventBits_t</a:t>
                      </a:r>
                      <a:r>
                        <a:rPr lang="en-US" sz="1200" dirty="0">
                          <a:effectLst/>
                        </a:rPr>
                        <a:t> </a:t>
                      </a:r>
                      <a:r>
                        <a:rPr lang="en-US" sz="1200" dirty="0" err="1">
                          <a:effectLst/>
                        </a:rPr>
                        <a:t>uxBitsToSet</a:t>
                      </a:r>
                      <a:r>
                        <a:rPr lang="en-US" sz="1200" dirty="0" smtClean="0">
                          <a:effectLst/>
                        </a:rPr>
                        <a:t>,</a:t>
                      </a: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sz="1200" dirty="0">
                        <a:effectLst/>
                      </a:endParaRPr>
                    </a:p>
                    <a:p>
                      <a:pPr algn="l">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rPr>
                        <a:t>                                                                    </a:t>
                      </a:r>
                      <a:r>
                        <a:rPr lang="en-US" sz="1200" dirty="0" smtClean="0">
                          <a:effectLst/>
                        </a:rPr>
                        <a:t>    </a:t>
                      </a:r>
                      <a:r>
                        <a:rPr lang="en-US" sz="1200" dirty="0" err="1">
                          <a:effectLst/>
                        </a:rPr>
                        <a:t>BaseType_t</a:t>
                      </a:r>
                      <a:r>
                        <a:rPr lang="en-US" sz="1200" dirty="0">
                          <a:effectLst/>
                        </a:rPr>
                        <a:t> *</a:t>
                      </a:r>
                      <a:r>
                        <a:rPr lang="en-US" sz="1200" dirty="0" err="1">
                          <a:effectLst/>
                        </a:rPr>
                        <a:t>pxHigherPriorityTaskWoken</a:t>
                      </a:r>
                      <a:r>
                        <a:rPr lang="en-US" sz="1200" dirty="0">
                          <a:effectLst/>
                        </a:rPr>
                        <a:t>);</a:t>
                      </a:r>
                      <a:endParaRPr lang="zh-CN" sz="1200" dirty="0">
                        <a:effectLst/>
                        <a:latin typeface="Times New Roman"/>
                        <a:ea typeface="宋体"/>
                      </a:endParaRPr>
                    </a:p>
                  </a:txBody>
                  <a:tcPr marL="16571" marR="16571" marT="0" marB="0" anchor="ctr"/>
                </a:tc>
                <a:tc hMerge="1">
                  <a:txBody>
                    <a:bodyPr/>
                    <a:lstStyle/>
                    <a:p>
                      <a:endParaRPr lang="zh-CN" altLang="en-US"/>
                    </a:p>
                  </a:txBody>
                  <a:tcPr/>
                </a:tc>
              </a:tr>
              <a:tr h="517764">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16571" marR="16571" marT="0" marB="0" anchor="ctr"/>
                </a:tc>
                <a:tc gridSpan="2">
                  <a:txBody>
                    <a:bodyPr/>
                    <a:lstStyle/>
                    <a:p>
                      <a:pPr algn="just">
                        <a:lnSpc>
                          <a:spcPts val="1200"/>
                        </a:lnSpc>
                        <a:spcAft>
                          <a:spcPts val="0"/>
                        </a:spcAft>
                      </a:pPr>
                      <a:r>
                        <a:rPr lang="zh-CN" sz="1200">
                          <a:effectLst/>
                        </a:rPr>
                        <a:t>置位事件组中指定的位，在中断函数中使用。</a:t>
                      </a:r>
                      <a:endParaRPr lang="zh-CN" sz="1200">
                        <a:effectLst/>
                        <a:latin typeface="Times New Roman"/>
                        <a:ea typeface="宋体"/>
                      </a:endParaRPr>
                    </a:p>
                  </a:txBody>
                  <a:tcPr marL="16571" marR="16571" marT="0" marB="0" anchor="ctr"/>
                </a:tc>
                <a:tc hMerge="1">
                  <a:txBody>
                    <a:bodyPr/>
                    <a:lstStyle/>
                    <a:p>
                      <a:endParaRPr lang="zh-CN" altLang="en-US"/>
                    </a:p>
                  </a:txBody>
                  <a:tcPr/>
                </a:tc>
              </a:tr>
              <a:tr h="432048">
                <a:tc rowSpan="3">
                  <a:txBody>
                    <a:bodyPr/>
                    <a:lstStyle/>
                    <a:p>
                      <a:pPr algn="just">
                        <a:lnSpc>
                          <a:spcPts val="1200"/>
                        </a:lnSpc>
                        <a:spcAft>
                          <a:spcPts val="0"/>
                        </a:spcAft>
                      </a:pPr>
                      <a:r>
                        <a:rPr lang="zh-CN" sz="1200" dirty="0">
                          <a:effectLst/>
                        </a:rPr>
                        <a:t>参数</a:t>
                      </a:r>
                      <a:endParaRPr lang="zh-CN" sz="1200" dirty="0">
                        <a:effectLst/>
                        <a:latin typeface="Times New Roman"/>
                        <a:ea typeface="宋体"/>
                      </a:endParaRPr>
                    </a:p>
                  </a:txBody>
                  <a:tcPr marL="16571" marR="16571" marT="0" marB="0" anchor="ctr"/>
                </a:tc>
                <a:tc>
                  <a:txBody>
                    <a:bodyPr/>
                    <a:lstStyle/>
                    <a:p>
                      <a:pPr algn="just">
                        <a:lnSpc>
                          <a:spcPts val="1200"/>
                        </a:lnSpc>
                        <a:spcAft>
                          <a:spcPts val="0"/>
                        </a:spcAft>
                      </a:pPr>
                      <a:r>
                        <a:rPr lang="en-US" sz="1200">
                          <a:effectLst/>
                        </a:rPr>
                        <a:t>xEventGroup</a:t>
                      </a:r>
                      <a:endParaRPr lang="zh-CN" sz="1200">
                        <a:effectLst/>
                        <a:latin typeface="Times New Roman"/>
                        <a:ea typeface="宋体"/>
                      </a:endParaRPr>
                    </a:p>
                  </a:txBody>
                  <a:tcPr marL="16571" marR="16571" marT="0" marB="0" anchor="ctr"/>
                </a:tc>
                <a:tc>
                  <a:txBody>
                    <a:bodyPr/>
                    <a:lstStyle/>
                    <a:p>
                      <a:pPr algn="just">
                        <a:lnSpc>
                          <a:spcPts val="1200"/>
                        </a:lnSpc>
                        <a:spcAft>
                          <a:spcPts val="0"/>
                        </a:spcAft>
                      </a:pPr>
                      <a:r>
                        <a:rPr lang="zh-CN" sz="1200" dirty="0">
                          <a:effectLst/>
                        </a:rPr>
                        <a:t>事件句柄。</a:t>
                      </a:r>
                      <a:endParaRPr lang="zh-CN" sz="1200" dirty="0">
                        <a:effectLst/>
                        <a:latin typeface="Times New Roman"/>
                        <a:ea typeface="宋体"/>
                      </a:endParaRPr>
                    </a:p>
                  </a:txBody>
                  <a:tcPr marL="16571" marR="16571" marT="0" marB="0" anchor="ctr"/>
                </a:tc>
              </a:tr>
              <a:tr h="724787">
                <a:tc vMerge="1">
                  <a:txBody>
                    <a:bodyPr/>
                    <a:lstStyle/>
                    <a:p>
                      <a:endParaRPr lang="zh-CN" altLang="en-US"/>
                    </a:p>
                  </a:txBody>
                  <a:tcPr/>
                </a:tc>
                <a:tc>
                  <a:txBody>
                    <a:bodyPr/>
                    <a:lstStyle/>
                    <a:p>
                      <a:pPr algn="just">
                        <a:lnSpc>
                          <a:spcPts val="1200"/>
                        </a:lnSpc>
                        <a:spcAft>
                          <a:spcPts val="0"/>
                        </a:spcAft>
                      </a:pPr>
                      <a:r>
                        <a:rPr lang="en-US" sz="1200">
                          <a:effectLst/>
                        </a:rPr>
                        <a:t>uxBitsToSet</a:t>
                      </a:r>
                      <a:endParaRPr lang="zh-CN" sz="1200">
                        <a:effectLst/>
                        <a:latin typeface="Times New Roman"/>
                        <a:ea typeface="宋体"/>
                      </a:endParaRPr>
                    </a:p>
                  </a:txBody>
                  <a:tcPr marL="16571" marR="16571" marT="0" marB="0" anchor="ctr"/>
                </a:tc>
                <a:tc>
                  <a:txBody>
                    <a:bodyPr/>
                    <a:lstStyle/>
                    <a:p>
                      <a:pPr algn="just">
                        <a:lnSpc>
                          <a:spcPts val="1200"/>
                        </a:lnSpc>
                        <a:spcAft>
                          <a:spcPts val="0"/>
                        </a:spcAft>
                      </a:pPr>
                      <a:r>
                        <a:rPr lang="zh-CN" sz="1200" dirty="0">
                          <a:effectLst/>
                        </a:rPr>
                        <a:t>指定事件组中的哪些位需要置位。如设置</a:t>
                      </a:r>
                      <a:r>
                        <a:rPr lang="en-US" sz="1200" dirty="0" err="1">
                          <a:effectLst/>
                        </a:rPr>
                        <a:t>uxBitsToSet</a:t>
                      </a:r>
                      <a:r>
                        <a:rPr lang="zh-CN" sz="1200" dirty="0">
                          <a:effectLst/>
                        </a:rPr>
                        <a:t>为</a:t>
                      </a:r>
                      <a:r>
                        <a:rPr lang="en-US" sz="1200" dirty="0">
                          <a:effectLst/>
                        </a:rPr>
                        <a:t>0x08</a:t>
                      </a:r>
                      <a:r>
                        <a:rPr lang="zh-CN" sz="1200" dirty="0">
                          <a:effectLst/>
                        </a:rPr>
                        <a:t>则只置位位</a:t>
                      </a:r>
                      <a:r>
                        <a:rPr lang="en-US" sz="1200" dirty="0">
                          <a:effectLst/>
                        </a:rPr>
                        <a:t>3</a:t>
                      </a:r>
                      <a:r>
                        <a:rPr lang="zh-CN" sz="1200" dirty="0">
                          <a:effectLst/>
                        </a:rPr>
                        <a:t>，如果</a:t>
                      </a:r>
                      <a:r>
                        <a:rPr lang="zh-CN" sz="1200" dirty="0" smtClean="0">
                          <a:effectLst/>
                        </a:rPr>
                        <a:t>设置</a:t>
                      </a:r>
                      <a:endParaRPr lang="en-US" altLang="zh-CN" sz="1200" dirty="0" smtClean="0">
                        <a:effectLst/>
                      </a:endParaRPr>
                    </a:p>
                    <a:p>
                      <a:pPr algn="just">
                        <a:lnSpc>
                          <a:spcPts val="1200"/>
                        </a:lnSpc>
                        <a:spcAft>
                          <a:spcPts val="0"/>
                        </a:spcAft>
                      </a:pPr>
                      <a:endParaRPr lang="en-US" sz="1200" dirty="0" smtClean="0">
                        <a:effectLst/>
                      </a:endParaRPr>
                    </a:p>
                    <a:p>
                      <a:pPr algn="just">
                        <a:lnSpc>
                          <a:spcPts val="1200"/>
                        </a:lnSpc>
                        <a:spcAft>
                          <a:spcPts val="0"/>
                        </a:spcAft>
                      </a:pPr>
                      <a:r>
                        <a:rPr lang="en-US" sz="1200" dirty="0" err="1" smtClean="0">
                          <a:effectLst/>
                        </a:rPr>
                        <a:t>uxBitsToSet</a:t>
                      </a:r>
                      <a:r>
                        <a:rPr lang="zh-CN" sz="1200" dirty="0">
                          <a:effectLst/>
                        </a:rPr>
                        <a:t>为</a:t>
                      </a:r>
                      <a:r>
                        <a:rPr lang="en-US" sz="1200" dirty="0">
                          <a:effectLst/>
                        </a:rPr>
                        <a:t>0x09</a:t>
                      </a:r>
                      <a:r>
                        <a:rPr lang="zh-CN" sz="1200" dirty="0">
                          <a:effectLst/>
                        </a:rPr>
                        <a:t>则位</a:t>
                      </a:r>
                      <a:r>
                        <a:rPr lang="en-US" sz="1200" dirty="0">
                          <a:effectLst/>
                        </a:rPr>
                        <a:t>3</a:t>
                      </a:r>
                      <a:r>
                        <a:rPr lang="zh-CN" sz="1200" dirty="0">
                          <a:effectLst/>
                        </a:rPr>
                        <a:t>和位</a:t>
                      </a:r>
                      <a:r>
                        <a:rPr lang="en-US" sz="1200" dirty="0">
                          <a:effectLst/>
                        </a:rPr>
                        <a:t>0</a:t>
                      </a:r>
                      <a:r>
                        <a:rPr lang="zh-CN" sz="1200" dirty="0">
                          <a:effectLst/>
                        </a:rPr>
                        <a:t>都需要被置位。</a:t>
                      </a:r>
                      <a:endParaRPr lang="zh-CN" sz="1200" dirty="0">
                        <a:effectLst/>
                        <a:latin typeface="Times New Roman"/>
                        <a:ea typeface="宋体"/>
                      </a:endParaRPr>
                    </a:p>
                  </a:txBody>
                  <a:tcPr marL="16571" marR="16571" marT="0" marB="0" anchor="ctr"/>
                </a:tc>
              </a:tr>
              <a:tr h="1966925">
                <a:tc vMerge="1">
                  <a:txBody>
                    <a:bodyPr/>
                    <a:lstStyle/>
                    <a:p>
                      <a:endParaRPr lang="zh-CN" altLang="en-US"/>
                    </a:p>
                  </a:txBody>
                  <a:tcPr/>
                </a:tc>
                <a:tc>
                  <a:txBody>
                    <a:bodyPr/>
                    <a:lstStyle/>
                    <a:p>
                      <a:pPr algn="just">
                        <a:lnSpc>
                          <a:spcPts val="1200"/>
                        </a:lnSpc>
                        <a:spcAft>
                          <a:spcPts val="0"/>
                        </a:spcAft>
                      </a:pPr>
                      <a:r>
                        <a:rPr lang="en-US" sz="1200">
                          <a:effectLst/>
                        </a:rPr>
                        <a:t>pxHigherPriorityTaskWoken</a:t>
                      </a:r>
                      <a:endParaRPr lang="zh-CN" sz="1200">
                        <a:effectLst/>
                        <a:latin typeface="Times New Roman"/>
                        <a:ea typeface="宋体"/>
                      </a:endParaRPr>
                    </a:p>
                  </a:txBody>
                  <a:tcPr marL="16571" marR="16571" marT="0" marB="0" anchor="ctr"/>
                </a:tc>
                <a:tc>
                  <a:txBody>
                    <a:bodyPr/>
                    <a:lstStyle/>
                    <a:p>
                      <a:pPr algn="just">
                        <a:lnSpc>
                          <a:spcPts val="1200"/>
                        </a:lnSpc>
                        <a:spcAft>
                          <a:spcPts val="0"/>
                        </a:spcAft>
                      </a:pPr>
                      <a:r>
                        <a:rPr lang="en-US" sz="1200" dirty="0" err="1">
                          <a:effectLst/>
                        </a:rPr>
                        <a:t>pxHigherPriorityTaskWoken</a:t>
                      </a:r>
                      <a:r>
                        <a:rPr lang="zh-CN" sz="1200" dirty="0">
                          <a:effectLst/>
                        </a:rPr>
                        <a:t>在使用之前必须初始化成</a:t>
                      </a:r>
                      <a:r>
                        <a:rPr lang="en-US" sz="1200" dirty="0" err="1">
                          <a:effectLst/>
                        </a:rPr>
                        <a:t>pdFALSE</a:t>
                      </a:r>
                      <a:r>
                        <a:rPr lang="zh-CN" sz="1200" dirty="0" smtClean="0">
                          <a:effectLst/>
                        </a:rPr>
                        <a:t>。</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调用</a:t>
                      </a:r>
                      <a:r>
                        <a:rPr lang="en-US" sz="1200" dirty="0" err="1">
                          <a:effectLst/>
                        </a:rPr>
                        <a:t>xEventGroupSetBitsFromISR</a:t>
                      </a:r>
                      <a:r>
                        <a:rPr lang="en-US" sz="1200" dirty="0">
                          <a:effectLst/>
                        </a:rPr>
                        <a:t>()</a:t>
                      </a:r>
                      <a:r>
                        <a:rPr lang="zh-CN" sz="1200" dirty="0">
                          <a:effectLst/>
                        </a:rPr>
                        <a:t>会给守护任务发送一个消息，如果守护任务</a:t>
                      </a:r>
                      <a:r>
                        <a:rPr lang="zh-CN" sz="1200" dirty="0" smtClean="0">
                          <a:effectLst/>
                        </a:rPr>
                        <a:t>的</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优先级高于</a:t>
                      </a:r>
                      <a:r>
                        <a:rPr lang="zh-CN" sz="1200" dirty="0">
                          <a:effectLst/>
                        </a:rPr>
                        <a:t>当前被中断的任务的优先级的话（一般情况下都需要将守护任务的</a:t>
                      </a:r>
                      <a:r>
                        <a:rPr lang="zh-CN" sz="1200" dirty="0" smtClean="0">
                          <a:effectLst/>
                        </a:rPr>
                        <a:t>优</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先</a:t>
                      </a:r>
                      <a:r>
                        <a:rPr lang="zh-CN" sz="1200" dirty="0">
                          <a:effectLst/>
                        </a:rPr>
                        <a:t>级设置为所有</a:t>
                      </a:r>
                      <a:r>
                        <a:rPr lang="zh-CN" sz="1200" dirty="0" smtClean="0">
                          <a:effectLst/>
                        </a:rPr>
                        <a:t>任务中</a:t>
                      </a:r>
                      <a:r>
                        <a:rPr lang="zh-CN" sz="1200" dirty="0">
                          <a:effectLst/>
                        </a:rPr>
                        <a:t>最高优先级），</a:t>
                      </a:r>
                      <a:r>
                        <a:rPr lang="en-US" sz="1200" dirty="0" err="1">
                          <a:effectLst/>
                        </a:rPr>
                        <a:t>pxHigherPriorityTaskWoken</a:t>
                      </a:r>
                      <a:r>
                        <a:rPr lang="zh-CN" sz="1200" dirty="0">
                          <a:effectLst/>
                        </a:rPr>
                        <a:t>会被置</a:t>
                      </a:r>
                      <a:r>
                        <a:rPr lang="zh-CN" sz="1200" dirty="0" smtClean="0">
                          <a:effectLst/>
                        </a:rPr>
                        <a:t>为</a:t>
                      </a:r>
                      <a:endParaRPr lang="en-US" altLang="zh-CN" sz="1200" dirty="0" smtClean="0">
                        <a:effectLst/>
                      </a:endParaRPr>
                    </a:p>
                    <a:p>
                      <a:pPr algn="just">
                        <a:lnSpc>
                          <a:spcPts val="1200"/>
                        </a:lnSpc>
                        <a:spcAft>
                          <a:spcPts val="0"/>
                        </a:spcAft>
                      </a:pPr>
                      <a:endParaRPr lang="en-US" sz="1200" dirty="0" smtClean="0">
                        <a:effectLst/>
                      </a:endParaRPr>
                    </a:p>
                    <a:p>
                      <a:pPr algn="just">
                        <a:lnSpc>
                          <a:spcPts val="1200"/>
                        </a:lnSpc>
                        <a:spcAft>
                          <a:spcPts val="0"/>
                        </a:spcAft>
                      </a:pPr>
                      <a:r>
                        <a:rPr lang="en-US" sz="1200" dirty="0" err="1" smtClean="0">
                          <a:effectLst/>
                        </a:rPr>
                        <a:t>pdTRUE</a:t>
                      </a:r>
                      <a:r>
                        <a:rPr lang="zh-CN" sz="1200" dirty="0" smtClean="0">
                          <a:effectLst/>
                        </a:rPr>
                        <a:t>，然后</a:t>
                      </a:r>
                      <a:r>
                        <a:rPr lang="zh-CN" sz="1200" dirty="0">
                          <a:effectLst/>
                        </a:rPr>
                        <a:t>在中断退出前</a:t>
                      </a:r>
                      <a:r>
                        <a:rPr lang="zh-CN" sz="1200" dirty="0" smtClean="0">
                          <a:effectLst/>
                        </a:rPr>
                        <a:t>执行一</a:t>
                      </a:r>
                      <a:r>
                        <a:rPr lang="zh-CN" sz="1200" dirty="0">
                          <a:effectLst/>
                        </a:rPr>
                        <a:t>次上下文切换。</a:t>
                      </a:r>
                      <a:endParaRPr lang="zh-CN" sz="1200" dirty="0">
                        <a:effectLst/>
                        <a:latin typeface="Times New Roman"/>
                        <a:ea typeface="宋体"/>
                      </a:endParaRPr>
                    </a:p>
                  </a:txBody>
                  <a:tcPr marL="16571" marR="16571" marT="0" marB="0" anchor="ctr"/>
                </a:tc>
              </a:tr>
              <a:tr h="648072">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16571" marR="16571" marT="0" marB="0" anchor="ctr"/>
                </a:tc>
                <a:tc gridSpan="2">
                  <a:txBody>
                    <a:bodyPr/>
                    <a:lstStyle/>
                    <a:p>
                      <a:pPr algn="just">
                        <a:lnSpc>
                          <a:spcPts val="1200"/>
                        </a:lnSpc>
                        <a:spcAft>
                          <a:spcPts val="0"/>
                        </a:spcAft>
                      </a:pPr>
                      <a:r>
                        <a:rPr lang="zh-CN" sz="1200" dirty="0">
                          <a:effectLst/>
                        </a:rPr>
                        <a:t>消息成功发送给守护任务之后则返回</a:t>
                      </a:r>
                      <a:r>
                        <a:rPr lang="en-US" sz="1200" dirty="0" err="1">
                          <a:effectLst/>
                        </a:rPr>
                        <a:t>pdTRUE</a:t>
                      </a:r>
                      <a:r>
                        <a:rPr lang="zh-CN" sz="1200" dirty="0">
                          <a:effectLst/>
                        </a:rPr>
                        <a:t>，否则返回</a:t>
                      </a:r>
                      <a:r>
                        <a:rPr lang="en-US" sz="1200" dirty="0" err="1">
                          <a:effectLst/>
                        </a:rPr>
                        <a:t>pdFAIL</a:t>
                      </a:r>
                      <a:r>
                        <a:rPr lang="zh-CN" sz="1200" dirty="0">
                          <a:effectLst/>
                        </a:rPr>
                        <a:t>。如果定时器服务队列满了将返回</a:t>
                      </a:r>
                      <a:r>
                        <a:rPr lang="en-US" sz="1200" dirty="0" err="1">
                          <a:effectLst/>
                        </a:rPr>
                        <a:t>pdFAIL</a:t>
                      </a:r>
                      <a:r>
                        <a:rPr lang="zh-CN" sz="1200" dirty="0">
                          <a:effectLst/>
                        </a:rPr>
                        <a:t>。</a:t>
                      </a:r>
                      <a:endParaRPr lang="zh-CN" sz="1200" dirty="0">
                        <a:effectLst/>
                        <a:latin typeface="Times New Roman"/>
                        <a:ea typeface="宋体"/>
                      </a:endParaRPr>
                    </a:p>
                  </a:txBody>
                  <a:tcPr marL="16571" marR="16571"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等待事件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23528" y="1268760"/>
            <a:ext cx="8352928" cy="2308324"/>
          </a:xfrm>
          <a:prstGeom prst="rect">
            <a:avLst/>
          </a:prstGeom>
        </p:spPr>
        <p:txBody>
          <a:bodyPr wrap="square">
            <a:spAutoFit/>
          </a:bodyPr>
          <a:lstStyle/>
          <a:p>
            <a:r>
              <a:rPr lang="en-US" altLang="zh-CN" dirty="0" err="1"/>
              <a:t>FreeRTOS</a:t>
            </a:r>
            <a:r>
              <a:rPr lang="zh-CN" altLang="zh-CN" dirty="0"/>
              <a:t>提供了一个等待指定事件的函数——</a:t>
            </a:r>
            <a:r>
              <a:rPr lang="en-US" altLang="zh-CN" dirty="0" err="1"/>
              <a:t>xEventGroupWaitBits</a:t>
            </a:r>
            <a:r>
              <a:rPr lang="en-US" altLang="zh-CN" dirty="0"/>
              <a:t>()</a:t>
            </a:r>
            <a:r>
              <a:rPr lang="zh-CN" altLang="zh-CN" dirty="0"/>
              <a:t>，通过这个函数，任务可以知道事件标志组中的哪些位，有什么事件发生了，然后通过 “逻辑与”、“逻辑或”等操作对感兴趣的事件进行获取，并且这个函数实现了等待超时机制，当且仅当任务等待的事件发生时，任务才能获取到事件信息</a:t>
            </a:r>
            <a:r>
              <a:rPr lang="zh-CN" altLang="zh-CN" dirty="0" smtClean="0"/>
              <a:t>。</a:t>
            </a:r>
            <a:endParaRPr lang="en-US" altLang="zh-CN" dirty="0" smtClean="0"/>
          </a:p>
          <a:p>
            <a:endParaRPr lang="en-US" altLang="zh-CN" dirty="0"/>
          </a:p>
          <a:p>
            <a:r>
              <a:rPr lang="zh-CN" altLang="en-US" b="1" dirty="0" smtClean="0">
                <a:solidFill>
                  <a:srgbClr val="FF0000"/>
                </a:solidFill>
              </a:rPr>
              <a:t>注意：</a:t>
            </a:r>
            <a:r>
              <a:rPr lang="zh-CN" altLang="zh-CN" dirty="0" smtClean="0"/>
              <a:t>如果</a:t>
            </a:r>
            <a:r>
              <a:rPr lang="zh-CN" altLang="en-US" dirty="0" smtClean="0"/>
              <a:t>等待到对应的</a:t>
            </a:r>
            <a:r>
              <a:rPr lang="zh-CN" altLang="zh-CN" dirty="0" smtClean="0"/>
              <a:t>事件</a:t>
            </a:r>
            <a:r>
              <a:rPr lang="zh-CN" altLang="en-US" dirty="0" smtClean="0"/>
              <a:t>，就会</a:t>
            </a:r>
            <a:r>
              <a:rPr lang="zh-CN" altLang="zh-CN" dirty="0" smtClean="0"/>
              <a:t>返回</a:t>
            </a:r>
            <a:r>
              <a:rPr lang="zh-CN" altLang="zh-CN" dirty="0"/>
              <a:t>对应的事件标志位，由用户判断再做处理，因为在事件超时的时候也会返回一个不能确定的事件值，所以需要判断任务所等待的事件是否真的发生。</a:t>
            </a:r>
            <a:endParaRPr lang="en-US" altLang="zh-CN" dirty="0" smtClean="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305" y="6045317"/>
            <a:ext cx="6863103" cy="81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xEventGroupWaitBits</a:t>
            </a:r>
            <a:endParaRPr lang="zh-CN" altLang="en-US" sz="3200" b="1" dirty="0">
              <a:solidFill>
                <a:srgbClr val="00000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305" y="1046092"/>
            <a:ext cx="686310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总结</a:t>
            </a:r>
            <a:endParaRPr lang="zh-CN" altLang="en-US" sz="3200" b="1" dirty="0">
              <a:solidFill>
                <a:srgbClr val="000000"/>
              </a:solidFill>
              <a:latin typeface="微软雅黑" pitchFamily="34" charset="-122"/>
              <a:ea typeface="微软雅黑" pitchFamily="34" charset="-122"/>
            </a:endParaRPr>
          </a:p>
        </p:txBody>
      </p:sp>
      <p:sp>
        <p:nvSpPr>
          <p:cNvPr id="3" name="Rectangle 1"/>
          <p:cNvSpPr>
            <a:spLocks noChangeArrowheads="1"/>
          </p:cNvSpPr>
          <p:nvPr/>
        </p:nvSpPr>
        <p:spPr bwMode="auto">
          <a:xfrm>
            <a:off x="3260725"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467544" y="1268760"/>
            <a:ext cx="8136904" cy="1477328"/>
          </a:xfrm>
          <a:prstGeom prst="rect">
            <a:avLst/>
          </a:prstGeom>
        </p:spPr>
        <p:txBody>
          <a:bodyPr wrap="square">
            <a:spAutoFit/>
          </a:bodyPr>
          <a:lstStyle/>
          <a:p>
            <a:r>
              <a:rPr lang="zh-CN" altLang="zh-CN" dirty="0"/>
              <a:t>当用户调用这个函数接口时，系统首先根据用户指定参数和接收选项来判断它要等待的事件是否发生，如果已经发生，则根据参数</a:t>
            </a:r>
            <a:r>
              <a:rPr lang="en-US" altLang="zh-CN" dirty="0" err="1"/>
              <a:t>xClearOnExit</a:t>
            </a:r>
            <a:r>
              <a:rPr lang="zh-CN" altLang="zh-CN" dirty="0"/>
              <a:t>来决定是否清除事件的相应标志位，并且返回事件标志位的值，但是这个值并不是一个稳定的</a:t>
            </a:r>
            <a:r>
              <a:rPr lang="zh-CN" altLang="zh-CN" dirty="0" smtClean="0"/>
              <a:t>值； </a:t>
            </a:r>
            <a:r>
              <a:rPr lang="zh-CN" altLang="zh-CN" dirty="0"/>
              <a:t>如果事件没有发生，则把任务添加到事件等待列表中</a:t>
            </a:r>
            <a:r>
              <a:rPr lang="zh-CN" altLang="zh-CN" dirty="0" smtClean="0"/>
              <a:t>，直到</a:t>
            </a:r>
            <a:r>
              <a:rPr lang="zh-CN" altLang="zh-CN" dirty="0"/>
              <a:t>事件发生或等待时间超时，</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1510</TotalTime>
  <Pages>0</Pages>
  <Words>1177</Words>
  <Characters>0</Characters>
  <Application>Microsoft Office PowerPoint</Application>
  <DocSecurity>0</DocSecurity>
  <PresentationFormat>全屏显示(4:3)</PresentationFormat>
  <Lines>0</Lines>
  <Paragraphs>119</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182</cp:revision>
  <dcterms:created xsi:type="dcterms:W3CDTF">2014-09-22T09:17:55Z</dcterms:created>
  <dcterms:modified xsi:type="dcterms:W3CDTF">2019-04-02T03:19:19Z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