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273" r:id="rId3"/>
    <p:sldId id="286" r:id="rId4"/>
    <p:sldId id="298" r:id="rId5"/>
    <p:sldId id="299" r:id="rId6"/>
    <p:sldId id="300" r:id="rId7"/>
    <p:sldId id="307" r:id="rId8"/>
    <p:sldId id="314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39595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5032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42610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5703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55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1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509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8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7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7" y="2505078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3695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57546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8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5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281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5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408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3"/>
            <a:ext cx="742950" cy="742951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72" y="2206629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4"/>
            <a:ext cx="1225550" cy="1225552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92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84" y="1847855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9"/>
            <a:ext cx="5302250" cy="2066927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从</a:t>
              </a:r>
              <a:r>
                <a:rPr lang="en-US" altLang="zh-CN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到</a:t>
              </a:r>
              <a:r>
                <a:rPr lang="en-US" altLang="zh-CN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教你写</a:t>
              </a:r>
              <a:r>
                <a:rPr lang="en-US" altLang="zh-CN" sz="3200" b="1" dirty="0" err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FreeRTOS</a:t>
              </a:r>
              <a:r>
                <a:rPr lang="zh-CN" altLang="en-US" sz="3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内核</a:t>
              </a:r>
              <a:endPara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92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38842" y="2384428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299373" y="260355"/>
            <a:ext cx="75895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/>
              <a:t>FreeRTOS</a:t>
            </a:r>
            <a:r>
              <a:rPr lang="en-US" altLang="zh-CN" sz="3200" b="1" dirty="0"/>
              <a:t> </a:t>
            </a:r>
            <a:r>
              <a:rPr lang="zh-CN" altLang="zh-CN" sz="3200" b="1" dirty="0"/>
              <a:t>内核实现与应用开发实战指南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6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22" y="5227093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53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</a:t>
            </a:r>
            <a:r>
              <a:rPr lang="zh-CN" altLang="en-US" sz="1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94" y="4544002"/>
            <a:ext cx="1125537" cy="1125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1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对角圆角矩形 26"/>
          <p:cNvSpPr/>
          <p:nvPr/>
        </p:nvSpPr>
        <p:spPr bwMode="auto">
          <a:xfrm>
            <a:off x="2067605" y="1381442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84" y="2238378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5174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新建</a:t>
            </a:r>
            <a:r>
              <a:rPr lang="en-US" altLang="zh-CN" sz="28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FreeRTOS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工程</a:t>
            </a:r>
            <a:r>
              <a:rPr lang="en-US" altLang="zh-CN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软件仿真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91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7" y="4244979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裸机系统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9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9" y="3306768"/>
            <a:ext cx="4143375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83" y="3592513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多任务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57869" y="5445224"/>
            <a:ext cx="66967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en-US" altLang="zh-CN" sz="20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FreeRTOS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内核实现与应用开发实战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指南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  <p:sp>
        <p:nvSpPr>
          <p:cNvPr id="1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259633" y="260355"/>
            <a:ext cx="60524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新建</a:t>
            </a:r>
            <a:r>
              <a:rPr lang="en-US" altLang="zh-CN" sz="32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FreeRTOS</a:t>
            </a:r>
            <a:r>
              <a:rPr lang="zh-CN" altLang="en-US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工程</a:t>
            </a:r>
            <a:r>
              <a:rPr lang="en-US" altLang="zh-CN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软件仿真</a:t>
            </a:r>
          </a:p>
        </p:txBody>
      </p:sp>
      <p:sp>
        <p:nvSpPr>
          <p:cNvPr id="2" name="矩形 1"/>
          <p:cNvSpPr/>
          <p:nvPr/>
        </p:nvSpPr>
        <p:spPr>
          <a:xfrm>
            <a:off x="251521" y="2852936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zh-CN" dirty="0"/>
              <a:t>新建一个</a:t>
            </a:r>
            <a:r>
              <a:rPr lang="en-US" altLang="zh-CN" dirty="0" err="1"/>
              <a:t>FreeRTOS</a:t>
            </a:r>
            <a:r>
              <a:rPr lang="zh-CN" altLang="zh-CN" dirty="0"/>
              <a:t>的工程，</a:t>
            </a:r>
            <a:r>
              <a:rPr lang="en-US" altLang="zh-CN" dirty="0"/>
              <a:t>Device</a:t>
            </a:r>
            <a:r>
              <a:rPr lang="zh-CN" altLang="zh-CN" dirty="0"/>
              <a:t>选择</a:t>
            </a:r>
            <a:r>
              <a:rPr lang="en-US" altLang="zh-CN" dirty="0" smtClean="0"/>
              <a:t>Cortex-M3</a:t>
            </a:r>
            <a:r>
              <a:rPr lang="zh-CN" altLang="zh-CN" dirty="0"/>
              <a:t>内核的处理器</a:t>
            </a:r>
            <a:r>
              <a:rPr lang="zh-CN" altLang="en-US" dirty="0" smtClean="0"/>
              <a:t>，</a:t>
            </a:r>
            <a:r>
              <a:rPr lang="zh-CN" altLang="zh-CN" dirty="0"/>
              <a:t>调试方式选择软件仿真</a:t>
            </a:r>
            <a:r>
              <a:rPr lang="zh-CN" altLang="zh-CN" dirty="0" smtClean="0"/>
              <a:t>，开始</a:t>
            </a:r>
            <a:r>
              <a:rPr lang="zh-CN" altLang="zh-CN" dirty="0"/>
              <a:t>一步一步地教大家把</a:t>
            </a:r>
            <a:r>
              <a:rPr lang="en-US" altLang="zh-CN" dirty="0" err="1"/>
              <a:t>FreeRTOS</a:t>
            </a:r>
            <a:r>
              <a:rPr lang="zh-CN" altLang="zh-CN" dirty="0"/>
              <a:t>内核从</a:t>
            </a:r>
            <a:r>
              <a:rPr lang="en-US" altLang="zh-CN" dirty="0"/>
              <a:t>0</a:t>
            </a:r>
            <a:r>
              <a:rPr lang="zh-CN" altLang="zh-CN" dirty="0"/>
              <a:t>到</a:t>
            </a:r>
            <a:r>
              <a:rPr lang="en-US" altLang="zh-CN" dirty="0"/>
              <a:t>1</a:t>
            </a:r>
            <a:r>
              <a:rPr lang="zh-CN" altLang="zh-CN" dirty="0"/>
              <a:t>写出</a:t>
            </a:r>
            <a:r>
              <a:rPr lang="zh-CN" altLang="zh-CN" dirty="0" smtClean="0"/>
              <a:t>来</a:t>
            </a:r>
            <a:r>
              <a:rPr lang="zh-CN" altLang="en-US" dirty="0" smtClean="0"/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裸机系统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3"/>
          <p:cNvSpPr txBox="1">
            <a:spLocks noChangeArrowheads="1"/>
          </p:cNvSpPr>
          <p:nvPr/>
        </p:nvSpPr>
        <p:spPr bwMode="auto">
          <a:xfrm>
            <a:off x="395536" y="1700808"/>
            <a:ext cx="4680520" cy="341632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zh-CN" sz="1600" dirty="0"/>
              <a:t>裸机系统通常分成轮询系统和前后台</a:t>
            </a:r>
            <a:r>
              <a:rPr lang="zh-CN" altLang="zh-CN" sz="1600" dirty="0" smtClean="0"/>
              <a:t>系统</a:t>
            </a:r>
            <a:endParaRPr lang="en-US" altLang="zh-CN" sz="1600" dirty="0" smtClean="0"/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1600" dirty="0" smtClean="0"/>
          </a:p>
          <a:p>
            <a:pPr marL="342900" indent="-34290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zh-CN" sz="1600" dirty="0"/>
              <a:t>轮询系统即是在裸机编程的时候，先初始化好相关的硬件，然后让主程序在一个死循环里面不断循环，顺序地做各种</a:t>
            </a:r>
            <a:r>
              <a:rPr lang="zh-CN" altLang="zh-CN" sz="1600" dirty="0" smtClean="0"/>
              <a:t>事情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42900" indent="-34290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zh-CN" sz="1600" dirty="0" smtClean="0"/>
          </a:p>
          <a:p>
            <a:pPr marL="342900" indent="-34290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zh-CN" sz="1600" dirty="0"/>
              <a:t>相比轮询系统，前后台系统是在轮询系统的基础上加入了中断</a:t>
            </a:r>
            <a:r>
              <a:rPr lang="zh-CN" altLang="zh-CN" sz="1600" dirty="0" smtClean="0"/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96" y="1484784"/>
            <a:ext cx="220027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389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前</a:t>
            </a:r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后台系统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024" y="1523468"/>
            <a:ext cx="4553522" cy="4977745"/>
          </a:xfrm>
          <a:prstGeom prst="rect">
            <a:avLst/>
          </a:prstGeom>
        </p:spPr>
      </p:pic>
      <p:sp>
        <p:nvSpPr>
          <p:cNvPr id="6" name="文本框 4"/>
          <p:cNvSpPr txBox="1"/>
          <p:nvPr/>
        </p:nvSpPr>
        <p:spPr>
          <a:xfrm>
            <a:off x="11334" y="1196752"/>
            <a:ext cx="2513965" cy="5355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zh-CN" altLang="en-US" b="1" dirty="0">
                <a:sym typeface="+mn-ea"/>
              </a:rPr>
              <a:t>后台：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应用程序通常是一个无限的循环，在循环中，通过调用相应的处理函数，完成相应的操作，这部分可以看做为后台行为。</a:t>
            </a:r>
            <a:endParaRPr lang="zh-CN" altLang="en-US" dirty="0"/>
          </a:p>
          <a:p>
            <a:r>
              <a:rPr lang="zh-CN" altLang="en-US" dirty="0"/>
              <a:t>void main(void)</a:t>
            </a:r>
          </a:p>
          <a:p>
            <a:r>
              <a:rPr lang="zh-CN" altLang="en-US" dirty="0"/>
              <a:t>{</a:t>
            </a:r>
          </a:p>
          <a:p>
            <a:r>
              <a:rPr lang="en-US" altLang="zh-CN" dirty="0"/>
              <a:t>   </a:t>
            </a:r>
            <a:r>
              <a:rPr lang="zh-CN" altLang="en-US" dirty="0"/>
              <a:t>init();</a:t>
            </a:r>
          </a:p>
          <a:p>
            <a:r>
              <a:rPr lang="zh-CN" altLang="en-US" dirty="0"/>
              <a:t>   while(1) </a:t>
            </a:r>
          </a:p>
          <a:p>
            <a:r>
              <a:rPr lang="zh-CN" altLang="en-US" dirty="0"/>
              <a:t>   {</a:t>
            </a:r>
          </a:p>
          <a:p>
            <a:r>
              <a:rPr lang="zh-CN" altLang="en-US" dirty="0"/>
              <a:t>    </a:t>
            </a:r>
            <a:r>
              <a:rPr lang="en-US" altLang="zh-CN" dirty="0" smtClean="0"/>
              <a:t>Task1</a:t>
            </a:r>
            <a:r>
              <a:rPr lang="zh-CN" altLang="en-US" dirty="0" smtClean="0"/>
              <a:t>()</a:t>
            </a:r>
            <a:r>
              <a:rPr lang="zh-CN" altLang="en-US" dirty="0"/>
              <a:t>;</a:t>
            </a:r>
          </a:p>
          <a:p>
            <a:r>
              <a:rPr lang="zh-CN" altLang="en-US" dirty="0"/>
              <a:t>    </a:t>
            </a:r>
            <a:r>
              <a:rPr lang="en-US" altLang="zh-CN" dirty="0" smtClean="0"/>
              <a:t>Task2</a:t>
            </a:r>
            <a:r>
              <a:rPr lang="zh-CN" altLang="en-US" dirty="0" smtClean="0"/>
              <a:t>();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 smtClean="0"/>
              <a:t>Task3</a:t>
            </a:r>
            <a:r>
              <a:rPr lang="zh-CN" altLang="en-US" dirty="0" smtClean="0"/>
              <a:t>()</a:t>
            </a:r>
            <a:r>
              <a:rPr lang="zh-CN" altLang="en-US" dirty="0"/>
              <a:t>;</a:t>
            </a:r>
          </a:p>
          <a:p>
            <a:r>
              <a:rPr lang="en-US" altLang="zh-CN" dirty="0" smtClean="0"/>
              <a:t>    Task4</a:t>
            </a:r>
            <a:r>
              <a:rPr lang="zh-CN" altLang="en-US" dirty="0" smtClean="0"/>
              <a:t>()</a:t>
            </a:r>
            <a:r>
              <a:rPr lang="zh-CN" altLang="en-US" dirty="0"/>
              <a:t>;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····</a:t>
            </a:r>
          </a:p>
          <a:p>
            <a:r>
              <a:rPr lang="zh-CN" altLang="en-US" dirty="0" smtClean="0"/>
              <a:t>   </a:t>
            </a:r>
            <a:r>
              <a:rPr lang="zh-CN" altLang="en-US" dirty="0"/>
              <a:t>}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8" name="文本框 5"/>
          <p:cNvSpPr txBox="1"/>
          <p:nvPr/>
        </p:nvSpPr>
        <p:spPr>
          <a:xfrm>
            <a:off x="2525299" y="1196752"/>
            <a:ext cx="1990725" cy="4081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ym typeface="+mn-ea"/>
              </a:rPr>
              <a:t>前台：</a:t>
            </a:r>
            <a:endParaRPr lang="zh-CN" altLang="en-US" dirty="0">
              <a:sym typeface="+mn-ea"/>
            </a:endParaRPr>
          </a:p>
          <a:p>
            <a:pPr algn="l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ym typeface="+mn-ea"/>
              </a:rPr>
              <a:t>中断服务程序接收异步中断，来通知后台，后台收到中断请求后进行处理。</a:t>
            </a:r>
          </a:p>
          <a:p>
            <a:pPr algn="l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ym typeface="+mn-ea"/>
              </a:rPr>
              <a:t>void </a:t>
            </a:r>
            <a:r>
              <a:rPr lang="en-US" altLang="zh-CN" dirty="0" smtClean="0">
                <a:sym typeface="+mn-ea"/>
              </a:rPr>
              <a:t>XXX</a:t>
            </a:r>
            <a:r>
              <a:rPr lang="zh-CN" altLang="en-US" dirty="0" smtClean="0">
                <a:sym typeface="+mn-ea"/>
              </a:rPr>
              <a:t>_</a:t>
            </a:r>
            <a:r>
              <a:rPr lang="zh-CN" altLang="en-US" dirty="0">
                <a:sym typeface="+mn-ea"/>
              </a:rPr>
              <a:t>ISR(void)</a:t>
            </a:r>
            <a:endParaRPr lang="zh-CN" altLang="en-US" b="0" i="0" baseline="0" dirty="0">
              <a:ea typeface="+mn-ea"/>
            </a:endParaRPr>
          </a:p>
          <a:p>
            <a:pPr algn="l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ym typeface="+mn-ea"/>
              </a:rPr>
              <a:t>{</a:t>
            </a:r>
            <a:endParaRPr lang="zh-CN" altLang="en-US" b="0" i="0" baseline="0" dirty="0">
              <a:ea typeface="+mn-ea"/>
            </a:endParaRPr>
          </a:p>
          <a:p>
            <a:pPr algn="l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ym typeface="+mn-ea"/>
              </a:rPr>
              <a:t>   Clear interrupt;</a:t>
            </a:r>
            <a:endParaRPr lang="zh-CN" altLang="en-US" b="0" i="0" baseline="0" dirty="0">
              <a:ea typeface="+mn-ea"/>
            </a:endParaRPr>
          </a:p>
          <a:p>
            <a:pPr algn="l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ym typeface="+mn-ea"/>
              </a:rPr>
              <a:t>   Read </a:t>
            </a:r>
            <a:r>
              <a:rPr lang="en-US" altLang="zh-CN" dirty="0">
                <a:sym typeface="+mn-ea"/>
              </a:rPr>
              <a:t>data</a:t>
            </a:r>
            <a:r>
              <a:rPr lang="zh-CN" altLang="en-US" dirty="0" smtClean="0">
                <a:sym typeface="+mn-ea"/>
              </a:rPr>
              <a:t>;</a:t>
            </a:r>
            <a:endParaRPr lang="zh-CN" altLang="en-US" b="0" i="0" baseline="0" dirty="0">
              <a:ea typeface="+mn-ea"/>
            </a:endParaRPr>
          </a:p>
          <a:p>
            <a:pPr algn="l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dirty="0" smtClean="0">
                <a:sym typeface="+mn-ea"/>
              </a:rPr>
              <a:t>}</a:t>
            </a:r>
            <a:endParaRPr lang="en-US" altLang="zh-CN" dirty="0" smtClean="0">
              <a:sym typeface="+mn-ea"/>
            </a:endParaRPr>
          </a:p>
          <a:p>
            <a:pPr algn="l">
              <a:spcBef>
                <a:spcPct val="20000"/>
              </a:spcBef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82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多任务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352388" y="1412776"/>
            <a:ext cx="8424936" cy="83099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zh-CN" sz="1600" dirty="0"/>
              <a:t>在多任务系统中</a:t>
            </a:r>
            <a:r>
              <a:rPr lang="zh-CN" altLang="zh-CN" sz="1600" dirty="0" smtClean="0"/>
              <a:t>，</a:t>
            </a:r>
            <a:r>
              <a:rPr lang="zh-CN" altLang="en-US" sz="1600" dirty="0" smtClean="0"/>
              <a:t>每个任务都是独立的，</a:t>
            </a:r>
            <a:r>
              <a:rPr lang="zh-CN" altLang="zh-CN" sz="1600" dirty="0" smtClean="0"/>
              <a:t>任务</a:t>
            </a:r>
            <a:r>
              <a:rPr lang="zh-CN" altLang="zh-CN" sz="1600" dirty="0"/>
              <a:t>跟中断一样，也具有优先级，优先级高的任务会被优先执行</a:t>
            </a:r>
            <a:r>
              <a:rPr lang="zh-CN" altLang="zh-CN" sz="1600" dirty="0" smtClean="0"/>
              <a:t>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331" y="3212976"/>
            <a:ext cx="5004047" cy="2959140"/>
          </a:xfrm>
          <a:prstGeom prst="rect">
            <a:avLst/>
          </a:prstGeom>
        </p:spPr>
      </p:pic>
      <p:sp>
        <p:nvSpPr>
          <p:cNvPr id="8" name="文本框 3"/>
          <p:cNvSpPr txBox="1"/>
          <p:nvPr/>
        </p:nvSpPr>
        <p:spPr>
          <a:xfrm>
            <a:off x="352387" y="2272129"/>
            <a:ext cx="1843349" cy="45858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zh-CN" altLang="en-US" sz="1600" dirty="0" smtClean="0"/>
              <a:t>void </a:t>
            </a:r>
            <a:r>
              <a:rPr lang="en-US" altLang="zh-CN" sz="1600" dirty="0" smtClean="0"/>
              <a:t>Task1</a:t>
            </a:r>
            <a:r>
              <a:rPr lang="zh-CN" altLang="en-US" sz="1600" dirty="0" smtClean="0"/>
              <a:t>()</a:t>
            </a:r>
            <a:endParaRPr lang="zh-CN" altLang="en-US" sz="1600" dirty="0"/>
          </a:p>
          <a:p>
            <a:r>
              <a:rPr lang="zh-CN" altLang="en-US" sz="1600" dirty="0"/>
              <a:t>{</a:t>
            </a:r>
          </a:p>
          <a:p>
            <a:r>
              <a:rPr lang="zh-CN" altLang="en-US" sz="1600" dirty="0"/>
              <a:t> while(1)</a:t>
            </a:r>
          </a:p>
          <a:p>
            <a:r>
              <a:rPr lang="zh-CN" altLang="en-US" sz="1600" dirty="0"/>
              <a:t> {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/>
              <a:t>/* </a:t>
            </a:r>
            <a:r>
              <a:rPr lang="zh-CN" altLang="zh-CN" sz="1600" dirty="0"/>
              <a:t>无限</a:t>
            </a:r>
            <a:r>
              <a:rPr lang="zh-CN" altLang="zh-CN" sz="1600" dirty="0" smtClean="0"/>
              <a:t>循环</a:t>
            </a:r>
            <a:r>
              <a:rPr lang="en-US" altLang="zh-CN" sz="1600" dirty="0" smtClean="0"/>
              <a:t> */</a:t>
            </a:r>
            <a:r>
              <a:rPr lang="zh-CN" altLang="en-US" sz="1600" dirty="0" smtClean="0"/>
              <a:t>     </a:t>
            </a:r>
            <a:endParaRPr lang="en-US" altLang="zh-CN" sz="1600" dirty="0" smtClean="0"/>
          </a:p>
          <a:p>
            <a:r>
              <a:rPr lang="zh-CN" altLang="en-US" sz="1600" dirty="0" smtClean="0"/>
              <a:t>     </a:t>
            </a:r>
            <a:r>
              <a:rPr lang="en-US" altLang="zh-CN" sz="1600" dirty="0" err="1" smtClean="0"/>
              <a:t>do_xxxx</a:t>
            </a:r>
            <a:r>
              <a:rPr lang="zh-CN" altLang="en-US" sz="1600" dirty="0" smtClean="0"/>
              <a:t>();</a:t>
            </a:r>
          </a:p>
          <a:p>
            <a:r>
              <a:rPr lang="zh-CN" altLang="en-US" sz="1600" dirty="0" smtClean="0"/>
              <a:t> }</a:t>
            </a:r>
          </a:p>
          <a:p>
            <a:r>
              <a:rPr lang="zh-CN" altLang="en-US" sz="1600" dirty="0" smtClean="0"/>
              <a:t>}</a:t>
            </a:r>
            <a:endParaRPr lang="zh-CN" altLang="en-US" sz="1600" dirty="0"/>
          </a:p>
          <a:p>
            <a:endParaRPr lang="zh-CN" altLang="en-US" sz="2000" dirty="0"/>
          </a:p>
          <a:p>
            <a:endParaRPr lang="zh-CN" altLang="en-US" sz="1600" dirty="0"/>
          </a:p>
          <a:p>
            <a:r>
              <a:rPr lang="zh-CN" altLang="en-US" sz="1600" dirty="0"/>
              <a:t>void </a:t>
            </a:r>
            <a:r>
              <a:rPr lang="en-US" altLang="zh-CN" sz="1600" dirty="0" smtClean="0"/>
              <a:t>Task2</a:t>
            </a:r>
            <a:r>
              <a:rPr lang="zh-CN" altLang="en-US" sz="1600" dirty="0" smtClean="0"/>
              <a:t>()</a:t>
            </a:r>
            <a:endParaRPr lang="zh-CN" altLang="en-US" sz="1600" dirty="0"/>
          </a:p>
          <a:p>
            <a:r>
              <a:rPr lang="zh-CN" altLang="en-US" sz="1600" dirty="0"/>
              <a:t>{</a:t>
            </a:r>
          </a:p>
          <a:p>
            <a:r>
              <a:rPr lang="zh-CN" altLang="en-US" sz="1600" dirty="0"/>
              <a:t> while(1)</a:t>
            </a:r>
          </a:p>
          <a:p>
            <a:r>
              <a:rPr lang="zh-CN" altLang="en-US" sz="1600" dirty="0"/>
              <a:t> {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/* </a:t>
            </a:r>
            <a:r>
              <a:rPr lang="zh-CN" altLang="zh-CN" sz="1600" dirty="0"/>
              <a:t>无限循环</a:t>
            </a:r>
            <a:r>
              <a:rPr lang="en-US" altLang="zh-CN" sz="1600" dirty="0"/>
              <a:t> */</a:t>
            </a:r>
            <a:r>
              <a:rPr lang="zh-CN" altLang="en-US" sz="1600" dirty="0"/>
              <a:t>     </a:t>
            </a:r>
            <a:endParaRPr lang="en-US" altLang="zh-CN" sz="1600" dirty="0"/>
          </a:p>
          <a:p>
            <a:r>
              <a:rPr lang="zh-CN" altLang="en-US" sz="1600" dirty="0"/>
              <a:t>     </a:t>
            </a:r>
            <a:r>
              <a:rPr lang="en-US" altLang="zh-CN" sz="1600" dirty="0" err="1"/>
              <a:t>do_xxxx</a:t>
            </a:r>
            <a:r>
              <a:rPr lang="zh-CN" altLang="en-US" sz="1600" dirty="0"/>
              <a:t>();</a:t>
            </a:r>
          </a:p>
          <a:p>
            <a:r>
              <a:rPr lang="zh-CN" altLang="en-US" sz="1600" dirty="0"/>
              <a:t> }</a:t>
            </a:r>
          </a:p>
          <a:p>
            <a:r>
              <a:rPr lang="zh-CN" altLang="en-US" sz="1600" dirty="0" smtClean="0"/>
              <a:t>}</a:t>
            </a:r>
            <a:endParaRPr lang="zh-CN" altLang="en-US" sz="1600" dirty="0"/>
          </a:p>
        </p:txBody>
      </p:sp>
      <p:sp>
        <p:nvSpPr>
          <p:cNvPr id="9" name="文本框 5"/>
          <p:cNvSpPr txBox="1"/>
          <p:nvPr/>
        </p:nvSpPr>
        <p:spPr>
          <a:xfrm>
            <a:off x="2199621" y="2272129"/>
            <a:ext cx="1990725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l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1600" dirty="0" smtClean="0">
                <a:sym typeface="+mn-ea"/>
              </a:rPr>
              <a:t>void </a:t>
            </a:r>
            <a:r>
              <a:rPr lang="en-US" altLang="zh-CN" sz="1600" dirty="0" smtClean="0">
                <a:sym typeface="+mn-ea"/>
              </a:rPr>
              <a:t>XXX</a:t>
            </a:r>
            <a:r>
              <a:rPr lang="zh-CN" altLang="en-US" sz="1600" dirty="0" smtClean="0">
                <a:sym typeface="+mn-ea"/>
              </a:rPr>
              <a:t>_</a:t>
            </a:r>
            <a:r>
              <a:rPr lang="zh-CN" altLang="en-US" sz="1600" dirty="0">
                <a:sym typeface="+mn-ea"/>
              </a:rPr>
              <a:t>ISR(void)</a:t>
            </a:r>
            <a:endParaRPr lang="zh-CN" altLang="en-US" sz="1600" b="0" i="0" baseline="0" dirty="0"/>
          </a:p>
          <a:p>
            <a:pPr algn="l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1600" dirty="0">
                <a:sym typeface="+mn-ea"/>
              </a:rPr>
              <a:t>{</a:t>
            </a:r>
            <a:endParaRPr lang="zh-CN" altLang="en-US" sz="1600" b="0" i="0" baseline="0" dirty="0"/>
          </a:p>
          <a:p>
            <a:pPr algn="l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1600" dirty="0">
                <a:sym typeface="+mn-ea"/>
              </a:rPr>
              <a:t>   Clear interrupt;</a:t>
            </a:r>
            <a:endParaRPr lang="zh-CN" altLang="en-US" sz="1600" b="0" i="0" baseline="0" dirty="0"/>
          </a:p>
          <a:p>
            <a:pPr algn="l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1600" dirty="0">
                <a:sym typeface="+mn-ea"/>
              </a:rPr>
              <a:t>   Read </a:t>
            </a:r>
            <a:r>
              <a:rPr lang="en-US" altLang="zh-CN" sz="1600" dirty="0">
                <a:sym typeface="+mn-ea"/>
              </a:rPr>
              <a:t>data</a:t>
            </a:r>
            <a:r>
              <a:rPr lang="zh-CN" altLang="en-US" sz="1600" dirty="0" smtClean="0">
                <a:sym typeface="+mn-ea"/>
              </a:rPr>
              <a:t>;</a:t>
            </a:r>
            <a:endParaRPr lang="zh-CN" altLang="en-US" sz="1600" b="0" i="0" baseline="0" dirty="0"/>
          </a:p>
          <a:p>
            <a:pPr algn="l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1600" dirty="0" smtClean="0">
                <a:sym typeface="+mn-ea"/>
              </a:rPr>
              <a:t>}</a:t>
            </a:r>
            <a:endParaRPr lang="en-US" altLang="zh-CN" dirty="0">
              <a:sym typeface="+mn-ea"/>
            </a:endParaRPr>
          </a:p>
          <a:p>
            <a:pPr algn="l"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zh-CN" sz="1600" dirty="0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617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28304"/>
              </p:ext>
            </p:extLst>
          </p:nvPr>
        </p:nvGraphicFramePr>
        <p:xfrm>
          <a:off x="1087752" y="1844824"/>
          <a:ext cx="6954207" cy="25517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5261"/>
                <a:gridCol w="1156314"/>
                <a:gridCol w="2082509"/>
                <a:gridCol w="2470123"/>
              </a:tblGrid>
              <a:tr h="36453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模型</a:t>
                      </a:r>
                      <a:endParaRPr lang="zh-CN" sz="16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事件响应</a:t>
                      </a:r>
                      <a:endParaRPr lang="zh-CN" sz="16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事件处理</a:t>
                      </a:r>
                      <a:endParaRPr lang="zh-CN" sz="16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特点</a:t>
                      </a:r>
                      <a:endParaRPr lang="zh-CN" sz="16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</a:tr>
              <a:tr h="72907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轮询系统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主程序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主程序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轮询响应事件，轮询处理事件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2907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前后台系统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中断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主程序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实时响应事件，轮询处理事件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2907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多任务系统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中断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任务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实时响应事件，实时处理事件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裸机系统与多任务系统的对比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39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7"/>
            <a:ext cx="742950" cy="742951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72" y="2010844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5"/>
            <a:ext cx="1225550" cy="1225552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9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84" y="1652070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83"/>
            <a:ext cx="5302250" cy="2066927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9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97" y="2188645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1334" y="260355"/>
            <a:ext cx="79920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/>
              <a:t>FreeRTOS</a:t>
            </a:r>
            <a:r>
              <a:rPr lang="en-US" altLang="zh-CN" sz="3200" b="1" dirty="0"/>
              <a:t> </a:t>
            </a:r>
            <a:r>
              <a:rPr lang="zh-CN" altLang="zh-CN" sz="3200" b="1" dirty="0"/>
              <a:t>内核实现与应用开发实战指南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90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7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53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65" y="4448737"/>
            <a:ext cx="112712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7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1376</TotalTime>
  <Pages>0</Pages>
  <Words>435</Words>
  <Characters>0</Characters>
  <Application>Microsoft Office PowerPoint</Application>
  <DocSecurity>0</DocSecurity>
  <PresentationFormat>全屏显示(4:3)</PresentationFormat>
  <Lines>0</Lines>
  <Paragraphs>90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XiaZaiMa.COM</cp:lastModifiedBy>
  <cp:revision>171</cp:revision>
  <dcterms:created xsi:type="dcterms:W3CDTF">2014-09-22T09:17:55Z</dcterms:created>
  <dcterms:modified xsi:type="dcterms:W3CDTF">2019-03-27T06:34:54Z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