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4" r:id="rId7"/>
    <p:sldId id="325" r:id="rId8"/>
    <p:sldId id="333" r:id="rId9"/>
    <p:sldId id="326" r:id="rId10"/>
    <p:sldId id="328" r:id="rId11"/>
    <p:sldId id="329" r:id="rId12"/>
    <p:sldId id="330" r:id="rId13"/>
    <p:sldId id="331" r:id="rId14"/>
    <p:sldId id="332" r:id="rId15"/>
    <p:sldId id="334" r:id="rId16"/>
    <p:sldId id="335" r:id="rId17"/>
    <p:sldId id="31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任务通知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xTaskNotifyAndQuery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发送通知， 带通知值，并且返回原通知值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#define 	</a:t>
            </a:r>
            <a:r>
              <a:rPr lang="en-US" altLang="zh-CN" dirty="0" err="1" smtClean="0"/>
              <a:t>xTaskNotifyAndQuery</a:t>
            </a:r>
            <a:r>
              <a:rPr lang="en-US" altLang="zh-CN" dirty="0"/>
              <a:t>( </a:t>
            </a:r>
            <a:r>
              <a:rPr lang="en-US" altLang="zh-CN" dirty="0" err="1" smtClean="0"/>
              <a:t>xTaskToNotify</a:t>
            </a:r>
            <a:r>
              <a:rPr lang="en-US" altLang="zh-CN" dirty="0"/>
              <a:t>, 		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ulValue</a:t>
            </a:r>
            <a:r>
              <a:rPr lang="en-US" altLang="zh-CN" dirty="0"/>
              <a:t>, 			</a:t>
            </a:r>
            <a:r>
              <a:rPr lang="en-US" altLang="zh-CN" dirty="0" smtClean="0"/>
              <a:t>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eAction</a:t>
            </a:r>
            <a:r>
              <a:rPr lang="en-US" altLang="zh-CN" dirty="0"/>
              <a:t>,			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pulPreviousNotifyValue</a:t>
            </a:r>
            <a:r>
              <a:rPr lang="en-US" altLang="zh-CN" dirty="0" smtClean="0"/>
              <a:t> </a:t>
            </a:r>
            <a:r>
              <a:rPr lang="en-US" altLang="zh-CN" dirty="0"/>
              <a:t>)		\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xTaskGenericNotify</a:t>
            </a:r>
            <a:r>
              <a:rPr lang="en-US" altLang="zh-CN" dirty="0"/>
              <a:t>( ( </a:t>
            </a:r>
            <a:r>
              <a:rPr lang="en-US" altLang="zh-CN" dirty="0" err="1"/>
              <a:t>xTaskToNotify</a:t>
            </a:r>
            <a:r>
              <a:rPr lang="en-US" altLang="zh-CN" dirty="0"/>
              <a:t> ),		</a:t>
            </a:r>
            <a:r>
              <a:rPr lang="en-US" altLang="zh-CN" dirty="0" smtClean="0"/>
              <a:t>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    ( </a:t>
            </a:r>
            <a:r>
              <a:rPr lang="en-US" altLang="zh-CN" dirty="0" err="1"/>
              <a:t>ulValue</a:t>
            </a:r>
            <a:r>
              <a:rPr lang="en-US" altLang="zh-CN" dirty="0"/>
              <a:t> ), 			</a:t>
            </a:r>
            <a:r>
              <a:rPr lang="en-US" altLang="zh-CN" dirty="0" smtClean="0"/>
              <a:t>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 smtClean="0"/>
              <a:t>    ( </a:t>
            </a:r>
            <a:r>
              <a:rPr lang="en-US" altLang="zh-CN" dirty="0" err="1"/>
              <a:t>eAction</a:t>
            </a:r>
            <a:r>
              <a:rPr lang="en-US" altLang="zh-CN" dirty="0"/>
              <a:t> ),			</a:t>
            </a:r>
            <a:r>
              <a:rPr lang="en-US" altLang="zh-CN" dirty="0" smtClean="0"/>
              <a:t>	\</a:t>
            </a:r>
            <a:endParaRPr lang="zh-CN" altLang="zh-CN" dirty="0"/>
          </a:p>
          <a:p>
            <a:r>
              <a:rPr lang="en-US" altLang="zh-CN" dirty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( </a:t>
            </a:r>
            <a:r>
              <a:rPr lang="en-US" altLang="zh-CN" dirty="0" err="1"/>
              <a:t>pulPreviousNotifyValue</a:t>
            </a:r>
            <a:r>
              <a:rPr lang="en-US" altLang="zh-CN" dirty="0"/>
              <a:t> ) 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76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ulTaskNotifyTake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获取任务通知值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uint32_t </a:t>
            </a:r>
            <a:r>
              <a:rPr lang="en-US" altLang="zh-CN" dirty="0" err="1"/>
              <a:t>ulTaskNotifyTake</a:t>
            </a:r>
            <a:r>
              <a:rPr lang="en-US" altLang="zh-CN" dirty="0"/>
              <a:t>(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BaseType_t</a:t>
            </a:r>
            <a:r>
              <a:rPr lang="en-US" altLang="zh-CN" dirty="0" smtClean="0"/>
              <a:t> </a:t>
            </a:r>
            <a:r>
              <a:rPr lang="en-US" altLang="zh-CN" dirty="0" err="1"/>
              <a:t>xClearCountOnExit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</a:t>
            </a:r>
            <a:r>
              <a:rPr lang="en-US" altLang="zh-CN" dirty="0" err="1"/>
              <a:t>TickType_t</a:t>
            </a:r>
            <a:r>
              <a:rPr lang="en-US" altLang="zh-CN" dirty="0"/>
              <a:t> </a:t>
            </a:r>
            <a:r>
              <a:rPr lang="en-US" altLang="zh-CN" dirty="0" err="1"/>
              <a:t>xTicksToWait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err="1"/>
              <a:t>ulBitsToClearOnExit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退出函数的时候清除任务通知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xTicksToWait</a:t>
            </a:r>
            <a:r>
              <a:rPr lang="zh-CN" altLang="en-US" dirty="0"/>
              <a:t>：</a:t>
            </a:r>
            <a:r>
              <a:rPr lang="en-US" altLang="zh-CN" dirty="0"/>
              <a:t>		</a:t>
            </a:r>
            <a:r>
              <a:rPr lang="zh-CN" altLang="en-US" dirty="0"/>
              <a:t>阻塞时间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5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xTaskNotifyWait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获取任务通知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BaseType_t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xTaskNotifyWait</a:t>
            </a:r>
            <a:r>
              <a:rPr lang="en-US" altLang="zh-CN" dirty="0" smtClean="0"/>
              <a:t>( uint32_t </a:t>
            </a:r>
            <a:r>
              <a:rPr lang="en-US" altLang="zh-CN" dirty="0" err="1"/>
              <a:t>ulBitsToClearOnEntry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			    uint32_t </a:t>
            </a:r>
            <a:r>
              <a:rPr lang="en-US" altLang="zh-CN" dirty="0" err="1" smtClean="0"/>
              <a:t>ulBitsToClearOnExit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			    uint32_t </a:t>
            </a:r>
            <a:r>
              <a:rPr lang="en-US" altLang="zh-CN" dirty="0"/>
              <a:t>*</a:t>
            </a:r>
            <a:r>
              <a:rPr lang="en-US" altLang="zh-CN" dirty="0" err="1"/>
              <a:t>pulNotificationValue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			    </a:t>
            </a:r>
            <a:r>
              <a:rPr lang="en-US" altLang="zh-CN" dirty="0" err="1" smtClean="0"/>
              <a:t>TickType_t</a:t>
            </a:r>
            <a:r>
              <a:rPr lang="en-US" altLang="zh-CN" dirty="0" smtClean="0"/>
              <a:t> </a:t>
            </a:r>
            <a:r>
              <a:rPr lang="en-US" altLang="zh-CN" dirty="0" err="1"/>
              <a:t>xTicksToWait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err="1" smtClean="0"/>
              <a:t>ulBitsToClearOnEntry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进入</a:t>
            </a:r>
            <a:r>
              <a:rPr lang="zh-CN" altLang="en-US" dirty="0"/>
              <a:t>函数的</a:t>
            </a:r>
            <a:r>
              <a:rPr lang="zh-CN" altLang="en-US" dirty="0" smtClean="0"/>
              <a:t>时候清除</a:t>
            </a:r>
            <a:r>
              <a:rPr lang="zh-CN" altLang="en-US" dirty="0"/>
              <a:t>任务</a:t>
            </a:r>
            <a:r>
              <a:rPr lang="zh-CN" altLang="en-US" dirty="0" smtClean="0"/>
              <a:t>通知位</a:t>
            </a:r>
            <a:endParaRPr lang="zh-CN" altLang="en-US" dirty="0"/>
          </a:p>
          <a:p>
            <a:r>
              <a:rPr lang="en-US" altLang="zh-CN" dirty="0" err="1" smtClean="0"/>
              <a:t>ulBitsToClearOnExit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退出</a:t>
            </a:r>
            <a:r>
              <a:rPr lang="zh-CN" altLang="en-US" dirty="0"/>
              <a:t>函数的时候</a:t>
            </a:r>
            <a:r>
              <a:rPr lang="zh-CN" altLang="en-US" dirty="0" smtClean="0"/>
              <a:t>清除</a:t>
            </a:r>
            <a:r>
              <a:rPr lang="zh-CN" altLang="en-US" dirty="0"/>
              <a:t>任务通知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pulNotificationValue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保存任务通知值</a:t>
            </a:r>
          </a:p>
          <a:p>
            <a:r>
              <a:rPr lang="en-US" altLang="zh-CN" dirty="0" err="1" smtClean="0"/>
              <a:t>xTicksToWait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阻塞时间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2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331640" y="260355"/>
            <a:ext cx="6192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xTaskGenericNotifyFromISR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在中断中向一个任务发送任务</a:t>
            </a:r>
            <a:r>
              <a:rPr lang="zh-CN" altLang="zh-CN" dirty="0" smtClean="0"/>
              <a:t>通知</a:t>
            </a:r>
            <a:r>
              <a:rPr lang="zh-CN" altLang="en-US" dirty="0" smtClean="0"/>
              <a:t>（通用类型）。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BaseType_t</a:t>
            </a:r>
            <a:r>
              <a:rPr lang="en-US" altLang="zh-CN" dirty="0"/>
              <a:t> </a:t>
            </a:r>
            <a:r>
              <a:rPr lang="en-US" altLang="zh-CN" dirty="0" err="1" smtClean="0"/>
              <a:t>xTaskGenericNotifyFromISR</a:t>
            </a:r>
            <a:r>
              <a:rPr lang="en-US" altLang="zh-CN" dirty="0"/>
              <a:t>( </a:t>
            </a:r>
            <a:r>
              <a:rPr lang="en-US" altLang="zh-CN" dirty="0" err="1"/>
              <a:t>TaskHandle_t</a:t>
            </a:r>
            <a:r>
              <a:rPr lang="en-US" altLang="zh-CN" dirty="0"/>
              <a:t> </a:t>
            </a:r>
            <a:r>
              <a:rPr lang="en-US" altLang="zh-CN" dirty="0" err="1"/>
              <a:t>xTaskToNotify</a:t>
            </a:r>
            <a:r>
              <a:rPr lang="en-US" altLang="zh-CN" dirty="0"/>
              <a:t>, </a:t>
            </a:r>
            <a:r>
              <a:rPr lang="en-US" altLang="zh-CN" dirty="0" smtClean="0"/>
              <a:t>				            uint32_t </a:t>
            </a:r>
            <a:r>
              <a:rPr lang="en-US" altLang="zh-CN" dirty="0" err="1"/>
              <a:t>ulValue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eNotifyAction</a:t>
            </a:r>
            <a:r>
              <a:rPr lang="en-US" altLang="zh-CN" dirty="0" smtClean="0"/>
              <a:t> </a:t>
            </a:r>
            <a:r>
              <a:rPr lang="en-US" altLang="zh-CN" dirty="0" err="1"/>
              <a:t>eAction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uint32_t </a:t>
            </a:r>
            <a:r>
              <a:rPr lang="en-US" altLang="zh-CN" dirty="0"/>
              <a:t>*</a:t>
            </a:r>
            <a:r>
              <a:rPr lang="en-US" altLang="zh-CN" dirty="0" err="1"/>
              <a:t>pulPreviousNotificationValue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</a:t>
            </a:r>
            <a:r>
              <a:rPr lang="en-US" altLang="zh-CN" dirty="0" err="1"/>
              <a:t>BaseType_t</a:t>
            </a:r>
            <a:r>
              <a:rPr lang="en-US" altLang="zh-CN" dirty="0"/>
              <a:t> *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参数：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err="1" smtClean="0"/>
              <a:t>xTaskToNotify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en-US" dirty="0" smtClean="0">
                <a:solidFill>
                  <a:srgbClr val="000000"/>
                </a:solidFill>
              </a:rPr>
              <a:t>任务句柄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err="1" smtClean="0"/>
              <a:t>ulValue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zh-CN" dirty="0"/>
              <a:t>更新接收任务通知值</a:t>
            </a:r>
            <a:r>
              <a:rPr lang="en-US" altLang="zh-CN" dirty="0" smtClean="0"/>
              <a:t>	</a:t>
            </a:r>
          </a:p>
          <a:p>
            <a:r>
              <a:rPr lang="en-US" altLang="zh-CN" dirty="0" err="1" smtClean="0"/>
              <a:t>eAction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zh-CN" dirty="0"/>
              <a:t>任务通知值更新方式</a:t>
            </a:r>
            <a:endParaRPr lang="en-US" altLang="zh-CN" dirty="0" smtClean="0"/>
          </a:p>
          <a:p>
            <a:r>
              <a:rPr lang="en-US" altLang="zh-CN" dirty="0" err="1" smtClean="0"/>
              <a:t>pulPreviousNotificationValue</a:t>
            </a:r>
            <a:r>
              <a:rPr lang="zh-CN" altLang="en-US" dirty="0" smtClean="0"/>
              <a:t>：	</a:t>
            </a:r>
            <a:r>
              <a:rPr lang="zh-CN" altLang="zh-CN" dirty="0" smtClean="0"/>
              <a:t>保存任务</a:t>
            </a:r>
            <a:r>
              <a:rPr lang="zh-CN" altLang="zh-CN" dirty="0"/>
              <a:t>上一个</a:t>
            </a:r>
            <a:r>
              <a:rPr lang="zh-CN" altLang="zh-CN" dirty="0" smtClean="0"/>
              <a:t>通知</a:t>
            </a:r>
            <a:r>
              <a:rPr lang="zh-CN" altLang="zh-CN" dirty="0"/>
              <a:t>值</a:t>
            </a:r>
            <a:endParaRPr lang="en-US" altLang="zh-CN" dirty="0" smtClean="0"/>
          </a:p>
          <a:p>
            <a:r>
              <a:rPr lang="en-US" altLang="zh-CN" dirty="0" err="1" smtClean="0"/>
              <a:t>pxHigherPriorityTaskWoken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是否在</a:t>
            </a:r>
            <a:r>
              <a:rPr lang="zh-CN" altLang="zh-CN" dirty="0" smtClean="0"/>
              <a:t>中断</a:t>
            </a:r>
            <a:r>
              <a:rPr lang="zh-CN" altLang="zh-CN" dirty="0"/>
              <a:t>退出</a:t>
            </a:r>
            <a:r>
              <a:rPr lang="zh-CN" altLang="zh-CN" dirty="0" smtClean="0"/>
              <a:t>前切换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	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971600" y="260355"/>
            <a:ext cx="6700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xTaskNotifyAndQueryFromISR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在中断中</a:t>
            </a:r>
            <a:r>
              <a:rPr lang="zh-CN" altLang="zh-CN" dirty="0" smtClean="0"/>
              <a:t>发送</a:t>
            </a:r>
            <a:r>
              <a:rPr lang="zh-CN" altLang="zh-CN" dirty="0"/>
              <a:t>一个任务通知，并返回对象任务的上一个通知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xTaskNotifyAndQueryFromISR</a:t>
            </a:r>
            <a:r>
              <a:rPr lang="en-US" altLang="zh-CN" dirty="0"/>
              <a:t>( </a:t>
            </a:r>
            <a:r>
              <a:rPr lang="en-US" altLang="zh-CN" dirty="0" err="1"/>
              <a:t>xTaskToNotify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		      </a:t>
            </a:r>
            <a:r>
              <a:rPr lang="en-US" altLang="zh-CN" dirty="0" err="1" smtClean="0"/>
              <a:t>ulValue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		     </a:t>
            </a:r>
            <a:r>
              <a:rPr lang="en-US" altLang="zh-CN" dirty="0" err="1" smtClean="0"/>
              <a:t>eAction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		     </a:t>
            </a:r>
            <a:r>
              <a:rPr lang="en-US" altLang="zh-CN" dirty="0" err="1" smtClean="0"/>
              <a:t>pulPreviousNotificationValue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				     </a:t>
            </a:r>
            <a:r>
              <a:rPr lang="en-US" altLang="zh-CN" dirty="0" err="1" smtClean="0"/>
              <a:t>pxHigherPriorityTaskWoken</a:t>
            </a:r>
            <a:r>
              <a:rPr lang="en-US" altLang="zh-CN" dirty="0" smtClean="0"/>
              <a:t> )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err="1"/>
              <a:t>xTaskGenericNotifyFromISR</a:t>
            </a:r>
            <a:r>
              <a:rPr lang="en-US" altLang="zh-CN" dirty="0"/>
              <a:t>( ( </a:t>
            </a:r>
            <a:r>
              <a:rPr lang="en-US" altLang="zh-CN" dirty="0" err="1"/>
              <a:t>xTaskToNotify</a:t>
            </a:r>
            <a:r>
              <a:rPr lang="en-US" altLang="zh-CN" dirty="0"/>
              <a:t> ), </a:t>
            </a:r>
          </a:p>
          <a:p>
            <a:r>
              <a:rPr lang="en-US" altLang="zh-CN" dirty="0"/>
              <a:t>				    ( </a:t>
            </a:r>
            <a:r>
              <a:rPr lang="en-US" altLang="zh-CN" dirty="0" err="1"/>
              <a:t>ulValue</a:t>
            </a:r>
            <a:r>
              <a:rPr lang="en-US" altLang="zh-CN" dirty="0"/>
              <a:t> ),</a:t>
            </a:r>
          </a:p>
          <a:p>
            <a:r>
              <a:rPr lang="en-US" altLang="zh-CN" dirty="0"/>
              <a:t> 				    ( </a:t>
            </a:r>
            <a:r>
              <a:rPr lang="en-US" altLang="zh-CN" dirty="0" err="1"/>
              <a:t>eAction</a:t>
            </a:r>
            <a:r>
              <a:rPr lang="en-US" altLang="zh-CN" dirty="0"/>
              <a:t> ), </a:t>
            </a:r>
          </a:p>
          <a:p>
            <a:r>
              <a:rPr lang="en-US" altLang="zh-CN" dirty="0"/>
              <a:t>				 </a:t>
            </a:r>
            <a:r>
              <a:rPr lang="en-US" altLang="zh-CN" dirty="0" smtClean="0"/>
              <a:t>     </a:t>
            </a:r>
            <a:r>
              <a:rPr lang="en-US" altLang="zh-CN" dirty="0" err="1"/>
              <a:t>pulPreviousNotificationValue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				    (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 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22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043609" y="260355"/>
            <a:ext cx="69847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xTaskNotifyFromISR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3" y="1340767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在中断中发送一个通知，带通知值的。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en-US" altLang="zh-CN" dirty="0">
                <a:solidFill>
                  <a:srgbClr val="000000"/>
                </a:solidFill>
              </a:rPr>
              <a:t>define 	</a:t>
            </a:r>
            <a:r>
              <a:rPr lang="en-US" altLang="zh-CN" dirty="0" err="1">
                <a:solidFill>
                  <a:srgbClr val="000000"/>
                </a:solidFill>
              </a:rPr>
              <a:t>xTaskNotifyFromISR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000000"/>
                </a:solidFill>
              </a:rPr>
              <a:t>xTaskToNotify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                                            </a:t>
            </a:r>
            <a:r>
              <a:rPr lang="en-US" altLang="zh-CN" dirty="0" err="1">
                <a:solidFill>
                  <a:srgbClr val="000000"/>
                </a:solidFill>
              </a:rPr>
              <a:t>ulValue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			      </a:t>
            </a:r>
            <a:r>
              <a:rPr lang="en-US" altLang="zh-CN" dirty="0" err="1">
                <a:solidFill>
                  <a:srgbClr val="000000"/>
                </a:solidFill>
              </a:rPr>
              <a:t>eAction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		      </a:t>
            </a:r>
            <a:r>
              <a:rPr lang="en-US" altLang="zh-CN" dirty="0" err="1">
                <a:solidFill>
                  <a:srgbClr val="000000"/>
                </a:solidFill>
              </a:rPr>
              <a:t>pxHigherPriorityTaskWoken</a:t>
            </a:r>
            <a:r>
              <a:rPr lang="en-US" altLang="zh-CN" dirty="0">
                <a:solidFill>
                  <a:srgbClr val="000000"/>
                </a:solidFill>
              </a:rPr>
              <a:t> )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	</a:t>
            </a:r>
            <a:r>
              <a:rPr lang="en-US" altLang="zh-CN" dirty="0" err="1">
                <a:solidFill>
                  <a:srgbClr val="000000"/>
                </a:solidFill>
              </a:rPr>
              <a:t>xTaskGenericNotifyFromISR</a:t>
            </a:r>
            <a:r>
              <a:rPr lang="en-US" altLang="zh-CN" dirty="0">
                <a:solidFill>
                  <a:srgbClr val="000000"/>
                </a:solidFill>
              </a:rPr>
              <a:t>( ( </a:t>
            </a:r>
            <a:r>
              <a:rPr lang="en-US" altLang="zh-CN" dirty="0" err="1">
                <a:solidFill>
                  <a:srgbClr val="000000"/>
                </a:solidFill>
              </a:rPr>
              <a:t>xTaskToNotify</a:t>
            </a:r>
            <a:r>
              <a:rPr lang="en-US" altLang="zh-CN" dirty="0">
                <a:solidFill>
                  <a:srgbClr val="000000"/>
                </a:solidFill>
              </a:rPr>
              <a:t> ),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			    ( </a:t>
            </a:r>
            <a:r>
              <a:rPr lang="en-US" altLang="zh-CN" dirty="0" err="1">
                <a:solidFill>
                  <a:srgbClr val="000000"/>
                </a:solidFill>
              </a:rPr>
              <a:t>ulValue</a:t>
            </a:r>
            <a:r>
              <a:rPr lang="en-US" altLang="zh-CN" dirty="0">
                <a:solidFill>
                  <a:srgbClr val="000000"/>
                </a:solidFill>
              </a:rPr>
              <a:t> ),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				    ( </a:t>
            </a:r>
            <a:r>
              <a:rPr lang="en-US" altLang="zh-CN" dirty="0" err="1">
                <a:solidFill>
                  <a:srgbClr val="000000"/>
                </a:solidFill>
              </a:rPr>
              <a:t>eAction</a:t>
            </a:r>
            <a:r>
              <a:rPr lang="en-US" altLang="zh-CN" dirty="0">
                <a:solidFill>
                  <a:srgbClr val="000000"/>
                </a:solidFill>
              </a:rPr>
              <a:t> ),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			      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				    ( </a:t>
            </a:r>
            <a:r>
              <a:rPr lang="en-US" altLang="zh-CN" dirty="0" err="1">
                <a:solidFill>
                  <a:srgbClr val="000000"/>
                </a:solidFill>
              </a:rPr>
              <a:t>pxHigherPriorityTaskWoken</a:t>
            </a:r>
            <a:r>
              <a:rPr lang="en-US" altLang="zh-CN" dirty="0">
                <a:solidFill>
                  <a:srgbClr val="000000"/>
                </a:solidFill>
              </a:rPr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32255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043609" y="260355"/>
            <a:ext cx="69847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vTaskNotifyGiveFromISR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3" y="1340767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vTaskNotifyGiveFromISR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在中断中发送一个通知，不带通知值。</a:t>
            </a:r>
            <a:endParaRPr lang="en-US" altLang="zh-CN" dirty="0" smtClean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vTaskNotifyGiveFromISR</a:t>
            </a:r>
            <a:r>
              <a:rPr lang="en-US" altLang="zh-CN" dirty="0"/>
              <a:t>( </a:t>
            </a:r>
            <a:r>
              <a:rPr lang="en-US" altLang="zh-CN" dirty="0" err="1"/>
              <a:t>TaskHandle_t</a:t>
            </a:r>
            <a:r>
              <a:rPr lang="en-US" altLang="zh-CN" dirty="0"/>
              <a:t> </a:t>
            </a:r>
            <a:r>
              <a:rPr lang="en-US" altLang="zh-CN" dirty="0" err="1"/>
              <a:t>xTaskToNotify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</a:t>
            </a:r>
            <a:r>
              <a:rPr lang="en-US" altLang="zh-CN" dirty="0" err="1" smtClean="0"/>
              <a:t>BaseType_t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</a:t>
            </a: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任务通知的基本概念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任务通知的运作机制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任务通知的实现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通知的基本概念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268760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FreeRTOS</a:t>
            </a:r>
            <a:r>
              <a:rPr lang="en-US" altLang="zh-CN" dirty="0"/>
              <a:t> </a:t>
            </a:r>
            <a:r>
              <a:rPr lang="zh-CN" altLang="zh-CN" dirty="0"/>
              <a:t>从</a:t>
            </a:r>
            <a:r>
              <a:rPr lang="en-US" altLang="zh-CN" dirty="0"/>
              <a:t>V8.2.0</a:t>
            </a:r>
            <a:r>
              <a:rPr lang="zh-CN" altLang="zh-CN" dirty="0"/>
              <a:t>版本开始提供任务</a:t>
            </a:r>
            <a:r>
              <a:rPr lang="zh-CN" altLang="zh-CN" dirty="0" smtClean="0"/>
              <a:t>通知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每个任务都有一个</a:t>
            </a:r>
            <a:r>
              <a:rPr lang="en-US" altLang="zh-CN" dirty="0"/>
              <a:t>32</a:t>
            </a:r>
            <a:r>
              <a:rPr lang="zh-CN" altLang="zh-CN" dirty="0"/>
              <a:t>位的通知</a:t>
            </a:r>
            <a:r>
              <a:rPr lang="zh-CN" altLang="zh-CN" dirty="0" smtClean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 smtClean="0"/>
              <a:t>发送</a:t>
            </a:r>
            <a:r>
              <a:rPr lang="zh-CN" altLang="zh-CN" dirty="0"/>
              <a:t>通知给任务， 如果有通知未读，不覆盖通知值。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发送通知给任务，直接覆盖通知值。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发送通知给任务，设置通知值的一个或者多个位 ，可以当做事件组来使用。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发送通知给任务，递增通知值，可以当做计数信号量使用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 smtClean="0"/>
              <a:t>只能</a:t>
            </a:r>
            <a:r>
              <a:rPr lang="zh-CN" altLang="zh-CN" dirty="0"/>
              <a:t>有一个任务接收通知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 smtClean="0"/>
              <a:t>只有</a:t>
            </a:r>
            <a:r>
              <a:rPr lang="zh-CN" altLang="zh-CN" dirty="0"/>
              <a:t>等待通知的任务可以被</a:t>
            </a:r>
            <a:r>
              <a:rPr lang="zh-CN" altLang="zh-CN" dirty="0" smtClean="0"/>
              <a:t>阻塞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任务通知的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运作机制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无需创建。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任务均能发送通知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只有在任务中可以等待通知，而不允许在中断中等待</a:t>
            </a:r>
            <a:r>
              <a:rPr lang="zh-CN" altLang="zh-CN" dirty="0" smtClean="0"/>
              <a:t>通知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任务通知的数据结构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#if</a:t>
            </a:r>
            <a:r>
              <a:rPr lang="en-US" altLang="zh-CN" b="1" dirty="0"/>
              <a:t>( </a:t>
            </a:r>
            <a:r>
              <a:rPr lang="en-US" altLang="zh-CN" b="1" dirty="0" err="1"/>
              <a:t>configUSE_TASK_NOTIFICATIONS</a:t>
            </a:r>
            <a:r>
              <a:rPr lang="en-US" altLang="zh-CN" b="1" dirty="0"/>
              <a:t> == 1 )</a:t>
            </a:r>
            <a:endParaRPr lang="zh-CN" altLang="zh-CN" dirty="0"/>
          </a:p>
          <a:p>
            <a:r>
              <a:rPr lang="en-US" altLang="zh-CN" b="1" dirty="0" smtClean="0"/>
              <a:t>   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volatile </a:t>
            </a:r>
            <a:r>
              <a:rPr lang="en-US" altLang="zh-CN" b="1" dirty="0"/>
              <a:t>uint32_t </a:t>
            </a:r>
            <a:r>
              <a:rPr lang="en-US" altLang="zh-CN" b="1" dirty="0" err="1"/>
              <a:t>ulNotifiedValue</a:t>
            </a:r>
            <a:r>
              <a:rPr lang="en-US" altLang="zh-CN" b="1" dirty="0"/>
              <a:t>;			</a:t>
            </a:r>
            <a:endParaRPr lang="en-US" altLang="zh-CN" b="1" dirty="0" smtClean="0"/>
          </a:p>
          <a:p>
            <a:r>
              <a:rPr lang="en-US" altLang="zh-CN" b="1" dirty="0" smtClean="0"/>
              <a:t>   volatile </a:t>
            </a:r>
            <a:r>
              <a:rPr lang="en-US" altLang="zh-CN" b="1" dirty="0"/>
              <a:t>uint8_t </a:t>
            </a:r>
            <a:r>
              <a:rPr lang="en-US" altLang="zh-CN" b="1" dirty="0" err="1"/>
              <a:t>ucNotifyState</a:t>
            </a:r>
            <a:r>
              <a:rPr lang="en-US" altLang="zh-CN" b="1" dirty="0"/>
              <a:t>;				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#</a:t>
            </a:r>
            <a:r>
              <a:rPr lang="en-US" altLang="zh-CN" b="1" dirty="0" err="1"/>
              <a:t>endif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通知的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63171"/>
              </p:ext>
            </p:extLst>
          </p:nvPr>
        </p:nvGraphicFramePr>
        <p:xfrm>
          <a:off x="11334" y="1412776"/>
          <a:ext cx="9132666" cy="48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466"/>
                <a:gridCol w="3096344"/>
                <a:gridCol w="3275856"/>
              </a:tblGrid>
              <a:tr h="426850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xTaskNotifyGive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xTaskGenericNotify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发送通知，没有通知值 （信号量类型）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158">
                <a:tc rowSpan="2">
                  <a:txBody>
                    <a:bodyPr/>
                    <a:lstStyle/>
                    <a:p>
                      <a:pPr marL="0" marR="0" indent="0" algn="l" defTabSz="91440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fontAlgn="ctr" latinLnBrk="0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 vMerge="1">
                  <a:txBody>
                    <a:bodyPr/>
                    <a:lstStyle/>
                    <a:p>
                      <a:pPr algn="ctr" fontAlgn="ctr" latinLnBrk="0"/>
                      <a:endParaRPr lang="zh-CN" altLang="en-US" sz="1200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发送通知，带通知值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75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发送通知， 带通知值，并且返回原通知值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483"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7419">
                <a:tc>
                  <a:txBody>
                    <a:bodyPr/>
                    <a:lstStyle/>
                    <a:p>
                      <a:r>
                        <a:rPr lang="en-US" altLang="zh-CN" sz="16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ulTaskNotifyTake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等待通知（信号量类型）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2752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xTaskNotifyWait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等待通知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7950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vTaskNotifyGiveFromISR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zh-CN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xTaskNotifyGive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5291">
                <a:tc rowSpan="2">
                  <a:txBody>
                    <a:bodyPr/>
                    <a:lstStyle/>
                    <a:p>
                      <a:r>
                        <a:rPr lang="en-US" altLang="zh-CN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xTaskNotifyAndQueryFromISR</a:t>
                      </a:r>
                      <a:r>
                        <a:rPr lang="en-US" altLang="zh-CN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zh-CN" sz="1600" b="1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xTaskGenericNotifyFromISR</a:t>
                      </a:r>
                      <a:r>
                        <a:rPr lang="en-US" altLang="zh-CN" sz="16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xTaskNotifyAndQuery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14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ulTaskNotifyTake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的中断版本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0583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xTaskNotifyFromISR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9932">
                <a:tc>
                  <a:txBody>
                    <a:bodyPr/>
                    <a:lstStyle/>
                    <a:p>
                      <a:r>
                        <a:rPr lang="en-US" altLang="zh-CN" sz="16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xTaskNotifyStateClear</a:t>
                      </a:r>
                      <a:r>
                        <a:rPr lang="en-US" altLang="zh-CN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清除所有未读消息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xTaskGenericNotify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29813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BaseType_t</a:t>
            </a:r>
            <a:r>
              <a:rPr lang="en-US" altLang="zh-CN" dirty="0"/>
              <a:t> </a:t>
            </a:r>
            <a:r>
              <a:rPr lang="en-US" altLang="zh-CN" dirty="0" err="1"/>
              <a:t>xTaskGenericNotify</a:t>
            </a:r>
            <a:r>
              <a:rPr lang="en-US" altLang="zh-CN" dirty="0"/>
              <a:t>( </a:t>
            </a:r>
            <a:r>
              <a:rPr lang="en-US" altLang="zh-CN" dirty="0" err="1"/>
              <a:t>TaskHandle_t</a:t>
            </a:r>
            <a:r>
              <a:rPr lang="en-US" altLang="zh-CN" dirty="0"/>
              <a:t> </a:t>
            </a:r>
            <a:r>
              <a:rPr lang="en-US" altLang="zh-CN" dirty="0" err="1"/>
              <a:t>xTaskToNotify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			          uint32_t </a:t>
            </a:r>
            <a:r>
              <a:rPr lang="en-US" altLang="zh-CN" dirty="0" err="1"/>
              <a:t>ulValue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			          </a:t>
            </a:r>
            <a:r>
              <a:rPr lang="en-US" altLang="zh-CN" dirty="0" err="1" smtClean="0"/>
              <a:t>eNotifyAction</a:t>
            </a:r>
            <a:r>
              <a:rPr lang="en-US" altLang="zh-CN" dirty="0" smtClean="0"/>
              <a:t> </a:t>
            </a:r>
            <a:r>
              <a:rPr lang="en-US" altLang="zh-CN" dirty="0" err="1"/>
              <a:t>eAction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 smtClean="0"/>
              <a:t>			          uint32_t </a:t>
            </a:r>
            <a:r>
              <a:rPr lang="en-US" altLang="zh-CN" dirty="0"/>
              <a:t>*</a:t>
            </a:r>
            <a:r>
              <a:rPr lang="en-US" altLang="zh-CN" dirty="0" err="1"/>
              <a:t>pulPreviousNotificationValue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err="1" smtClean="0"/>
              <a:t>xTaskToNotify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zh-CN" dirty="0" smtClean="0"/>
              <a:t>任务句柄</a:t>
            </a:r>
            <a:endParaRPr lang="en-US" altLang="zh-CN" dirty="0" smtClean="0"/>
          </a:p>
          <a:p>
            <a:r>
              <a:rPr lang="en-US" altLang="zh-CN" dirty="0" err="1" smtClean="0"/>
              <a:t>ulValue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通知值</a:t>
            </a:r>
            <a:endParaRPr lang="en-US" altLang="zh-CN" dirty="0"/>
          </a:p>
          <a:p>
            <a:r>
              <a:rPr lang="en-US" altLang="zh-CN" dirty="0" err="1" smtClean="0"/>
              <a:t>eAction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更新通知的方式</a:t>
            </a:r>
            <a:endParaRPr lang="en-US" altLang="zh-CN" dirty="0" smtClean="0"/>
          </a:p>
          <a:p>
            <a:r>
              <a:rPr lang="en-US" altLang="zh-CN" dirty="0" err="1" smtClean="0"/>
              <a:t>pulPreviousNotificationValue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任务原本的通知值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xTaskNotifyGive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40768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发送通知，没有通知值 （信号量类型）</a:t>
            </a:r>
            <a:endParaRPr lang="zh-CN" altLang="en-US" dirty="0"/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</a:t>
            </a:r>
            <a:r>
              <a:rPr lang="en-US" altLang="zh-CN" dirty="0">
                <a:solidFill>
                  <a:srgbClr val="000000"/>
                </a:solidFill>
              </a:rPr>
              <a:t>define 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xTaskNotifyGive</a:t>
            </a:r>
            <a:r>
              <a:rPr lang="en-US" altLang="zh-CN" dirty="0">
                <a:solidFill>
                  <a:srgbClr val="000000"/>
                </a:solidFill>
              </a:rPr>
              <a:t>( </a:t>
            </a:r>
            <a:r>
              <a:rPr lang="en-US" altLang="zh-CN" dirty="0" err="1">
                <a:solidFill>
                  <a:srgbClr val="FF0000"/>
                </a:solidFill>
              </a:rPr>
              <a:t>xTaskToNotify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xTaskGenericNotify</a:t>
            </a:r>
            <a:r>
              <a:rPr lang="en-US" altLang="zh-CN" dirty="0">
                <a:solidFill>
                  <a:srgbClr val="000000"/>
                </a:solidFill>
              </a:rPr>
              <a:t>( ( </a:t>
            </a:r>
            <a:r>
              <a:rPr lang="en-US" altLang="zh-CN" dirty="0" err="1">
                <a:solidFill>
                  <a:srgbClr val="FF0000"/>
                </a:solidFill>
              </a:rPr>
              <a:t>xTaskToNotify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), ( 0 ), </a:t>
            </a:r>
            <a:r>
              <a:rPr lang="en-US" altLang="zh-CN" dirty="0" err="1">
                <a:solidFill>
                  <a:srgbClr val="000000"/>
                </a:solidFill>
              </a:rPr>
              <a:t>eIncrement</a:t>
            </a:r>
            <a:r>
              <a:rPr lang="en-US" altLang="zh-CN" dirty="0">
                <a:solidFill>
                  <a:srgbClr val="000000"/>
                </a:solidFill>
              </a:rPr>
              <a:t>, NULL )</a:t>
            </a:r>
          </a:p>
        </p:txBody>
      </p:sp>
    </p:spTree>
    <p:extLst>
      <p:ext uri="{BB962C8B-B14F-4D97-AF65-F5344CB8AC3E}">
        <p14:creationId xmlns:p14="http://schemas.microsoft.com/office/powerpoint/2010/main" val="1583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xTaskNotify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40768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发送通知，带通知值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#define 	</a:t>
            </a:r>
            <a:r>
              <a:rPr lang="en-US" altLang="zh-CN" dirty="0" err="1" smtClean="0"/>
              <a:t>xTaskNotify</a:t>
            </a:r>
            <a:r>
              <a:rPr lang="en-US" altLang="zh-CN" dirty="0"/>
              <a:t>( </a:t>
            </a:r>
            <a:r>
              <a:rPr lang="en-US" altLang="zh-CN" dirty="0" err="1"/>
              <a:t>xTaskToNotify</a:t>
            </a:r>
            <a:r>
              <a:rPr lang="en-US" altLang="zh-CN" dirty="0"/>
              <a:t>, </a:t>
            </a:r>
            <a:r>
              <a:rPr lang="en-US" altLang="zh-CN" dirty="0" smtClean="0"/>
              <a:t>		</a:t>
            </a:r>
            <a:r>
              <a:rPr lang="en-US" altLang="zh-CN" dirty="0"/>
              <a:t>\</a:t>
            </a:r>
            <a:endParaRPr lang="en-US" altLang="zh-CN" dirty="0" smtClean="0"/>
          </a:p>
          <a:p>
            <a:r>
              <a:rPr lang="en-US" altLang="zh-CN" dirty="0" smtClean="0"/>
              <a:t>		      </a:t>
            </a:r>
            <a:r>
              <a:rPr lang="en-US" altLang="zh-CN" dirty="0" err="1" smtClean="0"/>
              <a:t>ulValue</a:t>
            </a:r>
            <a:r>
              <a:rPr lang="en-US" altLang="zh-CN" dirty="0" smtClean="0"/>
              <a:t>,			\</a:t>
            </a:r>
          </a:p>
          <a:p>
            <a:r>
              <a:rPr lang="en-US" altLang="zh-CN" dirty="0" smtClean="0"/>
              <a:t>                                   </a:t>
            </a:r>
            <a:r>
              <a:rPr lang="en-US" altLang="zh-CN" dirty="0" err="1" smtClean="0"/>
              <a:t>eAction</a:t>
            </a:r>
            <a:r>
              <a:rPr lang="en-US" altLang="zh-CN" dirty="0" smtClean="0"/>
              <a:t> </a:t>
            </a:r>
            <a:r>
              <a:rPr lang="en-US" altLang="zh-CN" dirty="0"/>
              <a:t>) </a:t>
            </a:r>
            <a:r>
              <a:rPr lang="en-US" altLang="zh-CN" dirty="0" smtClean="0"/>
              <a:t>			\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xTaskGenericNotify</a:t>
            </a:r>
            <a:r>
              <a:rPr lang="en-US" altLang="zh-CN" dirty="0"/>
              <a:t>( ( </a:t>
            </a:r>
            <a:r>
              <a:rPr lang="en-US" altLang="zh-CN" dirty="0" err="1"/>
              <a:t>xTaskToNotify</a:t>
            </a:r>
            <a:r>
              <a:rPr lang="en-US" altLang="zh-CN" dirty="0"/>
              <a:t> </a:t>
            </a:r>
            <a:r>
              <a:rPr lang="en-US" altLang="zh-CN" dirty="0" smtClean="0"/>
              <a:t>),	\</a:t>
            </a:r>
          </a:p>
          <a:p>
            <a:r>
              <a:rPr lang="en-US" altLang="zh-CN" dirty="0" smtClean="0"/>
              <a:t> 			     ( </a:t>
            </a:r>
            <a:r>
              <a:rPr lang="en-US" altLang="zh-CN" dirty="0" err="1"/>
              <a:t>ulValue</a:t>
            </a:r>
            <a:r>
              <a:rPr lang="en-US" altLang="zh-CN" dirty="0"/>
              <a:t> </a:t>
            </a:r>
            <a:r>
              <a:rPr lang="en-US" altLang="zh-CN" dirty="0" smtClean="0"/>
              <a:t>),		\</a:t>
            </a:r>
          </a:p>
          <a:p>
            <a:r>
              <a:rPr lang="en-US" altLang="zh-CN" dirty="0" smtClean="0"/>
              <a:t> 			     ( </a:t>
            </a:r>
            <a:r>
              <a:rPr lang="en-US" altLang="zh-CN" dirty="0" err="1"/>
              <a:t>eAction</a:t>
            </a:r>
            <a:r>
              <a:rPr lang="en-US" altLang="zh-CN" dirty="0"/>
              <a:t> ), </a:t>
            </a:r>
            <a:r>
              <a:rPr lang="en-US" altLang="zh-CN" dirty="0" smtClean="0"/>
              <a:t>		\</a:t>
            </a:r>
          </a:p>
          <a:p>
            <a:r>
              <a:rPr lang="en-US" altLang="zh-CN" dirty="0" smtClean="0"/>
              <a:t>			       </a:t>
            </a:r>
            <a:r>
              <a:rPr lang="en-US" altLang="zh-CN" dirty="0" smtClean="0">
                <a:solidFill>
                  <a:srgbClr val="FF0000"/>
                </a:solidFill>
              </a:rPr>
              <a:t>NULL</a:t>
            </a:r>
            <a:r>
              <a:rPr lang="en-US" altLang="zh-CN" dirty="0" smtClean="0"/>
              <a:t> )		\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Pages>0</Pages>
  <Words>468</Words>
  <Characters>0</Characters>
  <Application>Microsoft Office PowerPoint</Application>
  <DocSecurity>0</DocSecurity>
  <PresentationFormat>全屏显示(4:3)</PresentationFormat>
  <Lines>0</Lines>
  <Paragraphs>165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187</cp:revision>
  <dcterms:created xsi:type="dcterms:W3CDTF">2014-09-22T09:17:55Z</dcterms:created>
  <dcterms:modified xsi:type="dcterms:W3CDTF">2019-04-03T08:20:03Z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