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73" r:id="rId3"/>
    <p:sldId id="286" r:id="rId4"/>
    <p:sldId id="321" r:id="rId5"/>
    <p:sldId id="322" r:id="rId6"/>
    <p:sldId id="323" r:id="rId7"/>
    <p:sldId id="324" r:id="rId8"/>
    <p:sldId id="325" r:id="rId9"/>
    <p:sldId id="326" r:id="rId10"/>
    <p:sldId id="314" r:id="rId11"/>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8C51"/>
    <a:srgbClr val="FFA850"/>
    <a:srgbClr val="5B81CF"/>
    <a:srgbClr val="EAFBFF"/>
    <a:srgbClr val="76A4DC"/>
    <a:srgbClr val="FE978C"/>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09" d="100"/>
          <a:sy n="109" d="100"/>
        </p:scale>
        <p:origin x="-1674" y="-90"/>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33959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503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2"/>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610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570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4"/>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10155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509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8"/>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7"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7" y="2505078"/>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3695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57546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35281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15240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3"/>
            <a:ext cx="742950" cy="742951"/>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2" name="圆角矩形 13"/>
          <p:cNvGrpSpPr>
            <a:grpSpLocks/>
          </p:cNvGrpSpPr>
          <p:nvPr/>
        </p:nvGrpSpPr>
        <p:grpSpPr bwMode="auto">
          <a:xfrm>
            <a:off x="4856172" y="2206629"/>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3" name="圆角矩形 12"/>
          <p:cNvGrpSpPr>
            <a:grpSpLocks/>
          </p:cNvGrpSpPr>
          <p:nvPr/>
        </p:nvGrpSpPr>
        <p:grpSpPr bwMode="auto">
          <a:xfrm>
            <a:off x="6232525" y="2413004"/>
            <a:ext cx="1225550" cy="1225552"/>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4" name="圆角矩形 9"/>
          <p:cNvGrpSpPr>
            <a:grpSpLocks/>
          </p:cNvGrpSpPr>
          <p:nvPr/>
        </p:nvGrpSpPr>
        <p:grpSpPr bwMode="auto">
          <a:xfrm>
            <a:off x="3648075" y="2566992"/>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5" name="圆角矩形 4"/>
          <p:cNvGrpSpPr>
            <a:grpSpLocks/>
          </p:cNvGrpSpPr>
          <p:nvPr/>
        </p:nvGrpSpPr>
        <p:grpSpPr bwMode="auto">
          <a:xfrm>
            <a:off x="2428884" y="1847855"/>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6" name="标题 1"/>
          <p:cNvGrpSpPr>
            <a:grpSpLocks/>
          </p:cNvGrpSpPr>
          <p:nvPr/>
        </p:nvGrpSpPr>
        <p:grpSpPr bwMode="auto">
          <a:xfrm>
            <a:off x="1692275" y="2206629"/>
            <a:ext cx="5302250" cy="2066927"/>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中断管理</a:t>
              </a:r>
              <a:endParaRPr lang="zh-CN" altLang="en-US" sz="3200" b="1" dirty="0">
                <a:solidFill>
                  <a:srgbClr val="000000"/>
                </a:solidFill>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92"/>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8" name="圆角矩形 11"/>
          <p:cNvGrpSpPr>
            <a:grpSpLocks/>
          </p:cNvGrpSpPr>
          <p:nvPr/>
        </p:nvGrpSpPr>
        <p:grpSpPr bwMode="auto">
          <a:xfrm>
            <a:off x="5938842" y="2384428"/>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2059" name="文本框 1"/>
          <p:cNvSpPr txBox="1">
            <a:spLocks noChangeArrowheads="1"/>
          </p:cNvSpPr>
          <p:nvPr/>
        </p:nvSpPr>
        <p:spPr bwMode="auto">
          <a:xfrm>
            <a:off x="299373" y="260355"/>
            <a:ext cx="7589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060" name="标题 1"/>
          <p:cNvGrpSpPr>
            <a:grpSpLocks/>
          </p:cNvGrpSpPr>
          <p:nvPr/>
        </p:nvGrpSpPr>
        <p:grpSpPr bwMode="auto">
          <a:xfrm>
            <a:off x="1781175" y="4365106"/>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2061" name="标题 1"/>
          <p:cNvGrpSpPr>
            <a:grpSpLocks/>
          </p:cNvGrpSpPr>
          <p:nvPr/>
        </p:nvGrpSpPr>
        <p:grpSpPr bwMode="auto">
          <a:xfrm>
            <a:off x="1763722" y="5227093"/>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35"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3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9594" y="4544002"/>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13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7"/>
            <a:ext cx="742950" cy="742951"/>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8" name="圆角矩形 13"/>
          <p:cNvGrpSpPr>
            <a:grpSpLocks/>
          </p:cNvGrpSpPr>
          <p:nvPr/>
        </p:nvGrpSpPr>
        <p:grpSpPr bwMode="auto">
          <a:xfrm>
            <a:off x="4856172" y="2010844"/>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9" name="圆角矩形 12"/>
          <p:cNvGrpSpPr>
            <a:grpSpLocks/>
          </p:cNvGrpSpPr>
          <p:nvPr/>
        </p:nvGrpSpPr>
        <p:grpSpPr bwMode="auto">
          <a:xfrm>
            <a:off x="6232525" y="1858445"/>
            <a:ext cx="1225550" cy="1225552"/>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0" name="圆角矩形 9"/>
          <p:cNvGrpSpPr>
            <a:grpSpLocks/>
          </p:cNvGrpSpPr>
          <p:nvPr/>
        </p:nvGrpSpPr>
        <p:grpSpPr bwMode="auto">
          <a:xfrm>
            <a:off x="3648075" y="2371209"/>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1" name="圆角矩形 4"/>
          <p:cNvGrpSpPr>
            <a:grpSpLocks/>
          </p:cNvGrpSpPr>
          <p:nvPr/>
        </p:nvGrpSpPr>
        <p:grpSpPr bwMode="auto">
          <a:xfrm>
            <a:off x="2428884" y="1652070"/>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2" name="标题 1"/>
          <p:cNvGrpSpPr>
            <a:grpSpLocks/>
          </p:cNvGrpSpPr>
          <p:nvPr/>
        </p:nvGrpSpPr>
        <p:grpSpPr bwMode="auto">
          <a:xfrm>
            <a:off x="1692275" y="2298183"/>
            <a:ext cx="5302250" cy="2066927"/>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THANKS</a:t>
              </a:r>
              <a:endParaRPr lang="zh-CN" altLang="en-US" sz="3200" b="1">
                <a:solidFill>
                  <a:srgbClr val="000000"/>
                </a:solidFill>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9"/>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4" name="圆角矩形 11"/>
          <p:cNvGrpSpPr>
            <a:grpSpLocks/>
          </p:cNvGrpSpPr>
          <p:nvPr/>
        </p:nvGrpSpPr>
        <p:grpSpPr bwMode="auto">
          <a:xfrm>
            <a:off x="5970597" y="2188645"/>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11275" name="文本框 1"/>
          <p:cNvSpPr txBox="1">
            <a:spLocks noChangeArrowheads="1"/>
          </p:cNvSpPr>
          <p:nvPr/>
        </p:nvSpPr>
        <p:spPr bwMode="auto">
          <a:xfrm>
            <a:off x="11334" y="260355"/>
            <a:ext cx="79920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8" name="标题 1"/>
          <p:cNvGrpSpPr>
            <a:grpSpLocks/>
          </p:cNvGrpSpPr>
          <p:nvPr/>
        </p:nvGrpSpPr>
        <p:grpSpPr bwMode="auto">
          <a:xfrm>
            <a:off x="1666090"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7"/>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sp>
        <p:nvSpPr>
          <p:cNvPr id="40"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扫描进入淘宝店铺</a:t>
            </a:r>
            <a:endParaRPr lang="zh-CN" altLang="zh-CN" sz="1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6265" y="4448737"/>
            <a:ext cx="11271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796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对角圆角矩形 26"/>
          <p:cNvSpPr/>
          <p:nvPr/>
        </p:nvSpPr>
        <p:spPr bwMode="auto">
          <a:xfrm>
            <a:off x="2067605" y="1381442"/>
            <a:ext cx="785818" cy="785819"/>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84" y="2238378"/>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3416320"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常</a:t>
            </a:r>
            <a:r>
              <a:rPr lang="zh-CN" altLang="en-US" sz="2800" b="1" dirty="0">
                <a:solidFill>
                  <a:prstClr val="black"/>
                </a:solidFill>
                <a:latin typeface="微软雅黑" pitchFamily="34" charset="-122"/>
                <a:ea typeface="微软雅黑" pitchFamily="34" charset="-122"/>
                <a:cs typeface="+mj-cs"/>
              </a:rPr>
              <a:t>与中断的基本概念</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91"/>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7" y="4244979"/>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5"/>
            <a:ext cx="3416320"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中断的运作处理机制</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9"/>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9" y="3306768"/>
            <a:ext cx="4143375"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83" y="3592513"/>
            <a:ext cx="2698175"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中断延迟的概念</a:t>
            </a:r>
            <a:endParaRPr lang="zh-CN" altLang="en-US" sz="2800" b="1" dirty="0">
              <a:solidFill>
                <a:prstClr val="black"/>
              </a:solidFill>
              <a:latin typeface="微软雅黑" pitchFamily="34" charset="-122"/>
              <a:ea typeface="微软雅黑" pitchFamily="34" charset="-122"/>
              <a:cs typeface="+mj-cs"/>
            </a:endParaRPr>
          </a:p>
        </p:txBody>
      </p:sp>
      <p:sp>
        <p:nvSpPr>
          <p:cNvPr id="17" name="矩形 16"/>
          <p:cNvSpPr/>
          <p:nvPr/>
        </p:nvSpPr>
        <p:spPr>
          <a:xfrm>
            <a:off x="1257869" y="5445224"/>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FreeRTOS</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内核实现与应用开发实战</a:t>
            </a:r>
            <a:r>
              <a:rPr lang="zh-CN" altLang="en-US" sz="2000" b="1" dirty="0" smtClean="0">
                <a:solidFill>
                  <a:prstClr val="black"/>
                </a:solidFill>
                <a:latin typeface="微软雅黑" pitchFamily="34" charset="-122"/>
                <a:ea typeface="微软雅黑" pitchFamily="34" charset="-122"/>
              </a:rPr>
              <a:t>指南</a:t>
            </a:r>
            <a:r>
              <a:rPr lang="en-US" altLang="zh-CN" sz="2000" b="1" dirty="0" smtClean="0">
                <a:solidFill>
                  <a:prstClr val="black"/>
                </a:solidFill>
                <a:latin typeface="微软雅黑" pitchFamily="34" charset="-122"/>
                <a:ea typeface="微软雅黑" pitchFamily="34" charset="-122"/>
              </a:rPr>
              <a:t>》</a:t>
            </a:r>
          </a:p>
        </p:txBody>
      </p:sp>
      <p:sp>
        <p:nvSpPr>
          <p:cNvPr id="1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latin typeface="微软雅黑" pitchFamily="34" charset="-122"/>
                <a:ea typeface="微软雅黑" pitchFamily="34" charset="-122"/>
              </a:rPr>
              <a:t>异常</a:t>
            </a:r>
            <a:endParaRPr lang="zh-CN" altLang="en-US" sz="3200" b="1" dirty="0">
              <a:latin typeface="微软雅黑" pitchFamily="34" charset="-122"/>
              <a:ea typeface="微软雅黑" pitchFamily="34" charset="-122"/>
            </a:endParaRPr>
          </a:p>
        </p:txBody>
      </p:sp>
      <p:sp>
        <p:nvSpPr>
          <p:cNvPr id="2" name="矩形 1"/>
          <p:cNvSpPr/>
          <p:nvPr/>
        </p:nvSpPr>
        <p:spPr>
          <a:xfrm>
            <a:off x="467544" y="1268760"/>
            <a:ext cx="8208912" cy="3416320"/>
          </a:xfrm>
          <a:prstGeom prst="rect">
            <a:avLst/>
          </a:prstGeom>
        </p:spPr>
        <p:txBody>
          <a:bodyPr wrap="square">
            <a:spAutoFit/>
          </a:bodyPr>
          <a:lstStyle/>
          <a:p>
            <a:r>
              <a:rPr lang="zh-CN" altLang="zh-CN" dirty="0"/>
              <a:t>异常是导致处理器脱离正常运行转向执行特殊代码的任何</a:t>
            </a:r>
            <a:r>
              <a:rPr lang="zh-CN" altLang="zh-CN" dirty="0" smtClean="0"/>
              <a:t>事件</a:t>
            </a:r>
            <a:endParaRPr lang="en-US" altLang="zh-CN" dirty="0" smtClean="0"/>
          </a:p>
          <a:p>
            <a:endParaRPr lang="en-US" altLang="zh-CN" dirty="0" smtClean="0"/>
          </a:p>
          <a:p>
            <a:r>
              <a:rPr lang="zh-CN" altLang="zh-CN" dirty="0" smtClean="0"/>
              <a:t>同步异常</a:t>
            </a:r>
            <a:endParaRPr lang="en-US" altLang="zh-CN" dirty="0" smtClean="0"/>
          </a:p>
          <a:p>
            <a:endParaRPr lang="en-US" altLang="zh-CN" dirty="0" smtClean="0"/>
          </a:p>
          <a:p>
            <a:r>
              <a:rPr lang="zh-CN" altLang="en-US" dirty="0"/>
              <a:t>异步</a:t>
            </a:r>
            <a:r>
              <a:rPr lang="zh-CN" altLang="en-US" dirty="0" smtClean="0"/>
              <a:t>异常</a:t>
            </a:r>
            <a:r>
              <a:rPr lang="en-US" altLang="zh-CN" dirty="0" smtClean="0"/>
              <a:t/>
            </a:r>
            <a:br>
              <a:rPr lang="en-US" altLang="zh-CN" dirty="0" smtClean="0"/>
            </a:br>
            <a:endParaRPr lang="en-US" altLang="zh-CN" dirty="0" smtClean="0"/>
          </a:p>
          <a:p>
            <a:r>
              <a:rPr lang="zh-CN" altLang="en-US" dirty="0" smtClean="0"/>
              <a:t>中断</a:t>
            </a:r>
            <a:endParaRPr lang="en-US" altLang="zh-CN" dirty="0" smtClean="0"/>
          </a:p>
          <a:p>
            <a:endParaRPr lang="en-US" altLang="zh-CN" dirty="0"/>
          </a:p>
          <a:p>
            <a:r>
              <a:rPr lang="zh-CN" altLang="zh-CN" dirty="0"/>
              <a:t>与中断相关的硬件可以划分为三类：外设、中断控制器、</a:t>
            </a:r>
            <a:r>
              <a:rPr lang="en-US" altLang="zh-CN" dirty="0"/>
              <a:t>CPU</a:t>
            </a:r>
            <a:r>
              <a:rPr lang="zh-CN" altLang="zh-CN" dirty="0"/>
              <a:t>本身</a:t>
            </a:r>
            <a:r>
              <a:rPr lang="zh-CN" altLang="zh-CN" dirty="0" smtClean="0"/>
              <a:t>。</a:t>
            </a:r>
            <a:endParaRPr lang="en-US" altLang="zh-CN" dirty="0" smtClean="0"/>
          </a:p>
          <a:p>
            <a:endParaRPr lang="en-US" altLang="zh-CN" dirty="0"/>
          </a:p>
          <a:p>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中断相关的名词解释</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9552" y="1268760"/>
            <a:ext cx="8208912" cy="4801314"/>
          </a:xfrm>
          <a:prstGeom prst="rect">
            <a:avLst/>
          </a:prstGeom>
        </p:spPr>
        <p:txBody>
          <a:bodyPr wrap="square">
            <a:spAutoFit/>
          </a:bodyPr>
          <a:lstStyle/>
          <a:p>
            <a:r>
              <a:rPr lang="zh-CN" altLang="zh-CN" dirty="0"/>
              <a:t>中断</a:t>
            </a:r>
            <a:r>
              <a:rPr lang="zh-CN" altLang="zh-CN" dirty="0" smtClean="0"/>
              <a:t>号</a:t>
            </a:r>
            <a:endParaRPr lang="en-US" altLang="zh-CN" dirty="0" smtClean="0"/>
          </a:p>
          <a:p>
            <a:endParaRPr lang="en-US" altLang="zh-CN" dirty="0"/>
          </a:p>
          <a:p>
            <a:r>
              <a:rPr lang="zh-CN" altLang="zh-CN" dirty="0" smtClean="0"/>
              <a:t>中断请求</a:t>
            </a:r>
            <a:endParaRPr lang="en-US" altLang="zh-CN" dirty="0" smtClean="0"/>
          </a:p>
          <a:p>
            <a:endParaRPr lang="en-US" altLang="zh-CN" dirty="0" smtClean="0"/>
          </a:p>
          <a:p>
            <a:r>
              <a:rPr lang="zh-CN" altLang="zh-CN" dirty="0" smtClean="0"/>
              <a:t>中断优先级</a:t>
            </a:r>
            <a:endParaRPr lang="en-US" altLang="zh-CN" dirty="0" smtClean="0"/>
          </a:p>
          <a:p>
            <a:endParaRPr lang="en-US" altLang="zh-CN" dirty="0"/>
          </a:p>
          <a:p>
            <a:r>
              <a:rPr lang="zh-CN" altLang="zh-CN" dirty="0"/>
              <a:t>中断处理</a:t>
            </a:r>
            <a:r>
              <a:rPr lang="zh-CN" altLang="zh-CN" dirty="0" smtClean="0"/>
              <a:t>程序</a:t>
            </a:r>
            <a:endParaRPr lang="en-US" altLang="zh-CN" dirty="0" smtClean="0"/>
          </a:p>
          <a:p>
            <a:endParaRPr lang="en-US" altLang="zh-CN" dirty="0"/>
          </a:p>
          <a:p>
            <a:r>
              <a:rPr lang="zh-CN" altLang="zh-CN" dirty="0"/>
              <a:t>中断</a:t>
            </a:r>
            <a:r>
              <a:rPr lang="zh-CN" altLang="zh-CN" dirty="0" smtClean="0"/>
              <a:t>触发</a:t>
            </a:r>
            <a:endParaRPr lang="en-US" altLang="zh-CN" dirty="0" smtClean="0"/>
          </a:p>
          <a:p>
            <a:endParaRPr lang="en-US" altLang="zh-CN" dirty="0"/>
          </a:p>
          <a:p>
            <a:r>
              <a:rPr lang="zh-CN" altLang="zh-CN" dirty="0"/>
              <a:t>中断触发</a:t>
            </a:r>
            <a:r>
              <a:rPr lang="zh-CN" altLang="zh-CN" dirty="0" smtClean="0"/>
              <a:t>类型</a:t>
            </a:r>
            <a:endParaRPr lang="en-US" altLang="zh-CN" dirty="0" smtClean="0"/>
          </a:p>
          <a:p>
            <a:endParaRPr lang="en-US" altLang="zh-CN" dirty="0"/>
          </a:p>
          <a:p>
            <a:r>
              <a:rPr lang="zh-CN" altLang="zh-CN" dirty="0"/>
              <a:t>中断</a:t>
            </a:r>
            <a:r>
              <a:rPr lang="zh-CN" altLang="zh-CN" dirty="0" smtClean="0"/>
              <a:t>向量</a:t>
            </a:r>
            <a:endParaRPr lang="en-US" altLang="zh-CN" dirty="0" smtClean="0"/>
          </a:p>
          <a:p>
            <a:endParaRPr lang="en-US" altLang="zh-CN" dirty="0"/>
          </a:p>
          <a:p>
            <a:r>
              <a:rPr lang="zh-CN" altLang="zh-CN" dirty="0"/>
              <a:t>中断向量</a:t>
            </a:r>
            <a:r>
              <a:rPr lang="zh-CN" altLang="zh-CN" dirty="0" smtClean="0"/>
              <a:t>表</a:t>
            </a:r>
            <a:endParaRPr lang="en-US" altLang="zh-CN" dirty="0" smtClean="0"/>
          </a:p>
          <a:p>
            <a:endParaRPr lang="en-US" altLang="zh-CN" dirty="0"/>
          </a:p>
          <a:p>
            <a:r>
              <a:rPr lang="zh-CN" altLang="en-US" dirty="0"/>
              <a:t>临界段</a:t>
            </a:r>
          </a:p>
        </p:txBody>
      </p:sp>
    </p:spTree>
    <p:extLst>
      <p:ext uri="{BB962C8B-B14F-4D97-AF65-F5344CB8AC3E}">
        <p14:creationId xmlns:p14="http://schemas.microsoft.com/office/powerpoint/2010/main" val="227543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中断的运作处理机制</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11560" y="1196752"/>
            <a:ext cx="7992888" cy="2031325"/>
          </a:xfrm>
          <a:prstGeom prst="rect">
            <a:avLst/>
          </a:prstGeom>
        </p:spPr>
        <p:txBody>
          <a:bodyPr wrap="square">
            <a:spAutoFit/>
          </a:bodyPr>
          <a:lstStyle/>
          <a:p>
            <a:pPr marL="342900" lvl="0" indent="-342900">
              <a:buFont typeface="+mj-lt"/>
              <a:buAutoNum type="arabicPeriod"/>
            </a:pPr>
            <a:r>
              <a:rPr lang="zh-CN" altLang="zh-CN" dirty="0"/>
              <a:t>保存当前处理机状态信息</a:t>
            </a:r>
          </a:p>
          <a:p>
            <a:pPr marL="342900" lvl="0" indent="-342900">
              <a:buFont typeface="+mj-lt"/>
              <a:buAutoNum type="arabicPeriod"/>
            </a:pPr>
            <a:r>
              <a:rPr lang="zh-CN" altLang="zh-CN" dirty="0" smtClean="0"/>
              <a:t>载入中断处理</a:t>
            </a:r>
            <a:r>
              <a:rPr lang="zh-CN" altLang="zh-CN" dirty="0"/>
              <a:t>函数到</a:t>
            </a:r>
            <a:r>
              <a:rPr lang="en-US" altLang="zh-CN" dirty="0"/>
              <a:t>PC</a:t>
            </a:r>
            <a:r>
              <a:rPr lang="zh-CN" altLang="zh-CN" dirty="0"/>
              <a:t>寄存器</a:t>
            </a:r>
          </a:p>
          <a:p>
            <a:pPr marL="342900" lvl="0" indent="-342900">
              <a:buFont typeface="+mj-lt"/>
              <a:buAutoNum type="arabicPeriod"/>
            </a:pPr>
            <a:r>
              <a:rPr lang="zh-CN" altLang="zh-CN" dirty="0"/>
              <a:t>把控制权转交给处理函数并开始执行</a:t>
            </a:r>
          </a:p>
          <a:p>
            <a:pPr marL="342900" lvl="0" indent="-342900">
              <a:buFont typeface="+mj-lt"/>
              <a:buAutoNum type="arabicPeriod"/>
            </a:pPr>
            <a:r>
              <a:rPr lang="zh-CN" altLang="zh-CN" dirty="0"/>
              <a:t>当处理函数执行完成时，恢复处理器状态信息</a:t>
            </a:r>
          </a:p>
          <a:p>
            <a:pPr marL="342900" lvl="0" indent="-342900">
              <a:buFont typeface="+mj-lt"/>
              <a:buAutoNum type="arabicPeriod"/>
            </a:pPr>
            <a:r>
              <a:rPr lang="zh-CN" altLang="zh-CN" dirty="0"/>
              <a:t>从异常或中断中返回到前一个程序执行</a:t>
            </a:r>
            <a:r>
              <a:rPr lang="zh-CN" altLang="zh-CN" dirty="0" smtClean="0"/>
              <a:t>点</a:t>
            </a:r>
            <a:endParaRPr lang="en-US" altLang="zh-CN" dirty="0" smtClean="0"/>
          </a:p>
          <a:p>
            <a:pPr marL="342900" lvl="0" indent="-342900">
              <a:buFont typeface="+mj-lt"/>
              <a:buAutoNum type="arabicPeriod"/>
            </a:pPr>
            <a:endParaRPr lang="en-US" altLang="zh-CN" dirty="0"/>
          </a:p>
          <a:p>
            <a:pPr marL="342900" lvl="0" indent="-342900">
              <a:buFont typeface="+mj-lt"/>
              <a:buAutoNum type="arabicPeriod"/>
            </a:pPr>
            <a:endParaRPr lang="zh-CN" altLang="zh-CN" dirty="0"/>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bwMode="auto">
          <a:xfrm>
            <a:off x="835117" y="3501008"/>
            <a:ext cx="7272808" cy="3168352"/>
          </a:xfrm>
          <a:prstGeom prst="rect">
            <a:avLst/>
          </a:prstGeom>
          <a:noFill/>
          <a:ln w="12700">
            <a:solidFill>
              <a:schemeClr val="tx1"/>
            </a:solidFill>
          </a:ln>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p:nvPr/>
        </p:nvPicPr>
        <p:blipFill>
          <a:blip r:embed="rId3">
            <a:extLst>
              <a:ext uri="{28A0092B-C50C-407E-A947-70E740481C1C}">
                <a14:useLocalDpi xmlns:a14="http://schemas.microsoft.com/office/drawing/2010/main" val="0"/>
              </a:ext>
            </a:extLst>
          </a:blip>
          <a:stretch>
            <a:fillRect/>
          </a:stretch>
        </p:blipFill>
        <p:spPr bwMode="auto">
          <a:xfrm>
            <a:off x="974337" y="2492896"/>
            <a:ext cx="6912768" cy="3952652"/>
          </a:xfrm>
          <a:prstGeom prst="rect">
            <a:avLst/>
          </a:prstGeom>
          <a:noFill/>
          <a:ln w="12700">
            <a:solidFill>
              <a:schemeClr val="tx1"/>
            </a:solidFill>
          </a:ln>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中断延迟</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9552" y="1340768"/>
            <a:ext cx="8136904" cy="646331"/>
          </a:xfrm>
          <a:prstGeom prst="rect">
            <a:avLst/>
          </a:prstGeom>
        </p:spPr>
        <p:txBody>
          <a:bodyPr wrap="square">
            <a:spAutoFit/>
          </a:bodyPr>
          <a:lstStyle/>
          <a:p>
            <a:r>
              <a:rPr lang="zh-CN" altLang="zh-CN" dirty="0"/>
              <a:t>中断延迟是指从硬件中断发生到开始执行中断处理程序第一条指令之间的这段时间。</a:t>
            </a:r>
            <a:endParaRPr lang="zh-CN" altLang="en-US" dirty="0"/>
          </a:p>
        </p:txBody>
      </p:sp>
      <p:sp>
        <p:nvSpPr>
          <p:cNvPr id="3" name="矩形 2"/>
          <p:cNvSpPr/>
          <p:nvPr/>
        </p:nvSpPr>
        <p:spPr>
          <a:xfrm>
            <a:off x="539552" y="2204864"/>
            <a:ext cx="6769802" cy="2031325"/>
          </a:xfrm>
          <a:prstGeom prst="rect">
            <a:avLst/>
          </a:prstGeom>
        </p:spPr>
        <p:txBody>
          <a:bodyPr wrap="none">
            <a:spAutoFit/>
          </a:bodyPr>
          <a:lstStyle/>
          <a:p>
            <a:pPr marL="342900" indent="-342900">
              <a:buFont typeface="+mj-lt"/>
              <a:buAutoNum type="arabicPeriod"/>
            </a:pPr>
            <a:r>
              <a:rPr lang="zh-CN" altLang="zh-CN" dirty="0"/>
              <a:t>识别中断</a:t>
            </a:r>
            <a:r>
              <a:rPr lang="zh-CN" altLang="zh-CN" dirty="0" smtClean="0"/>
              <a:t>时间</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zh-CN" dirty="0"/>
              <a:t>等待中断打开</a:t>
            </a:r>
            <a:r>
              <a:rPr lang="zh-CN" altLang="zh-CN" dirty="0" smtClean="0"/>
              <a:t>时间</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zh-CN" dirty="0"/>
              <a:t>关闭中断</a:t>
            </a:r>
            <a:r>
              <a:rPr lang="zh-CN" altLang="zh-CN" dirty="0" smtClean="0"/>
              <a:t>时间</a:t>
            </a:r>
            <a:endParaRPr lang="en-US" altLang="zh-CN" dirty="0" smtClean="0"/>
          </a:p>
          <a:p>
            <a:endParaRPr lang="en-US" altLang="zh-CN" dirty="0"/>
          </a:p>
          <a:p>
            <a:r>
              <a:rPr lang="zh-CN" altLang="zh-CN" dirty="0"/>
              <a:t>中断延迟</a:t>
            </a:r>
            <a:r>
              <a:rPr lang="en-US" altLang="zh-CN" dirty="0"/>
              <a:t> = </a:t>
            </a:r>
            <a:r>
              <a:rPr lang="zh-CN" altLang="zh-CN" dirty="0"/>
              <a:t>识别中断时间</a:t>
            </a:r>
            <a:r>
              <a:rPr lang="en-US" altLang="zh-CN" dirty="0"/>
              <a:t> + [</a:t>
            </a:r>
            <a:r>
              <a:rPr lang="zh-CN" altLang="zh-CN" dirty="0"/>
              <a:t>等待中断打开时间</a:t>
            </a:r>
            <a:r>
              <a:rPr lang="en-US" altLang="zh-CN" dirty="0"/>
              <a:t>] + [</a:t>
            </a:r>
            <a:r>
              <a:rPr lang="zh-CN" altLang="zh-CN" dirty="0"/>
              <a:t>关闭中断时间</a:t>
            </a:r>
            <a:r>
              <a:rPr lang="en-US" altLang="zh-CN" dirty="0"/>
              <a:t>]</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中断管理</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11560" y="1412776"/>
            <a:ext cx="6938759" cy="2031325"/>
          </a:xfrm>
          <a:prstGeom prst="rect">
            <a:avLst/>
          </a:prstGeom>
        </p:spPr>
        <p:txBody>
          <a:bodyPr wrap="none">
            <a:spAutoFit/>
          </a:bodyPr>
          <a:lstStyle/>
          <a:p>
            <a:r>
              <a:rPr lang="zh-CN" altLang="zh-CN" dirty="0"/>
              <a:t>中断管理的应用</a:t>
            </a:r>
            <a:r>
              <a:rPr lang="zh-CN" altLang="zh-CN" dirty="0" smtClean="0"/>
              <a:t>场景</a:t>
            </a:r>
            <a:endParaRPr lang="en-US" altLang="zh-CN" dirty="0" smtClean="0"/>
          </a:p>
          <a:p>
            <a:endParaRPr lang="en-US" altLang="zh-CN" dirty="0"/>
          </a:p>
          <a:p>
            <a:r>
              <a:rPr lang="zh-CN" altLang="en-US" dirty="0" smtClean="0"/>
              <a:t>配置：</a:t>
            </a:r>
            <a:r>
              <a:rPr lang="en-US" altLang="zh-CN" dirty="0" err="1" smtClean="0"/>
              <a:t>configLIBRARY_MAX_SYSCALL_INTERRUPT_PRIORITY</a:t>
            </a:r>
            <a:endParaRPr lang="en-US" altLang="zh-CN" dirty="0" smtClean="0"/>
          </a:p>
          <a:p>
            <a:endParaRPr lang="en-US" altLang="zh-CN" dirty="0"/>
          </a:p>
          <a:p>
            <a:r>
              <a:rPr lang="zh-CN" altLang="zh-CN" dirty="0"/>
              <a:t>中断</a:t>
            </a:r>
            <a:r>
              <a:rPr lang="zh-CN" altLang="zh-CN" dirty="0" smtClean="0"/>
              <a:t>嵌套</a:t>
            </a:r>
            <a:endParaRPr lang="en-US" altLang="zh-CN" dirty="0" smtClean="0"/>
          </a:p>
          <a:p>
            <a:endParaRPr lang="en-US" altLang="zh-CN" dirty="0"/>
          </a:p>
          <a:p>
            <a:r>
              <a:rPr lang="zh-CN" altLang="zh-CN" dirty="0"/>
              <a:t>中断向量表</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实验</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9552" y="1268760"/>
            <a:ext cx="7992888" cy="3970318"/>
          </a:xfrm>
          <a:prstGeom prst="rect">
            <a:avLst/>
          </a:prstGeom>
        </p:spPr>
        <p:txBody>
          <a:bodyPr wrap="square">
            <a:spAutoFit/>
          </a:bodyPr>
          <a:lstStyle/>
          <a:p>
            <a:r>
              <a:rPr lang="zh-CN" altLang="zh-CN" dirty="0"/>
              <a:t>中断管理实验是在</a:t>
            </a:r>
            <a:r>
              <a:rPr lang="en-US" altLang="zh-CN" dirty="0" err="1"/>
              <a:t>FreeRTOS</a:t>
            </a:r>
            <a:r>
              <a:rPr lang="zh-CN" altLang="zh-CN" dirty="0"/>
              <a:t>中创建了两个任务分别获取信号量与消息队列，并且定义了两个按键</a:t>
            </a:r>
            <a:r>
              <a:rPr lang="en-US" altLang="zh-CN" dirty="0"/>
              <a:t>KEY1</a:t>
            </a:r>
            <a:r>
              <a:rPr lang="zh-CN" altLang="zh-CN" dirty="0"/>
              <a:t>与</a:t>
            </a:r>
            <a:r>
              <a:rPr lang="en-US" altLang="zh-CN" dirty="0"/>
              <a:t>KEY2</a:t>
            </a:r>
            <a:r>
              <a:rPr lang="zh-CN" altLang="zh-CN" dirty="0"/>
              <a:t>的触发方式为中断触发，其触发的中断服务函数则跟裸机一样，在中断触发的时候通过消息队列将消息传递给任务，任务接收到消息就将信息通过串口调试助手显示出来。而且中断管理实验也实现了一个串口的</a:t>
            </a:r>
            <a:r>
              <a:rPr lang="en-US" altLang="zh-CN" dirty="0"/>
              <a:t>DMA</a:t>
            </a:r>
            <a:r>
              <a:rPr lang="zh-CN" altLang="zh-CN" dirty="0"/>
              <a:t>传输</a:t>
            </a:r>
            <a:r>
              <a:rPr lang="en-US" altLang="zh-CN" dirty="0"/>
              <a:t>+</a:t>
            </a:r>
            <a:r>
              <a:rPr lang="zh-CN" altLang="zh-CN" dirty="0"/>
              <a:t>空闲中断功能，当串口接收完不定长的数据之后产生一个空闲中断，在中断中将信号量传递给任务，任务在收到信号量的时候将串口的数据读取出来并且在串口调试助手中回</a:t>
            </a:r>
            <a:r>
              <a:rPr lang="zh-CN" altLang="zh-CN" dirty="0" smtClean="0"/>
              <a:t>显</a:t>
            </a:r>
            <a:r>
              <a:rPr lang="zh-CN" altLang="en-US" dirty="0" smtClean="0"/>
              <a:t>。</a:t>
            </a:r>
            <a:endParaRPr lang="en-US" altLang="zh-CN" dirty="0" smtClean="0"/>
          </a:p>
          <a:p>
            <a:endParaRPr lang="en-US" altLang="zh-CN" dirty="0" smtClean="0"/>
          </a:p>
          <a:p>
            <a:r>
              <a:rPr lang="zh-CN" altLang="en-US" dirty="0" smtClean="0"/>
              <a:t>步骤：</a:t>
            </a:r>
            <a:endParaRPr lang="en-US" altLang="zh-CN" dirty="0" smtClean="0"/>
          </a:p>
          <a:p>
            <a:pPr marL="342900" indent="-342900">
              <a:buFont typeface="+mj-lt"/>
              <a:buAutoNum type="arabicPeriod"/>
            </a:pPr>
            <a:r>
              <a:rPr lang="zh-CN" altLang="en-US" dirty="0" smtClean="0"/>
              <a:t>硬件配置，外部中断</a:t>
            </a:r>
            <a:endParaRPr lang="en-US" altLang="zh-CN" dirty="0" smtClean="0"/>
          </a:p>
          <a:p>
            <a:pPr marL="342900" indent="-342900">
              <a:buFont typeface="+mj-lt"/>
              <a:buAutoNum type="arabicPeriod"/>
            </a:pPr>
            <a:r>
              <a:rPr lang="zh-CN" altLang="en-US" dirty="0" smtClean="0"/>
              <a:t>创建任务</a:t>
            </a:r>
            <a:endParaRPr lang="en-US" altLang="zh-CN" dirty="0" smtClean="0"/>
          </a:p>
          <a:p>
            <a:pPr marL="342900" indent="-342900">
              <a:buFont typeface="+mj-lt"/>
              <a:buAutoNum type="arabicPeriod"/>
            </a:pPr>
            <a:r>
              <a:rPr lang="zh-CN" altLang="en-US" dirty="0" smtClean="0"/>
              <a:t>创建消息队列与信号量</a:t>
            </a:r>
            <a:endParaRPr lang="en-US" altLang="zh-CN" dirty="0" smtClean="0"/>
          </a:p>
          <a:p>
            <a:pPr marL="342900" indent="-342900">
              <a:buFont typeface="+mj-lt"/>
              <a:buAutoNum type="arabicPeriod"/>
            </a:pPr>
            <a:r>
              <a:rPr lang="zh-CN" altLang="en-US" dirty="0" smtClean="0"/>
              <a:t>在任务中获取消息</a:t>
            </a:r>
            <a:r>
              <a:rPr lang="en-US" altLang="zh-CN" dirty="0" smtClean="0"/>
              <a:t>/</a:t>
            </a:r>
            <a:r>
              <a:rPr lang="zh-CN" altLang="en-US" dirty="0" smtClean="0"/>
              <a:t>信号量</a:t>
            </a:r>
            <a:endParaRPr lang="en-US" altLang="zh-CN" dirty="0" smtClean="0"/>
          </a:p>
          <a:p>
            <a:pPr marL="342900" indent="-342900">
              <a:buFont typeface="+mj-lt"/>
              <a:buAutoNum type="arabicPeriod"/>
            </a:pPr>
            <a:r>
              <a:rPr lang="zh-CN" altLang="en-US" dirty="0" smtClean="0"/>
              <a:t>在中断中释放消息、信号量</a:t>
            </a:r>
            <a:endParaRPr lang="en-US" altLang="zh-CN" dirty="0" smtClean="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1588</TotalTime>
  <Pages>0</Pages>
  <Words>398</Words>
  <Characters>0</Characters>
  <Application>Microsoft Office PowerPoint</Application>
  <DocSecurity>0</DocSecurity>
  <PresentationFormat>全屏显示(4:3)</PresentationFormat>
  <Lines>0</Lines>
  <Paragraphs>78</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XiaZaiMa.COM</cp:lastModifiedBy>
  <cp:revision>179</cp:revision>
  <dcterms:created xsi:type="dcterms:W3CDTF">2014-09-22T09:17:55Z</dcterms:created>
  <dcterms:modified xsi:type="dcterms:W3CDTF">2019-04-04T07:41:36Z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