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8" r:id="rId2"/>
    <p:sldId id="273" r:id="rId3"/>
    <p:sldId id="286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8B295-2418-4797-BFF8-719ADFC1D2F4}" type="datetimeFigureOut">
              <a:rPr lang="zh-CN" altLang="en-US" smtClean="0"/>
              <a:t>2019/3/28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EDBE-7992-4012-8483-A494CFB7D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7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EDBE-7992-4012-8483-A494CFB7D6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9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与列表项讲解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909" y="2132856"/>
            <a:ext cx="8424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上文保存：</a:t>
            </a:r>
            <a:r>
              <a:rPr lang="zh-CN" altLang="zh-CN" dirty="0" smtClean="0"/>
              <a:t>将</a:t>
            </a:r>
            <a:r>
              <a:rPr lang="en-US" altLang="zh-CN" dirty="0"/>
              <a:t>PSP</a:t>
            </a:r>
            <a:r>
              <a:rPr lang="zh-CN" altLang="zh-CN" dirty="0"/>
              <a:t>的值存储到</a:t>
            </a:r>
            <a:r>
              <a:rPr lang="en-US" altLang="zh-CN" dirty="0"/>
              <a:t>r0</a:t>
            </a:r>
            <a:r>
              <a:rPr lang="zh-CN" altLang="zh-CN" dirty="0"/>
              <a:t>。当进入</a:t>
            </a:r>
            <a:r>
              <a:rPr lang="en-US" altLang="zh-CN" dirty="0" err="1"/>
              <a:t>PendSVC</a:t>
            </a:r>
            <a:r>
              <a:rPr lang="en-US" altLang="zh-CN" dirty="0"/>
              <a:t> Handler</a:t>
            </a:r>
            <a:r>
              <a:rPr lang="zh-CN" altLang="zh-CN" dirty="0"/>
              <a:t>时，上一个任务运行的环境即：</a:t>
            </a:r>
            <a:r>
              <a:rPr lang="en-US" altLang="zh-CN" dirty="0"/>
              <a:t> </a:t>
            </a:r>
            <a:r>
              <a:rPr lang="en-US" altLang="zh-CN" dirty="0" err="1"/>
              <a:t>xPSR</a:t>
            </a:r>
            <a:r>
              <a:rPr lang="zh-CN" altLang="zh-CN" dirty="0"/>
              <a:t>，</a:t>
            </a:r>
            <a:r>
              <a:rPr lang="en-US" altLang="zh-CN" dirty="0"/>
              <a:t>PC</a:t>
            </a:r>
            <a:r>
              <a:rPr lang="zh-CN" altLang="zh-CN" dirty="0"/>
              <a:t>（任务入口地址），</a:t>
            </a:r>
            <a:r>
              <a:rPr lang="en-US" altLang="zh-CN" dirty="0"/>
              <a:t>R14</a:t>
            </a:r>
            <a:r>
              <a:rPr lang="zh-CN" altLang="zh-CN" dirty="0"/>
              <a:t>，</a:t>
            </a:r>
            <a:r>
              <a:rPr lang="en-US" altLang="zh-CN" dirty="0"/>
              <a:t>R12</a:t>
            </a:r>
            <a:r>
              <a:rPr lang="zh-CN" altLang="zh-CN" dirty="0"/>
              <a:t>，</a:t>
            </a:r>
            <a:r>
              <a:rPr lang="en-US" altLang="zh-CN" dirty="0"/>
              <a:t>R3</a:t>
            </a:r>
            <a:r>
              <a:rPr lang="zh-CN" altLang="zh-CN" dirty="0"/>
              <a:t>，</a:t>
            </a:r>
            <a:r>
              <a:rPr lang="en-US" altLang="zh-CN" dirty="0"/>
              <a:t>R2</a:t>
            </a:r>
            <a:r>
              <a:rPr lang="zh-CN" altLang="zh-CN" dirty="0"/>
              <a:t>，</a:t>
            </a:r>
            <a:r>
              <a:rPr lang="en-US" altLang="zh-CN" dirty="0"/>
              <a:t>R1</a:t>
            </a:r>
            <a:r>
              <a:rPr lang="zh-CN" altLang="zh-CN" dirty="0"/>
              <a:t>，</a:t>
            </a:r>
            <a:r>
              <a:rPr lang="en-US" altLang="zh-CN" dirty="0"/>
              <a:t>R0</a:t>
            </a:r>
            <a:r>
              <a:rPr lang="zh-CN" altLang="zh-CN" dirty="0"/>
              <a:t>（任务的形参）这些</a:t>
            </a:r>
            <a:r>
              <a:rPr lang="en-US" altLang="zh-CN" dirty="0"/>
              <a:t>CPU</a:t>
            </a:r>
            <a:r>
              <a:rPr lang="zh-CN" altLang="zh-CN" dirty="0"/>
              <a:t>寄存器的值会自动存储到任务的栈中，剩下的</a:t>
            </a:r>
            <a:r>
              <a:rPr lang="en-US" altLang="zh-CN" dirty="0"/>
              <a:t>r4~r11</a:t>
            </a:r>
            <a:r>
              <a:rPr lang="zh-CN" altLang="zh-CN" dirty="0"/>
              <a:t>需要手动保存，同时</a:t>
            </a:r>
            <a:r>
              <a:rPr lang="en-US" altLang="zh-CN" dirty="0"/>
              <a:t>PSP</a:t>
            </a:r>
            <a:r>
              <a:rPr lang="zh-CN" altLang="zh-CN" dirty="0"/>
              <a:t>会自动更新（在更新之前</a:t>
            </a:r>
            <a:r>
              <a:rPr lang="en-US" altLang="zh-CN" dirty="0"/>
              <a:t>PSP</a:t>
            </a:r>
            <a:r>
              <a:rPr lang="zh-CN" altLang="zh-CN" dirty="0"/>
              <a:t>指向任务栈的栈顶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331691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</a:rPr>
              <a:t>xPortPendSVHandler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2448" y="3504138"/>
            <a:ext cx="7344816" cy="33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909" y="2132856"/>
            <a:ext cx="8424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以</a:t>
            </a:r>
            <a:r>
              <a:rPr lang="en-US" altLang="zh-CN" dirty="0"/>
              <a:t>r0</a:t>
            </a:r>
            <a:r>
              <a:rPr lang="zh-CN" altLang="zh-CN" dirty="0"/>
              <a:t>作为</a:t>
            </a:r>
            <a:r>
              <a:rPr lang="zh-CN" altLang="zh-CN" dirty="0" smtClean="0"/>
              <a:t>基址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指针</a:t>
            </a:r>
            <a:r>
              <a:rPr lang="zh-CN" altLang="zh-CN" dirty="0"/>
              <a:t>先递减，再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将</a:t>
            </a:r>
            <a:r>
              <a:rPr lang="en-US" altLang="zh-CN" dirty="0"/>
              <a:t>CPU</a:t>
            </a:r>
            <a:r>
              <a:rPr lang="zh-CN" altLang="zh-CN" dirty="0"/>
              <a:t>寄存器</a:t>
            </a:r>
            <a:r>
              <a:rPr lang="en-US" altLang="zh-CN" dirty="0"/>
              <a:t>r4~r11</a:t>
            </a:r>
            <a:r>
              <a:rPr lang="zh-CN" altLang="zh-CN" dirty="0"/>
              <a:t>的值存储到任务栈，同时更新</a:t>
            </a:r>
            <a:r>
              <a:rPr lang="en-US" altLang="zh-CN" dirty="0"/>
              <a:t>r0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331691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</a:rPr>
              <a:t>xPortPendSVHandler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7620" y="3068960"/>
            <a:ext cx="7714472" cy="3641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56" y="1844824"/>
            <a:ext cx="8424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下文</a:t>
            </a:r>
            <a:r>
              <a:rPr lang="zh-CN" altLang="en-US" dirty="0">
                <a:solidFill>
                  <a:srgbClr val="000000"/>
                </a:solidFill>
              </a:rPr>
              <a:t>切换：将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en-US" dirty="0">
                <a:solidFill>
                  <a:srgbClr val="000000"/>
                </a:solidFill>
              </a:rPr>
              <a:t>临时压入堆栈（在整个系统中，中断使用的是主堆栈，栈指针使用的是</a:t>
            </a:r>
            <a:r>
              <a:rPr lang="en-US" altLang="zh-CN" dirty="0">
                <a:solidFill>
                  <a:srgbClr val="000000"/>
                </a:solidFill>
              </a:rPr>
              <a:t>MSP</a:t>
            </a:r>
            <a:r>
              <a:rPr lang="zh-CN" altLang="en-US" dirty="0">
                <a:solidFill>
                  <a:srgbClr val="000000"/>
                </a:solidFill>
              </a:rPr>
              <a:t>），因为接下来要调用函数</a:t>
            </a:r>
            <a:r>
              <a:rPr lang="en-US" altLang="zh-CN" dirty="0" err="1">
                <a:solidFill>
                  <a:srgbClr val="000000"/>
                </a:solidFill>
              </a:rPr>
              <a:t>vTaskSwitchContext</a:t>
            </a:r>
            <a:r>
              <a:rPr lang="zh-CN" altLang="en-US" dirty="0">
                <a:solidFill>
                  <a:srgbClr val="000000"/>
                </a:solidFill>
              </a:rPr>
              <a:t>，调用函数时，返回地址自动保存到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en-US" dirty="0">
                <a:solidFill>
                  <a:srgbClr val="000000"/>
                </a:solidFill>
              </a:rPr>
              <a:t>中，所以一旦调用发生，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en-US" dirty="0">
                <a:solidFill>
                  <a:srgbClr val="000000"/>
                </a:solidFill>
              </a:rPr>
              <a:t>的值会被覆盖（</a:t>
            </a:r>
            <a:r>
              <a:rPr lang="en-US" altLang="zh-CN" dirty="0" err="1">
                <a:solidFill>
                  <a:srgbClr val="000000"/>
                </a:solidFill>
              </a:rPr>
              <a:t>PendSV</a:t>
            </a:r>
            <a:r>
              <a:rPr lang="zh-CN" altLang="en-US" dirty="0">
                <a:solidFill>
                  <a:srgbClr val="000000"/>
                </a:solidFill>
              </a:rPr>
              <a:t>中断服务函数执行完毕后，返回的时候需要根据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en-US" dirty="0">
                <a:solidFill>
                  <a:srgbClr val="000000"/>
                </a:solidFill>
              </a:rPr>
              <a:t>的值来决定返回处理器模式还是任务模式，出栈时使用的是</a:t>
            </a:r>
            <a:r>
              <a:rPr lang="en-US" altLang="zh-CN" dirty="0">
                <a:solidFill>
                  <a:srgbClr val="000000"/>
                </a:solidFill>
              </a:rPr>
              <a:t>PSP</a:t>
            </a:r>
            <a:r>
              <a:rPr lang="zh-CN" altLang="en-US" dirty="0">
                <a:solidFill>
                  <a:srgbClr val="000000"/>
                </a:solidFill>
              </a:rPr>
              <a:t>还是</a:t>
            </a:r>
            <a:r>
              <a:rPr lang="en-US" altLang="zh-CN" dirty="0">
                <a:solidFill>
                  <a:srgbClr val="000000"/>
                </a:solidFill>
              </a:rPr>
              <a:t>MSP</a:t>
            </a:r>
            <a:r>
              <a:rPr lang="zh-CN" altLang="en-US" dirty="0">
                <a:solidFill>
                  <a:srgbClr val="000000"/>
                </a:solidFill>
              </a:rPr>
              <a:t>），因此需要入栈保护。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en-US" dirty="0">
                <a:solidFill>
                  <a:srgbClr val="000000"/>
                </a:solidFill>
              </a:rPr>
              <a:t>保存的是当前正在运行的任务（准确来说是上文，因为接下来即将要切换到新的任务）的</a:t>
            </a:r>
            <a:r>
              <a:rPr lang="en-US" altLang="zh-CN" dirty="0">
                <a:solidFill>
                  <a:srgbClr val="000000"/>
                </a:solidFill>
              </a:rPr>
              <a:t>TCB</a:t>
            </a:r>
            <a:r>
              <a:rPr lang="zh-CN" altLang="en-US" dirty="0">
                <a:solidFill>
                  <a:srgbClr val="000000"/>
                </a:solidFill>
              </a:rPr>
              <a:t>指针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pxCurrentTCB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地址，函数调用后</a:t>
            </a:r>
            <a:r>
              <a:rPr lang="en-US" altLang="zh-CN" dirty="0" err="1">
                <a:solidFill>
                  <a:srgbClr val="000000"/>
                </a:solidFill>
              </a:rPr>
              <a:t>pxCurrentTCB</a:t>
            </a:r>
            <a:r>
              <a:rPr lang="zh-CN" altLang="en-US" dirty="0">
                <a:solidFill>
                  <a:srgbClr val="000000"/>
                </a:solidFill>
              </a:rPr>
              <a:t>的值会被更新，后面我们还需要通过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en-US" dirty="0">
                <a:solidFill>
                  <a:srgbClr val="000000"/>
                </a:solidFill>
              </a:rPr>
              <a:t>来操作</a:t>
            </a:r>
            <a:r>
              <a:rPr lang="en-US" altLang="zh-CN" dirty="0" err="1">
                <a:solidFill>
                  <a:srgbClr val="000000"/>
                </a:solidFill>
              </a:rPr>
              <a:t>pxCurrentTCB</a:t>
            </a:r>
            <a:r>
              <a:rPr lang="zh-CN" altLang="en-US" dirty="0">
                <a:solidFill>
                  <a:srgbClr val="000000"/>
                </a:solidFill>
              </a:rPr>
              <a:t>，但是运行函数</a:t>
            </a:r>
            <a:r>
              <a:rPr lang="en-US" altLang="zh-CN" dirty="0" err="1">
                <a:solidFill>
                  <a:srgbClr val="000000"/>
                </a:solidFill>
              </a:rPr>
              <a:t>vTaskSwitchContext</a:t>
            </a:r>
            <a:r>
              <a:rPr lang="zh-CN" altLang="en-US" dirty="0">
                <a:solidFill>
                  <a:srgbClr val="000000"/>
                </a:solidFill>
              </a:rPr>
              <a:t>时不确定会不会使用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en-US" dirty="0">
                <a:solidFill>
                  <a:srgbClr val="000000"/>
                </a:solidFill>
              </a:rPr>
              <a:t>寄存器作为中间变量，所以为了保险起见，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en-US" dirty="0">
                <a:solidFill>
                  <a:srgbClr val="000000"/>
                </a:solidFill>
              </a:rPr>
              <a:t>也入栈保护起来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/>
              <a:t>调用</a:t>
            </a:r>
            <a:r>
              <a:rPr lang="zh-CN" altLang="zh-CN" dirty="0" smtClean="0"/>
              <a:t>函数</a:t>
            </a:r>
            <a:r>
              <a:rPr lang="en-US" altLang="zh-CN" dirty="0" err="1" smtClean="0"/>
              <a:t>vTaskSwitchContext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。</a:t>
            </a:r>
            <a:r>
              <a:rPr lang="zh-CN" altLang="zh-CN" dirty="0"/>
              <a:t>该函数在</a:t>
            </a:r>
            <a:r>
              <a:rPr lang="en-US" altLang="zh-CN" dirty="0" err="1"/>
              <a:t>task.c</a:t>
            </a:r>
            <a:r>
              <a:rPr lang="zh-CN" altLang="zh-CN" dirty="0"/>
              <a:t>中定义，作用只有一个，选择优先级最高的任务，然后更新</a:t>
            </a:r>
            <a:r>
              <a:rPr lang="en-US" altLang="zh-CN" dirty="0" err="1"/>
              <a:t>pxCurrentTCB</a:t>
            </a:r>
            <a:r>
              <a:rPr lang="zh-CN" altLang="zh-CN" dirty="0"/>
              <a:t>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77909" y="1183927"/>
            <a:ext cx="331691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</a:rPr>
              <a:t>xPortPendSVHandler</a:t>
            </a:r>
            <a:r>
              <a:rPr lang="en-US" altLang="zh-CN" sz="2400" dirty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909" y="2132856"/>
            <a:ext cx="8424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退出</a:t>
            </a:r>
            <a:r>
              <a:rPr lang="en-US" altLang="zh-CN" dirty="0" err="1" smtClean="0"/>
              <a:t>vTaskSwitchContext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函数后，</a:t>
            </a:r>
            <a:r>
              <a:rPr lang="zh-CN" altLang="zh-CN" dirty="0" smtClean="0"/>
              <a:t>从</a:t>
            </a:r>
            <a:r>
              <a:rPr lang="zh-CN" altLang="zh-CN" dirty="0"/>
              <a:t>主堆栈中恢复寄存器</a:t>
            </a:r>
            <a:r>
              <a:rPr lang="en-US" altLang="zh-CN" dirty="0"/>
              <a:t>r3</a:t>
            </a:r>
            <a:r>
              <a:rPr lang="zh-CN" altLang="zh-CN" dirty="0"/>
              <a:t>和</a:t>
            </a:r>
            <a:r>
              <a:rPr lang="en-US" altLang="zh-CN" dirty="0"/>
              <a:t>r14</a:t>
            </a:r>
            <a:r>
              <a:rPr lang="zh-CN" altLang="zh-CN" dirty="0"/>
              <a:t>的值，此时的</a:t>
            </a:r>
            <a:r>
              <a:rPr lang="en-US" altLang="zh-CN" dirty="0" err="1"/>
              <a:t>sp</a:t>
            </a:r>
            <a:r>
              <a:rPr lang="zh-CN" altLang="zh-CN" dirty="0"/>
              <a:t>使用的是</a:t>
            </a:r>
            <a:r>
              <a:rPr lang="en-US" altLang="zh-CN" dirty="0" smtClean="0"/>
              <a:t>MSP</a:t>
            </a:r>
            <a:r>
              <a:rPr lang="zh-CN" altLang="en-US" dirty="0" smtClean="0"/>
              <a:t>，</a:t>
            </a:r>
            <a:r>
              <a:rPr lang="zh-CN" altLang="zh-CN" dirty="0"/>
              <a:t>加载</a:t>
            </a:r>
            <a:r>
              <a:rPr lang="en-US" altLang="zh-CN" dirty="0"/>
              <a:t>r3</a:t>
            </a:r>
            <a:r>
              <a:rPr lang="zh-CN" altLang="zh-CN" dirty="0"/>
              <a:t>指向的内容到</a:t>
            </a:r>
            <a:r>
              <a:rPr lang="en-US" altLang="zh-CN" dirty="0"/>
              <a:t>r1</a:t>
            </a:r>
            <a:r>
              <a:rPr lang="zh-CN" altLang="zh-CN" dirty="0"/>
              <a:t>。</a:t>
            </a:r>
            <a:r>
              <a:rPr lang="en-US" altLang="zh-CN" dirty="0"/>
              <a:t>r3</a:t>
            </a:r>
            <a:r>
              <a:rPr lang="zh-CN" altLang="zh-CN" dirty="0"/>
              <a:t>存放的是</a:t>
            </a:r>
            <a:r>
              <a:rPr lang="en-US" altLang="zh-CN" dirty="0" err="1"/>
              <a:t>pxCurrentTCB</a:t>
            </a:r>
            <a:r>
              <a:rPr lang="zh-CN" altLang="zh-CN" dirty="0"/>
              <a:t>的地址，即让</a:t>
            </a:r>
            <a:r>
              <a:rPr lang="en-US" altLang="zh-CN" dirty="0"/>
              <a:t>r1</a:t>
            </a:r>
            <a:r>
              <a:rPr lang="zh-CN" altLang="zh-CN" dirty="0"/>
              <a:t>等于</a:t>
            </a:r>
            <a:r>
              <a:rPr lang="en-US" altLang="zh-CN" dirty="0" err="1"/>
              <a:t>pxCurrentTCB</a:t>
            </a:r>
            <a:r>
              <a:rPr lang="zh-CN" altLang="zh-CN" dirty="0"/>
              <a:t>。</a:t>
            </a:r>
            <a:r>
              <a:rPr lang="en-US" altLang="zh-CN" dirty="0" err="1"/>
              <a:t>pxCurrentTCB</a:t>
            </a:r>
            <a:r>
              <a:rPr lang="zh-CN" altLang="zh-CN" dirty="0"/>
              <a:t>在上面的</a:t>
            </a:r>
            <a:r>
              <a:rPr lang="en-US" altLang="zh-CN" dirty="0" err="1"/>
              <a:t>vTaskSwitchContext</a:t>
            </a:r>
            <a:r>
              <a:rPr lang="zh-CN" altLang="zh-CN" dirty="0"/>
              <a:t>函数中被更新，指向了下一个将要运行的任务的</a:t>
            </a:r>
            <a:r>
              <a:rPr lang="en-US" altLang="zh-CN" dirty="0"/>
              <a:t>TCB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加载</a:t>
            </a:r>
            <a:r>
              <a:rPr lang="en-US" altLang="zh-CN" dirty="0"/>
              <a:t>r1</a:t>
            </a:r>
            <a:r>
              <a:rPr lang="zh-CN" altLang="zh-CN" dirty="0"/>
              <a:t>指向的内容到</a:t>
            </a:r>
            <a:r>
              <a:rPr lang="en-US" altLang="zh-CN" dirty="0" smtClean="0"/>
              <a:t>r0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以</a:t>
            </a:r>
            <a:r>
              <a:rPr lang="en-US" altLang="zh-CN" dirty="0"/>
              <a:t>r0</a:t>
            </a:r>
            <a:r>
              <a:rPr lang="zh-CN" altLang="zh-CN" dirty="0"/>
              <a:t>作为</a:t>
            </a:r>
            <a:r>
              <a:rPr lang="zh-CN" altLang="zh-CN" dirty="0" smtClean="0"/>
              <a:t>基地址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先</a:t>
            </a:r>
            <a:r>
              <a:rPr lang="zh-CN" altLang="zh-CN" dirty="0"/>
              <a:t>取值，再递增</a:t>
            </a:r>
            <a:r>
              <a:rPr lang="zh-CN" altLang="zh-CN" dirty="0" smtClean="0"/>
              <a:t>指针，</a:t>
            </a:r>
            <a:r>
              <a:rPr lang="zh-CN" altLang="zh-CN" dirty="0"/>
              <a:t>将下一个要运行的任务的任务栈的内容加载到</a:t>
            </a:r>
            <a:r>
              <a:rPr lang="en-US" altLang="zh-CN" dirty="0"/>
              <a:t>CPU</a:t>
            </a:r>
            <a:r>
              <a:rPr lang="zh-CN" altLang="zh-CN" dirty="0"/>
              <a:t>寄存器</a:t>
            </a:r>
            <a:r>
              <a:rPr lang="en-US" altLang="zh-CN" dirty="0"/>
              <a:t>r4~r11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更新</a:t>
            </a:r>
            <a:r>
              <a:rPr lang="en-US" altLang="zh-CN" dirty="0" err="1"/>
              <a:t>psp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（此时</a:t>
            </a:r>
            <a:r>
              <a:rPr lang="en-US" altLang="zh-CN" dirty="0" err="1" smtClean="0"/>
              <a:t>psp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zh-CN" altLang="zh-CN" dirty="0"/>
              <a:t>等下异常退出时，会以</a:t>
            </a:r>
            <a:r>
              <a:rPr lang="en-US" altLang="zh-CN" dirty="0" err="1"/>
              <a:t>psp</a:t>
            </a:r>
            <a:r>
              <a:rPr lang="zh-CN" altLang="zh-CN" dirty="0"/>
              <a:t>作为基地址，将任务栈中剩下的内容自动加载到</a:t>
            </a:r>
            <a:r>
              <a:rPr lang="en-US" altLang="zh-CN" dirty="0"/>
              <a:t>CPU</a:t>
            </a:r>
            <a:r>
              <a:rPr lang="zh-CN" altLang="zh-CN" dirty="0" smtClean="0"/>
              <a:t>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331691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00"/>
                </a:solidFill>
              </a:rPr>
              <a:t>xPortPendSVHandler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984" y="2276872"/>
            <a:ext cx="8424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总的来说：当</a:t>
            </a:r>
            <a:r>
              <a:rPr lang="zh-CN" altLang="zh-CN" dirty="0" smtClean="0">
                <a:solidFill>
                  <a:srgbClr val="000000"/>
                </a:solidFill>
              </a:rPr>
              <a:t>异常</a:t>
            </a:r>
            <a:r>
              <a:rPr lang="zh-CN" altLang="zh-CN" dirty="0">
                <a:solidFill>
                  <a:srgbClr val="000000"/>
                </a:solidFill>
              </a:rPr>
              <a:t>发生时，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zh-CN" dirty="0">
                <a:solidFill>
                  <a:srgbClr val="000000"/>
                </a:solidFill>
              </a:rPr>
              <a:t>中保存异常返回标志，包括返回后进入任务模式还是处理器模式、使用</a:t>
            </a:r>
            <a:r>
              <a:rPr lang="en-US" altLang="zh-CN" dirty="0">
                <a:solidFill>
                  <a:srgbClr val="000000"/>
                </a:solidFill>
              </a:rPr>
              <a:t>PSP</a:t>
            </a:r>
            <a:r>
              <a:rPr lang="zh-CN" altLang="zh-CN" dirty="0">
                <a:solidFill>
                  <a:srgbClr val="000000"/>
                </a:solidFill>
              </a:rPr>
              <a:t>堆栈指针还是</a:t>
            </a:r>
            <a:r>
              <a:rPr lang="en-US" altLang="zh-CN" dirty="0">
                <a:solidFill>
                  <a:srgbClr val="000000"/>
                </a:solidFill>
              </a:rPr>
              <a:t>MSP</a:t>
            </a:r>
            <a:r>
              <a:rPr lang="zh-CN" altLang="zh-CN" dirty="0">
                <a:solidFill>
                  <a:srgbClr val="000000"/>
                </a:solidFill>
              </a:rPr>
              <a:t>堆栈指针。此时的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zh-CN" dirty="0">
                <a:solidFill>
                  <a:srgbClr val="000000"/>
                </a:solidFill>
              </a:rPr>
              <a:t>等于</a:t>
            </a:r>
            <a:r>
              <a:rPr lang="en-US" altLang="zh-CN" dirty="0">
                <a:solidFill>
                  <a:srgbClr val="000000"/>
                </a:solidFill>
              </a:rPr>
              <a:t>0xfffffffd</a:t>
            </a:r>
            <a:r>
              <a:rPr lang="zh-CN" altLang="zh-CN" dirty="0">
                <a:solidFill>
                  <a:srgbClr val="000000"/>
                </a:solidFill>
              </a:rPr>
              <a:t>，最表示异常返回后进入任务模式，</a:t>
            </a:r>
            <a:r>
              <a:rPr lang="en-US" altLang="zh-CN" dirty="0">
                <a:solidFill>
                  <a:srgbClr val="000000"/>
                </a:solidFill>
              </a:rPr>
              <a:t>SP</a:t>
            </a:r>
            <a:r>
              <a:rPr lang="zh-CN" altLang="zh-CN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PSP</a:t>
            </a:r>
            <a:r>
              <a:rPr lang="zh-CN" altLang="zh-CN" dirty="0">
                <a:solidFill>
                  <a:srgbClr val="000000"/>
                </a:solidFill>
              </a:rPr>
              <a:t>作为堆栈指针出栈，出栈完毕后</a:t>
            </a:r>
            <a:r>
              <a:rPr lang="en-US" altLang="zh-CN" dirty="0">
                <a:solidFill>
                  <a:srgbClr val="000000"/>
                </a:solidFill>
              </a:rPr>
              <a:t>PSP</a:t>
            </a:r>
            <a:r>
              <a:rPr lang="zh-CN" altLang="zh-CN" dirty="0">
                <a:solidFill>
                  <a:srgbClr val="000000"/>
                </a:solidFill>
              </a:rPr>
              <a:t>指向任务栈的栈顶。当调用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bx</a:t>
            </a:r>
            <a:r>
              <a:rPr lang="en-US" altLang="zh-CN" dirty="0">
                <a:solidFill>
                  <a:srgbClr val="000000"/>
                </a:solidFill>
              </a:rPr>
              <a:t> r14</a:t>
            </a:r>
            <a:r>
              <a:rPr lang="zh-CN" altLang="zh-CN" dirty="0">
                <a:solidFill>
                  <a:srgbClr val="000000"/>
                </a:solidFill>
              </a:rPr>
              <a:t>指令后，系统以</a:t>
            </a:r>
            <a:r>
              <a:rPr lang="en-US" altLang="zh-CN" dirty="0">
                <a:solidFill>
                  <a:srgbClr val="000000"/>
                </a:solidFill>
              </a:rPr>
              <a:t>PSP</a:t>
            </a:r>
            <a:r>
              <a:rPr lang="zh-CN" altLang="zh-CN" dirty="0">
                <a:solidFill>
                  <a:srgbClr val="000000"/>
                </a:solidFill>
              </a:rPr>
              <a:t>作为</a:t>
            </a:r>
            <a:r>
              <a:rPr lang="en-US" altLang="zh-CN" dirty="0">
                <a:solidFill>
                  <a:srgbClr val="000000"/>
                </a:solidFill>
              </a:rPr>
              <a:t>SP</a:t>
            </a:r>
            <a:r>
              <a:rPr lang="zh-CN" altLang="zh-CN" dirty="0">
                <a:solidFill>
                  <a:srgbClr val="000000"/>
                </a:solidFill>
              </a:rPr>
              <a:t>指针出栈，把接下来要运行的新任务的任务栈中剩下的内容加载到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zh-CN" dirty="0">
                <a:solidFill>
                  <a:srgbClr val="000000"/>
                </a:solidFill>
              </a:rPr>
              <a:t>寄存器：</a:t>
            </a:r>
            <a:r>
              <a:rPr lang="en-US" altLang="zh-CN" dirty="0">
                <a:solidFill>
                  <a:srgbClr val="000000"/>
                </a:solidFill>
              </a:rPr>
              <a:t>R0</a:t>
            </a:r>
            <a:r>
              <a:rPr lang="zh-CN" altLang="zh-CN" dirty="0">
                <a:solidFill>
                  <a:srgbClr val="000000"/>
                </a:solidFill>
              </a:rPr>
              <a:t>（任务形参）、</a:t>
            </a:r>
            <a:r>
              <a:rPr lang="en-US" altLang="zh-CN" dirty="0">
                <a:solidFill>
                  <a:srgbClr val="000000"/>
                </a:solidFill>
              </a:rPr>
              <a:t>R1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R2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R3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R12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R14</a:t>
            </a: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LR</a:t>
            </a:r>
            <a:r>
              <a:rPr lang="zh-CN" altLang="zh-CN" dirty="0">
                <a:solidFill>
                  <a:srgbClr val="000000"/>
                </a:solidFill>
              </a:rPr>
              <a:t>）、</a:t>
            </a:r>
            <a:r>
              <a:rPr lang="en-US" altLang="zh-CN" dirty="0">
                <a:solidFill>
                  <a:srgbClr val="000000"/>
                </a:solidFill>
              </a:rPr>
              <a:t>R15</a:t>
            </a: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PC</a:t>
            </a:r>
            <a:r>
              <a:rPr lang="zh-CN" altLang="zh-CN" dirty="0">
                <a:solidFill>
                  <a:srgbClr val="000000"/>
                </a:solidFill>
              </a:rPr>
              <a:t>）和</a:t>
            </a:r>
            <a:r>
              <a:rPr lang="en-US" altLang="zh-CN" dirty="0" err="1">
                <a:solidFill>
                  <a:srgbClr val="000000"/>
                </a:solidFill>
              </a:rPr>
              <a:t>xPSR</a:t>
            </a:r>
            <a:r>
              <a:rPr lang="zh-CN" altLang="zh-CN" dirty="0">
                <a:solidFill>
                  <a:srgbClr val="000000"/>
                </a:solidFill>
              </a:rPr>
              <a:t>，从而切换到新的任务。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331691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00"/>
                </a:solidFill>
              </a:rPr>
              <a:t>xPortPendSVHandler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796632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9430" y="2776790"/>
            <a:ext cx="7738994" cy="2092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5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启动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调度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实现任务切换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858" y="2131354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dirty="0"/>
              <a:t>调度器是操作系统的核心，其主要功能就是实现任务的切换，即从就绪列表里面找到优先级最高的任务，然后去执行该任务。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923" y="2636912"/>
            <a:ext cx="8136904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/>
              <a:t>调度器的启动由</a:t>
            </a:r>
            <a:r>
              <a:rPr lang="en-US" altLang="zh-CN" dirty="0" err="1"/>
              <a:t>vTaskStartScheduler</a:t>
            </a:r>
            <a:r>
              <a:rPr lang="en-US" altLang="zh-CN" dirty="0"/>
              <a:t>()</a:t>
            </a:r>
            <a:r>
              <a:rPr lang="zh-CN" altLang="zh-CN" dirty="0"/>
              <a:t>函数来完成，该函数在</a:t>
            </a:r>
            <a:r>
              <a:rPr lang="en-US" altLang="zh-CN" dirty="0" err="1"/>
              <a:t>task.c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84670" y="1412776"/>
            <a:ext cx="332323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vTaskStartScheduler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384670" y="3613666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指定运行的任务，然后调用</a:t>
            </a:r>
            <a:r>
              <a:rPr lang="en-US" altLang="zh-CN" dirty="0" err="1" smtClean="0"/>
              <a:t>xPortStartScheduler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670" y="206084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dirty="0"/>
              <a:t>配置</a:t>
            </a:r>
            <a:r>
              <a:rPr lang="en-US" altLang="zh-CN" dirty="0" err="1"/>
              <a:t>PendSV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SysTick</a:t>
            </a:r>
            <a:r>
              <a:rPr lang="en-US" altLang="zh-CN" dirty="0"/>
              <a:t> </a:t>
            </a:r>
            <a:r>
              <a:rPr lang="zh-CN" altLang="zh-CN" dirty="0"/>
              <a:t>的中断优先级为</a:t>
            </a:r>
            <a:r>
              <a:rPr lang="zh-CN" altLang="zh-CN" dirty="0" smtClean="0"/>
              <a:t>最低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参考</a:t>
            </a:r>
            <a:r>
              <a:rPr lang="zh-CN" altLang="zh-CN" dirty="0"/>
              <a:t>《</a:t>
            </a:r>
            <a:r>
              <a:rPr lang="en-US" altLang="zh-CN" dirty="0"/>
              <a:t>STM32F10xxx Cortex-M3 programming manual</a:t>
            </a:r>
            <a:r>
              <a:rPr lang="zh-CN" altLang="zh-CN" dirty="0"/>
              <a:t>》</a:t>
            </a:r>
            <a:r>
              <a:rPr lang="en-US" altLang="zh-CN" dirty="0" smtClean="0"/>
              <a:t>4.4.7</a:t>
            </a:r>
            <a:r>
              <a:rPr lang="zh-CN" altLang="en-US" dirty="0" smtClean="0"/>
              <a:t>小节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84670" y="1412776"/>
            <a:ext cx="332323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xPortStartScheduler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384670" y="3140968"/>
            <a:ext cx="622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调用函数</a:t>
            </a:r>
            <a:r>
              <a:rPr lang="en-US" altLang="zh-CN" dirty="0" err="1">
                <a:solidFill>
                  <a:srgbClr val="000000"/>
                </a:solidFill>
              </a:rPr>
              <a:t>prvStartFirstTask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启动第一个任务，启动成功后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则</a:t>
            </a:r>
            <a:r>
              <a:rPr lang="zh-CN" altLang="en-US" dirty="0">
                <a:solidFill>
                  <a:srgbClr val="000000"/>
                </a:solidFill>
              </a:rPr>
              <a:t>不再返回，该函数由汇编编写，在</a:t>
            </a:r>
            <a:r>
              <a:rPr lang="en-US" altLang="zh-CN" dirty="0" err="1">
                <a:solidFill>
                  <a:srgbClr val="000000"/>
                </a:solidFill>
              </a:rPr>
              <a:t>port.c</a:t>
            </a:r>
            <a:r>
              <a:rPr lang="zh-CN" altLang="en-US" dirty="0" smtClean="0">
                <a:solidFill>
                  <a:srgbClr val="000000"/>
                </a:solidFill>
              </a:rPr>
              <a:t>实现。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670" y="4005064"/>
            <a:ext cx="781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CPS</a:t>
            </a:r>
            <a:r>
              <a:rPr lang="zh-CN" altLang="zh-CN" dirty="0"/>
              <a:t>指令把全局中断</a:t>
            </a:r>
            <a:r>
              <a:rPr lang="zh-CN" altLang="zh-CN" dirty="0" smtClean="0"/>
              <a:t>打开</a:t>
            </a:r>
            <a:r>
              <a:rPr lang="zh-CN" altLang="en-US" dirty="0" smtClean="0"/>
              <a:t>，</a:t>
            </a:r>
            <a:r>
              <a:rPr lang="en-US" altLang="zh-CN" dirty="0"/>
              <a:t> Cortex-M</a:t>
            </a:r>
            <a:r>
              <a:rPr lang="zh-CN" altLang="zh-CN" dirty="0" smtClean="0"/>
              <a:t>内核专门</a:t>
            </a:r>
            <a:r>
              <a:rPr lang="zh-CN" altLang="zh-CN" dirty="0"/>
              <a:t>设置了一条</a:t>
            </a:r>
            <a:r>
              <a:rPr lang="en-US" altLang="zh-CN" dirty="0"/>
              <a:t> CPS </a:t>
            </a:r>
            <a:r>
              <a:rPr lang="zh-CN" altLang="zh-CN" dirty="0" smtClean="0"/>
              <a:t>指令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419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84670" y="1412776"/>
            <a:ext cx="476339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内核中断屏蔽寄存器组</a:t>
            </a:r>
            <a:endParaRPr lang="en-US" altLang="zh-CN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78242"/>
              </p:ext>
            </p:extLst>
          </p:nvPr>
        </p:nvGraphicFramePr>
        <p:xfrm>
          <a:off x="755576" y="2636912"/>
          <a:ext cx="7326749" cy="3431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972"/>
                <a:gridCol w="6014777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名字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功能描述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6504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PRIMASK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这是个只有单一比特的寄存器。 在它被置 </a:t>
                      </a:r>
                      <a:r>
                        <a:rPr lang="en-US" sz="1200" dirty="0">
                          <a:effectLst/>
                        </a:rPr>
                        <a:t>1 </a:t>
                      </a:r>
                      <a:r>
                        <a:rPr lang="zh-CN" sz="1200" dirty="0">
                          <a:effectLst/>
                        </a:rPr>
                        <a:t>后，就关掉所有可屏蔽的异常，只剩下 </a:t>
                      </a:r>
                      <a:r>
                        <a:rPr lang="en-US" sz="1200" dirty="0">
                          <a:effectLst/>
                        </a:rPr>
                        <a:t>NMI </a:t>
                      </a:r>
                      <a:r>
                        <a:rPr lang="zh-CN" sz="1200" dirty="0">
                          <a:effectLst/>
                        </a:rPr>
                        <a:t>和硬 </a:t>
                      </a:r>
                      <a:r>
                        <a:rPr lang="en-US" sz="1200" dirty="0">
                          <a:effectLst/>
                        </a:rPr>
                        <a:t>FAULT</a:t>
                      </a:r>
                      <a:r>
                        <a:rPr lang="zh-CN" sz="1200" dirty="0">
                          <a:effectLst/>
                        </a:rPr>
                        <a:t>可以响应。它的缺省值是 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，表示没有关中断。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756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FAULTMASK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这是个只有 </a:t>
                      </a:r>
                      <a:r>
                        <a:rPr lang="en-US" sz="1200" dirty="0">
                          <a:effectLst/>
                        </a:rPr>
                        <a:t>1 </a:t>
                      </a:r>
                      <a:r>
                        <a:rPr lang="zh-CN" sz="1200" dirty="0">
                          <a:effectLst/>
                        </a:rPr>
                        <a:t>个位的寄存器。当它置 </a:t>
                      </a:r>
                      <a:r>
                        <a:rPr lang="en-US" sz="1200" dirty="0">
                          <a:effectLst/>
                        </a:rPr>
                        <a:t>1 </a:t>
                      </a:r>
                      <a:r>
                        <a:rPr lang="zh-CN" sz="1200" dirty="0">
                          <a:effectLst/>
                        </a:rPr>
                        <a:t>时，只有 </a:t>
                      </a:r>
                      <a:r>
                        <a:rPr lang="en-US" sz="1200" dirty="0">
                          <a:effectLst/>
                        </a:rPr>
                        <a:t>NMI </a:t>
                      </a:r>
                      <a:r>
                        <a:rPr lang="zh-CN" sz="1200" dirty="0">
                          <a:effectLst/>
                        </a:rPr>
                        <a:t>才能响应，所有其它的异常，甚至是硬 </a:t>
                      </a:r>
                      <a:r>
                        <a:rPr lang="en-US" sz="1200" dirty="0">
                          <a:effectLst/>
                        </a:rPr>
                        <a:t>FAULT</a:t>
                      </a:r>
                      <a:r>
                        <a:rPr lang="zh-CN" sz="1200" dirty="0">
                          <a:effectLst/>
                        </a:rPr>
                        <a:t>，也通通闭嘴。它的缺省值也是 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，表示没有关异常。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30087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BASEPRI 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这个寄存器最多有 </a:t>
                      </a:r>
                      <a:r>
                        <a:rPr lang="en-US" sz="1200" dirty="0">
                          <a:effectLst/>
                        </a:rPr>
                        <a:t>9 </a:t>
                      </a:r>
                      <a:r>
                        <a:rPr lang="zh-CN" sz="1200" dirty="0">
                          <a:effectLst/>
                        </a:rPr>
                        <a:t>位（ 由表达优先级的位数决定）。它定义了被屏蔽优先级的阈值。当它被设成某个值后，所有优先级号大于等于此值的中断都被关（优先级号越大，优先级越低）。但若被设成 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，则不关闭任何中断， </a:t>
                      </a:r>
                      <a:r>
                        <a:rPr lang="en-US" sz="1200" dirty="0">
                          <a:effectLst/>
                        </a:rPr>
                        <a:t>0 </a:t>
                      </a:r>
                      <a:r>
                        <a:rPr lang="zh-CN" sz="1200" dirty="0">
                          <a:effectLst/>
                        </a:rPr>
                        <a:t>也是缺省值。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524" y="1772816"/>
            <a:ext cx="8424935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SVC</a:t>
            </a:r>
            <a:r>
              <a:rPr lang="zh-CN" altLang="zh-CN" dirty="0"/>
              <a:t>中断要想被成功响应，其函数名必须与向量表注册的名称</a:t>
            </a:r>
            <a:r>
              <a:rPr lang="zh-CN" altLang="zh-CN" dirty="0" smtClean="0"/>
              <a:t>一致</a:t>
            </a:r>
            <a:r>
              <a:rPr lang="en-US" altLang="zh-CN" dirty="0" err="1"/>
              <a:t>SVC_Handler</a:t>
            </a:r>
            <a:r>
              <a:rPr lang="en-US" altLang="zh-CN" dirty="0"/>
              <a:t> </a:t>
            </a:r>
            <a:r>
              <a:rPr lang="zh-CN" altLang="en-US" dirty="0" smtClean="0"/>
              <a:t>，我们</a:t>
            </a:r>
            <a:r>
              <a:rPr lang="zh-CN" altLang="zh-CN" dirty="0" smtClean="0"/>
              <a:t>在</a:t>
            </a:r>
            <a:r>
              <a:rPr lang="en-US" altLang="zh-CN" dirty="0" err="1"/>
              <a:t>FreeRTOSConfig.h</a:t>
            </a:r>
            <a:r>
              <a:rPr lang="zh-CN" altLang="zh-CN" dirty="0"/>
              <a:t>中添加添加宏定义的方法来</a:t>
            </a:r>
            <a:r>
              <a:rPr lang="zh-CN" altLang="zh-CN" dirty="0" smtClean="0"/>
              <a:t>修改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vPortSVCHandler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23528" y="1181943"/>
            <a:ext cx="296319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vPortSVCHandler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91579" y="2746770"/>
            <a:ext cx="7416824" cy="40770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524" y="2276872"/>
            <a:ext cx="842493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当从</a:t>
            </a:r>
            <a:r>
              <a:rPr lang="en-US" altLang="zh-CN" dirty="0"/>
              <a:t>SVC</a:t>
            </a:r>
            <a:r>
              <a:rPr lang="zh-CN" altLang="zh-CN" dirty="0"/>
              <a:t>中断服务退出前，通过向</a:t>
            </a:r>
            <a:r>
              <a:rPr lang="en-US" altLang="zh-CN" dirty="0"/>
              <a:t>r14</a:t>
            </a:r>
            <a:r>
              <a:rPr lang="zh-CN" altLang="zh-CN" dirty="0"/>
              <a:t>寄存器最后</a:t>
            </a:r>
            <a:r>
              <a:rPr lang="en-US" altLang="zh-CN" dirty="0"/>
              <a:t>4</a:t>
            </a:r>
            <a:r>
              <a:rPr lang="zh-CN" altLang="zh-CN" dirty="0"/>
              <a:t>位按位或上</a:t>
            </a:r>
            <a:r>
              <a:rPr lang="en-US" altLang="zh-CN" dirty="0"/>
              <a:t>0x0D</a:t>
            </a:r>
            <a:r>
              <a:rPr lang="zh-CN" altLang="zh-CN" dirty="0"/>
              <a:t>，使得硬件在退出时使用进程堆栈指针</a:t>
            </a:r>
            <a:r>
              <a:rPr lang="en-US" altLang="zh-CN" dirty="0"/>
              <a:t>PSP</a:t>
            </a:r>
            <a:r>
              <a:rPr lang="zh-CN" altLang="zh-CN" dirty="0"/>
              <a:t>完成出栈操作并返回后进入任务模式、返回</a:t>
            </a:r>
            <a:r>
              <a:rPr lang="en-US" altLang="zh-CN" dirty="0"/>
              <a:t>Thumb</a:t>
            </a:r>
            <a:r>
              <a:rPr lang="zh-CN" altLang="zh-CN" dirty="0"/>
              <a:t>状态。在</a:t>
            </a:r>
            <a:r>
              <a:rPr lang="en-US" altLang="zh-CN" dirty="0"/>
              <a:t>SVC</a:t>
            </a:r>
            <a:r>
              <a:rPr lang="zh-CN" altLang="zh-CN" dirty="0"/>
              <a:t>中断服务里面，使用的是</a:t>
            </a:r>
            <a:r>
              <a:rPr lang="en-US" altLang="zh-CN" dirty="0"/>
              <a:t>MSP</a:t>
            </a:r>
            <a:r>
              <a:rPr lang="zh-CN" altLang="zh-CN" dirty="0"/>
              <a:t>堆栈</a:t>
            </a:r>
            <a:r>
              <a:rPr lang="zh-CN" altLang="zh-CN" dirty="0" smtClean="0"/>
              <a:t>指针。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当</a:t>
            </a:r>
            <a:r>
              <a:rPr lang="en-US" altLang="zh-CN" dirty="0" smtClean="0"/>
              <a:t>r14</a:t>
            </a:r>
            <a:r>
              <a:rPr lang="zh-CN" altLang="en-US" dirty="0"/>
              <a:t>的</a:t>
            </a:r>
            <a:r>
              <a:rPr lang="en-US" altLang="zh-CN" dirty="0" smtClean="0"/>
              <a:t>bit0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表示返回</a:t>
            </a:r>
            <a:r>
              <a:rPr lang="en-US" altLang="zh-CN" dirty="0"/>
              <a:t>thumb</a:t>
            </a:r>
            <a:r>
              <a:rPr lang="zh-CN" altLang="zh-CN" dirty="0"/>
              <a:t>状态，</a:t>
            </a:r>
            <a:r>
              <a:rPr lang="en-US" altLang="zh-CN" dirty="0"/>
              <a:t>bit1</a:t>
            </a:r>
            <a:r>
              <a:rPr lang="zh-CN" altLang="zh-CN" dirty="0"/>
              <a:t>和</a:t>
            </a:r>
            <a:r>
              <a:rPr lang="en-US" altLang="zh-CN" dirty="0"/>
              <a:t>bit2</a:t>
            </a:r>
            <a:r>
              <a:rPr lang="zh-CN" altLang="zh-CN" dirty="0"/>
              <a:t>分别表示返回后</a:t>
            </a:r>
            <a:r>
              <a:rPr lang="en-US" altLang="zh-CN" dirty="0" err="1"/>
              <a:t>sp</a:t>
            </a:r>
            <a:r>
              <a:rPr lang="zh-CN" altLang="zh-CN" dirty="0"/>
              <a:t>用</a:t>
            </a:r>
            <a:r>
              <a:rPr lang="en-US" altLang="zh-CN" dirty="0" err="1"/>
              <a:t>msp</a:t>
            </a:r>
            <a:r>
              <a:rPr lang="zh-CN" altLang="zh-CN" dirty="0"/>
              <a:t>还是</a:t>
            </a:r>
            <a:r>
              <a:rPr lang="en-US" altLang="zh-CN" dirty="0" err="1" smtClean="0"/>
              <a:t>psp</a:t>
            </a:r>
            <a:r>
              <a:rPr lang="zh-CN" altLang="zh-CN" dirty="0" smtClean="0"/>
              <a:t>以及</a:t>
            </a:r>
            <a:r>
              <a:rPr lang="zh-CN" altLang="zh-CN" dirty="0"/>
              <a:t>返回到特权模式还是用户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23528" y="1181943"/>
            <a:ext cx="2963194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vPortSVCHandler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30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实现调度器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524" y="2276872"/>
            <a:ext cx="8424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任务切换就是在就绪列表中寻找优先级最高的就绪任务，然后去执行该任务。但是目前我们还不支持优先级，仅实现两个任务轮流</a:t>
            </a:r>
            <a:r>
              <a:rPr lang="zh-CN" altLang="zh-CN" dirty="0" smtClean="0"/>
              <a:t>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>任务</a:t>
            </a:r>
            <a:r>
              <a:rPr lang="zh-CN" altLang="zh-CN" dirty="0"/>
              <a:t>切换</a:t>
            </a:r>
            <a:r>
              <a:rPr lang="zh-CN" altLang="zh-CN" dirty="0"/>
              <a:t>函数</a:t>
            </a:r>
            <a:r>
              <a:rPr lang="zh-CN" altLang="en-US" dirty="0"/>
              <a:t>：</a:t>
            </a:r>
            <a:r>
              <a:rPr lang="en-US" altLang="zh-CN" dirty="0" err="1"/>
              <a:t>taskYIELD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portYIELD</a:t>
            </a:r>
            <a:r>
              <a:rPr lang="zh-CN" altLang="zh-CN" dirty="0"/>
              <a:t>的实现很简单，实际就是将</a:t>
            </a:r>
            <a:r>
              <a:rPr lang="en-US" altLang="zh-CN" dirty="0" err="1"/>
              <a:t>PendSV</a:t>
            </a:r>
            <a:r>
              <a:rPr lang="zh-CN" altLang="zh-CN" dirty="0"/>
              <a:t>的悬起位置</a:t>
            </a:r>
            <a:r>
              <a:rPr lang="en-US" altLang="zh-CN" dirty="0"/>
              <a:t>1</a:t>
            </a:r>
            <a:r>
              <a:rPr lang="zh-CN" altLang="zh-CN" dirty="0"/>
              <a:t>，当没有其它中断运行的时候响应</a:t>
            </a:r>
            <a:r>
              <a:rPr lang="en-US" altLang="zh-CN" dirty="0" err="1"/>
              <a:t>PendSV</a:t>
            </a:r>
            <a:r>
              <a:rPr lang="zh-CN" altLang="zh-CN" dirty="0"/>
              <a:t>中断，去执行我们写好的</a:t>
            </a:r>
            <a:r>
              <a:rPr lang="en-US" altLang="zh-CN" dirty="0" err="1"/>
              <a:t>PendSV</a:t>
            </a:r>
            <a:r>
              <a:rPr lang="zh-CN" altLang="zh-CN" dirty="0"/>
              <a:t>中断服务函数，在里面实现任务切换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宏定义将</a:t>
            </a:r>
            <a:r>
              <a:rPr lang="en-US" altLang="zh-CN" dirty="0" err="1" smtClean="0"/>
              <a:t>xPortPendSVHandler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定义为</a:t>
            </a:r>
            <a:r>
              <a:rPr lang="en-US" altLang="zh-CN" dirty="0" err="1" smtClean="0"/>
              <a:t>PendSV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18984" y="1412775"/>
            <a:ext cx="1481597" cy="46166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任务切换</a:t>
            </a:r>
          </a:p>
        </p:txBody>
      </p:sp>
    </p:spTree>
    <p:extLst>
      <p:ext uri="{BB962C8B-B14F-4D97-AF65-F5344CB8AC3E}">
        <p14:creationId xmlns:p14="http://schemas.microsoft.com/office/powerpoint/2010/main" val="23526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Pages>0</Pages>
  <Words>1158</Words>
  <Characters>0</Characters>
  <Application>Microsoft Office PowerPoint</Application>
  <DocSecurity>0</DocSecurity>
  <PresentationFormat>全屏显示(4:3)</PresentationFormat>
  <Lines>0</Lines>
  <Paragraphs>84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191</cp:revision>
  <dcterms:created xsi:type="dcterms:W3CDTF">2014-09-22T09:17:55Z</dcterms:created>
  <dcterms:modified xsi:type="dcterms:W3CDTF">2019-03-28T06:45:14Z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