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15" r:id="rId5"/>
    <p:sldId id="316" r:id="rId6"/>
    <p:sldId id="317" r:id="rId7"/>
    <p:sldId id="318" r:id="rId8"/>
    <p:sldId id="319" r:id="rId9"/>
    <p:sldId id="320" r:id="rId10"/>
    <p:sldId id="31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临界段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是临界段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开关中断函数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597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进入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退出临界段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什么是临界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段？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7281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临界段用一句话概括就是一段在执行的时候不能被中断的代码</a:t>
            </a:r>
            <a:r>
              <a:rPr lang="zh-CN" altLang="zh-CN" dirty="0" smtClean="0"/>
              <a:t>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44334"/>
            <a:ext cx="72936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那么什么情况下临界段会被打断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个是系统调度，还有一个就是外部中断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 err="1" smtClean="0"/>
              <a:t>FreeRTOS</a:t>
            </a:r>
            <a:r>
              <a:rPr lang="zh-CN" altLang="en-US" dirty="0"/>
              <a:t>对临界段的保护最终还是回到对中断的开和关的</a:t>
            </a:r>
            <a:r>
              <a:rPr lang="zh-CN" altLang="en-US" dirty="0" smtClean="0"/>
              <a:t>控制。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974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内核快速关中断指令</a:t>
            </a:r>
          </a:p>
        </p:txBody>
      </p:sp>
      <p:sp>
        <p:nvSpPr>
          <p:cNvPr id="2" name="矩形 1"/>
          <p:cNvSpPr/>
          <p:nvPr/>
        </p:nvSpPr>
        <p:spPr>
          <a:xfrm>
            <a:off x="876198" y="1700808"/>
            <a:ext cx="708017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CPSID  I    ;PRIMASK=1    	;</a:t>
            </a:r>
            <a:r>
              <a:rPr lang="zh-CN" altLang="zh-CN" dirty="0"/>
              <a:t>关中断</a:t>
            </a:r>
          </a:p>
          <a:p>
            <a:r>
              <a:rPr lang="en-US" altLang="zh-CN" dirty="0" smtClean="0"/>
              <a:t>CPSIE  I    ;PRIMASK=0     	;</a:t>
            </a:r>
            <a:r>
              <a:rPr lang="zh-CN" altLang="zh-CN" dirty="0"/>
              <a:t>开中断</a:t>
            </a:r>
          </a:p>
          <a:p>
            <a:r>
              <a:rPr lang="en-US" altLang="zh-CN" dirty="0" smtClean="0"/>
              <a:t>CPSID  F   </a:t>
            </a:r>
            <a:r>
              <a:rPr lang="en-US" altLang="zh-CN" dirty="0"/>
              <a:t>;FAULTMASK=1  </a:t>
            </a:r>
            <a:r>
              <a:rPr lang="en-US" altLang="zh-CN" dirty="0" smtClean="0"/>
              <a:t>	;</a:t>
            </a:r>
            <a:r>
              <a:rPr lang="zh-CN" altLang="zh-CN" dirty="0"/>
              <a:t>关异常</a:t>
            </a:r>
          </a:p>
          <a:p>
            <a:r>
              <a:rPr lang="en-US" altLang="zh-CN" dirty="0" smtClean="0"/>
              <a:t>CPSIE  F   ;</a:t>
            </a:r>
            <a:r>
              <a:rPr lang="en-US" altLang="zh-CN" dirty="0"/>
              <a:t>FAULTMASK=0  </a:t>
            </a:r>
            <a:r>
              <a:rPr lang="en-US" altLang="zh-CN" dirty="0" smtClean="0"/>
              <a:t>	;</a:t>
            </a:r>
            <a:r>
              <a:rPr lang="zh-CN" altLang="zh-CN" dirty="0"/>
              <a:t>开异常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28395"/>
              </p:ext>
            </p:extLst>
          </p:nvPr>
        </p:nvGraphicFramePr>
        <p:xfrm>
          <a:off x="1259632" y="3645024"/>
          <a:ext cx="6131550" cy="2596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952"/>
                <a:gridCol w="5033598"/>
              </a:tblGrid>
              <a:tr h="44748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名字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功能描述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7761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PRIMASK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这是个只有单一比特的寄存器。 在它被置 </a:t>
                      </a:r>
                      <a:r>
                        <a:rPr lang="en-US" sz="1100" dirty="0">
                          <a:effectLst/>
                        </a:rPr>
                        <a:t>1 </a:t>
                      </a:r>
                      <a:r>
                        <a:rPr lang="zh-CN" sz="1100" dirty="0">
                          <a:effectLst/>
                        </a:rPr>
                        <a:t>后，就关掉所有可屏蔽的异常，只剩下 </a:t>
                      </a:r>
                      <a:r>
                        <a:rPr lang="en-US" sz="1100" dirty="0">
                          <a:effectLst/>
                        </a:rPr>
                        <a:t>NMI </a:t>
                      </a:r>
                      <a:r>
                        <a:rPr lang="zh-CN" sz="1100" dirty="0">
                          <a:effectLst/>
                        </a:rPr>
                        <a:t>和硬 </a:t>
                      </a:r>
                      <a:r>
                        <a:rPr lang="en-US" sz="1100" dirty="0">
                          <a:effectLst/>
                        </a:rPr>
                        <a:t>FAULT</a:t>
                      </a:r>
                      <a:r>
                        <a:rPr lang="zh-CN" sz="1100" dirty="0">
                          <a:effectLst/>
                        </a:rPr>
                        <a:t>可以响应。它的缺省值是 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，表示没有关中断。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642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FAULTMASK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这是个只有 </a:t>
                      </a:r>
                      <a:r>
                        <a:rPr lang="en-US" sz="1100" dirty="0">
                          <a:effectLst/>
                        </a:rPr>
                        <a:t>1 </a:t>
                      </a:r>
                      <a:r>
                        <a:rPr lang="zh-CN" sz="1100" dirty="0">
                          <a:effectLst/>
                        </a:rPr>
                        <a:t>个位的寄存器。当它置 </a:t>
                      </a:r>
                      <a:r>
                        <a:rPr lang="en-US" sz="1100" dirty="0">
                          <a:effectLst/>
                        </a:rPr>
                        <a:t>1 </a:t>
                      </a:r>
                      <a:r>
                        <a:rPr lang="zh-CN" sz="1100" dirty="0">
                          <a:effectLst/>
                        </a:rPr>
                        <a:t>时，只有 </a:t>
                      </a:r>
                      <a:r>
                        <a:rPr lang="en-US" sz="1100" dirty="0">
                          <a:effectLst/>
                        </a:rPr>
                        <a:t>NMI </a:t>
                      </a:r>
                      <a:r>
                        <a:rPr lang="zh-CN" sz="1100" dirty="0">
                          <a:effectLst/>
                        </a:rPr>
                        <a:t>才能响应，所有其它的异常，甚至是硬 </a:t>
                      </a:r>
                      <a:r>
                        <a:rPr lang="en-US" sz="1100" dirty="0">
                          <a:effectLst/>
                        </a:rPr>
                        <a:t>FAULT</a:t>
                      </a:r>
                      <a:r>
                        <a:rPr lang="zh-CN" sz="1100" dirty="0">
                          <a:effectLst/>
                        </a:rPr>
                        <a:t>，也通通闭嘴。它的缺省值也是 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，表示没有关异常。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2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BASEPRI 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这个寄存器最多有 </a:t>
                      </a:r>
                      <a:r>
                        <a:rPr lang="en-US" sz="1100" dirty="0">
                          <a:effectLst/>
                        </a:rPr>
                        <a:t>9 </a:t>
                      </a:r>
                      <a:r>
                        <a:rPr lang="zh-CN" sz="1100" dirty="0">
                          <a:effectLst/>
                        </a:rPr>
                        <a:t>位（由表达优先级的位数决定）。它定义了被屏蔽优先级的阈值。当它被设成某个值后，所有优先级号大于等于此值的中断都被关（优先级号越大，优先级越低）。但若被设成 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，则不关闭任何中断， </a:t>
                      </a:r>
                      <a:r>
                        <a:rPr lang="en-US" sz="1100" dirty="0">
                          <a:effectLst/>
                        </a:rPr>
                        <a:t>0 </a:t>
                      </a:r>
                      <a:r>
                        <a:rPr lang="zh-CN" sz="1100" dirty="0">
                          <a:effectLst/>
                        </a:rPr>
                        <a:t>也是缺省值。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在</a:t>
            </a:r>
            <a:r>
              <a:rPr lang="en-US" altLang="zh-CN" dirty="0" err="1"/>
              <a:t>FreeRTOS</a:t>
            </a:r>
            <a:r>
              <a:rPr lang="zh-CN" altLang="zh-CN" dirty="0"/>
              <a:t>中，对中断的开和关是通过操作</a:t>
            </a:r>
            <a:r>
              <a:rPr lang="en-US" altLang="zh-CN" dirty="0"/>
              <a:t>BASEPRI</a:t>
            </a:r>
            <a:r>
              <a:rPr lang="zh-CN" altLang="zh-CN" dirty="0"/>
              <a:t>寄存器来实现的，即大于等于</a:t>
            </a:r>
            <a:r>
              <a:rPr lang="en-US" altLang="zh-CN" dirty="0"/>
              <a:t>BASEPRI</a:t>
            </a:r>
            <a:r>
              <a:rPr lang="zh-CN" altLang="zh-CN" dirty="0"/>
              <a:t>的值的中断会被屏蔽，小于</a:t>
            </a:r>
            <a:r>
              <a:rPr lang="en-US" altLang="zh-CN" dirty="0"/>
              <a:t>BASEPRI</a:t>
            </a:r>
            <a:r>
              <a:rPr lang="zh-CN" altLang="zh-CN" dirty="0"/>
              <a:t>的值的中断则不会被屏蔽，不受</a:t>
            </a:r>
            <a:r>
              <a:rPr lang="en-US" altLang="zh-CN" dirty="0" err="1"/>
              <a:t>FreeRTOS</a:t>
            </a:r>
            <a:r>
              <a:rPr lang="zh-CN" altLang="zh-CN" dirty="0"/>
              <a:t>管理。用户可以设置</a:t>
            </a:r>
            <a:r>
              <a:rPr lang="en-US" altLang="zh-CN" dirty="0"/>
              <a:t>BASEPRI</a:t>
            </a:r>
            <a:r>
              <a:rPr lang="zh-CN" altLang="zh-CN" dirty="0"/>
              <a:t>的值来选择性的给一些非常紧急的中断留一条后路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portmacro.h</a:t>
            </a:r>
            <a:r>
              <a:rPr lang="zh-CN" altLang="en-US" dirty="0" smtClean="0"/>
              <a:t>文件中有两个宏定义：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不带返回值的关中断函数，不能嵌套，不能在中断里面使用</a:t>
            </a:r>
            <a:r>
              <a:rPr lang="en-US" altLang="zh-CN" dirty="0">
                <a:solidFill>
                  <a:srgbClr val="248C51"/>
                </a:solidFill>
              </a:rPr>
              <a:t> */ </a:t>
            </a:r>
            <a:endParaRPr lang="en-US" altLang="zh-CN" dirty="0" smtClean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portDISABLE_INTERRUPTS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vPortRaiseBASEPRI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带返回值的关中断函数，可以嵌套，可以在中断里面使用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en-US" altLang="zh-CN" dirty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portSET_INTERRUPT_MASK_FROM_ISR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ulPortRaiseBASEPRI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388" y="1484784"/>
            <a:ext cx="842493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两个宏定义：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en-US" dirty="0">
                <a:solidFill>
                  <a:srgbClr val="248C51"/>
                </a:solidFill>
              </a:rPr>
              <a:t>不带中断保护的开中断函数 *</a:t>
            </a:r>
            <a:r>
              <a:rPr lang="en-US" altLang="zh-CN" dirty="0" smtClean="0">
                <a:solidFill>
                  <a:srgbClr val="248C51"/>
                </a:solidFill>
              </a:rPr>
              <a:t>/</a:t>
            </a: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portENABLE_INTERRUPTS</a:t>
            </a:r>
            <a:r>
              <a:rPr lang="en-US" altLang="zh-CN" dirty="0" smtClean="0"/>
              <a:t>()   </a:t>
            </a:r>
            <a:r>
              <a:rPr lang="en-US" altLang="zh-CN" dirty="0" err="1" smtClean="0"/>
              <a:t>vPortSetBASEPRI</a:t>
            </a:r>
            <a:r>
              <a:rPr lang="en-US" altLang="zh-CN" dirty="0" smtClean="0"/>
              <a:t>( 0 )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248C51"/>
                </a:solidFill>
              </a:rPr>
              <a:t>/* </a:t>
            </a:r>
            <a:r>
              <a:rPr lang="zh-CN" altLang="en-US" dirty="0">
                <a:solidFill>
                  <a:srgbClr val="248C51"/>
                </a:solidFill>
              </a:rPr>
              <a:t>带中断保护的开中断函数 *</a:t>
            </a:r>
            <a:r>
              <a:rPr lang="en-US" altLang="zh-CN" dirty="0" smtClean="0">
                <a:solidFill>
                  <a:srgbClr val="248C51"/>
                </a:solidFill>
              </a:rPr>
              <a:t>/</a:t>
            </a: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portCLEAR_INTERRUPT_MASK_FROM_ISR</a:t>
            </a:r>
            <a:r>
              <a:rPr lang="en-US" altLang="zh-CN" dirty="0" smtClean="0"/>
              <a:t>(x) </a:t>
            </a:r>
            <a:r>
              <a:rPr lang="en-US" altLang="zh-CN" dirty="0" err="1" smtClean="0"/>
              <a:t>vPortSetBASEPRI</a:t>
            </a:r>
            <a:r>
              <a:rPr lang="en-US" altLang="zh-CN" dirty="0" smtClean="0"/>
              <a:t>(x)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进入临界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248C51"/>
              </a:solidFill>
            </a:endParaRPr>
          </a:p>
          <a:p>
            <a:r>
              <a:rPr lang="zh-CN" altLang="zh-CN" dirty="0"/>
              <a:t>进入临界段，不带中断保护版本，不能</a:t>
            </a:r>
            <a:r>
              <a:rPr lang="zh-CN" altLang="zh-CN" dirty="0" smtClean="0"/>
              <a:t>嵌套</a:t>
            </a:r>
            <a:endParaRPr lang="en-US" altLang="zh-CN" dirty="0" smtClean="0">
              <a:solidFill>
                <a:srgbClr val="248C51"/>
              </a:solidFill>
            </a:endParaRPr>
          </a:p>
          <a:p>
            <a:r>
              <a:rPr lang="en-US" altLang="zh-CN" dirty="0" smtClean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task.h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zh-CN" altLang="zh-CN" dirty="0">
              <a:solidFill>
                <a:srgbClr val="248C51"/>
              </a:solidFill>
            </a:endParaRPr>
          </a:p>
          <a:p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taskENTER_CRITICAL</a:t>
            </a:r>
            <a:r>
              <a:rPr lang="en-US" altLang="zh-CN" dirty="0"/>
              <a:t>()		</a:t>
            </a:r>
            <a:r>
              <a:rPr lang="en-US" altLang="zh-CN" dirty="0" err="1"/>
              <a:t>portENTER_CRITICAL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portmacro.h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zh-CN" altLang="zh-CN" dirty="0">
              <a:solidFill>
                <a:srgbClr val="248C51"/>
              </a:solidFill>
            </a:endParaRPr>
          </a:p>
          <a:p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portENTER_CRITICAL</a:t>
            </a:r>
            <a:r>
              <a:rPr lang="en-US" altLang="zh-CN" dirty="0"/>
              <a:t>()		</a:t>
            </a:r>
            <a:r>
              <a:rPr lang="en-US" altLang="zh-CN" dirty="0" err="1"/>
              <a:t>vPortEnterCritical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进入临界段，带中断保护版本，可以</a:t>
            </a:r>
            <a:r>
              <a:rPr lang="zh-CN" altLang="zh-CN" dirty="0" smtClean="0"/>
              <a:t>嵌套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portmacro.h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en-US" altLang="zh-CN" dirty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taskENTER_CRITICAL_FROM_ISR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portSET_INTERRUPT_MASK_FROM_ISR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portmacro.h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</a:t>
            </a:r>
            <a:r>
              <a:rPr lang="en-US" altLang="zh-CN" dirty="0" smtClean="0">
                <a:solidFill>
                  <a:srgbClr val="248C51"/>
                </a:solidFill>
              </a:rPr>
              <a:t>*/</a:t>
            </a:r>
            <a:endParaRPr lang="en-US" altLang="zh-CN" dirty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 smtClean="0"/>
              <a:t>portSET_INTERRUPT_MASK_FROM_ISR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ulPortRaiseBASEPRI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3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退出临界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556792"/>
            <a:ext cx="7992888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zh-CN" dirty="0" smtClean="0"/>
              <a:t>退出</a:t>
            </a:r>
            <a:r>
              <a:rPr lang="zh-CN" altLang="zh-CN" dirty="0"/>
              <a:t>临界段，不带中断保护版本，不能嵌套</a:t>
            </a:r>
            <a:endParaRPr lang="en-US" altLang="zh-CN" dirty="0" smtClean="0">
              <a:solidFill>
                <a:srgbClr val="248C51"/>
              </a:solidFill>
            </a:endParaRPr>
          </a:p>
          <a:p>
            <a:r>
              <a:rPr lang="en-US" altLang="zh-CN" dirty="0" smtClean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task.h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zh-CN" altLang="zh-CN" dirty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taskEXIT_CRITICAL</a:t>
            </a:r>
            <a:r>
              <a:rPr lang="en-US" altLang="zh-CN" dirty="0"/>
              <a:t>()		</a:t>
            </a:r>
            <a:r>
              <a:rPr lang="en-US" altLang="zh-CN" dirty="0" err="1"/>
              <a:t>portEXIT_CRITICAL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portmacro.h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*/</a:t>
            </a:r>
            <a:endParaRPr lang="zh-CN" altLang="zh-CN" dirty="0">
              <a:solidFill>
                <a:srgbClr val="248C51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portEXIT_CRITICAL</a:t>
            </a:r>
            <a:r>
              <a:rPr lang="en-US" altLang="zh-CN" dirty="0"/>
              <a:t>()		</a:t>
            </a:r>
            <a:r>
              <a:rPr lang="en-US" altLang="zh-CN" dirty="0" err="1"/>
              <a:t>vPortExitCritical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task.h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</a:t>
            </a:r>
            <a:r>
              <a:rPr lang="en-US" altLang="zh-CN" dirty="0" smtClean="0">
                <a:solidFill>
                  <a:srgbClr val="248C51"/>
                </a:solidFill>
              </a:rPr>
              <a:t>*/</a:t>
            </a:r>
            <a:endParaRPr lang="zh-CN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taskEXIT_CRITICAL_FROM_ISR</a:t>
            </a:r>
            <a:r>
              <a:rPr lang="en-US" altLang="zh-CN" dirty="0"/>
              <a:t>( x )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portCLEAR_INTERRUPT_MASK_FROM_ISR</a:t>
            </a:r>
            <a:r>
              <a:rPr lang="en-US" altLang="zh-CN" dirty="0"/>
              <a:t>( x 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248C51"/>
                </a:solidFill>
              </a:rPr>
              <a:t>/* </a:t>
            </a:r>
            <a:r>
              <a:rPr lang="zh-CN" altLang="zh-CN" dirty="0">
                <a:solidFill>
                  <a:srgbClr val="248C51"/>
                </a:solidFill>
              </a:rPr>
              <a:t>在</a:t>
            </a:r>
            <a:r>
              <a:rPr lang="en-US" altLang="zh-CN" dirty="0" err="1">
                <a:solidFill>
                  <a:srgbClr val="248C51"/>
                </a:solidFill>
              </a:rPr>
              <a:t>portmacro.h</a:t>
            </a:r>
            <a:r>
              <a:rPr lang="zh-CN" altLang="zh-CN" dirty="0">
                <a:solidFill>
                  <a:srgbClr val="248C51"/>
                </a:solidFill>
              </a:rPr>
              <a:t>中定义</a:t>
            </a:r>
            <a:r>
              <a:rPr lang="en-US" altLang="zh-CN" dirty="0">
                <a:solidFill>
                  <a:srgbClr val="248C51"/>
                </a:solidFill>
              </a:rPr>
              <a:t> </a:t>
            </a:r>
            <a:r>
              <a:rPr lang="en-US" altLang="zh-CN" dirty="0" smtClean="0">
                <a:solidFill>
                  <a:srgbClr val="248C51"/>
                </a:solidFill>
              </a:rPr>
              <a:t>*/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portCLEAR_INTERRUPT_MASK_FROM_ISR</a:t>
            </a:r>
            <a:r>
              <a:rPr lang="en-US" altLang="zh-CN" dirty="0" smtClean="0"/>
              <a:t>(x)	</a:t>
            </a:r>
            <a:r>
              <a:rPr lang="en-US" altLang="zh-CN" dirty="0" err="1" smtClean="0"/>
              <a:t>vPortSetBASEPRI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临界段的应用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10311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87" y="4150149"/>
            <a:ext cx="35955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Pages>0</Pages>
  <Words>537</Words>
  <Characters>0</Characters>
  <Application>Microsoft Office PowerPoint</Application>
  <DocSecurity>0</DocSecurity>
  <PresentationFormat>全屏显示(4:3)</PresentationFormat>
  <Lines>0</Lines>
  <Paragraphs>88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172</cp:revision>
  <dcterms:created xsi:type="dcterms:W3CDTF">2014-09-22T09:17:55Z</dcterms:created>
  <dcterms:modified xsi:type="dcterms:W3CDTF">2019-03-28T08:08:49Z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