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273" r:id="rId3"/>
    <p:sldId id="286" r:id="rId4"/>
    <p:sldId id="321" r:id="rId5"/>
    <p:sldId id="322" r:id="rId6"/>
    <p:sldId id="323" r:id="rId7"/>
    <p:sldId id="324" r:id="rId8"/>
    <p:sldId id="325" r:id="rId9"/>
    <p:sldId id="326" r:id="rId10"/>
    <p:sldId id="327" r:id="rId11"/>
    <p:sldId id="314" r:id="rId12"/>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8C51"/>
    <a:srgbClr val="FFA850"/>
    <a:srgbClr val="5B81CF"/>
    <a:srgbClr val="EAFBFF"/>
    <a:srgbClr val="76A4DC"/>
    <a:srgbClr val="FE978C"/>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9" d="100"/>
          <a:sy n="109" d="100"/>
        </p:scale>
        <p:origin x="-1674" y="-90"/>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339595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5032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42"/>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42610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5703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4"/>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10155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509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8"/>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7"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7" y="2505078"/>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3695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57546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8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235281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152408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3"/>
            <a:ext cx="742950" cy="742951"/>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2" name="圆角矩形 13"/>
          <p:cNvGrpSpPr>
            <a:grpSpLocks/>
          </p:cNvGrpSpPr>
          <p:nvPr/>
        </p:nvGrpSpPr>
        <p:grpSpPr bwMode="auto">
          <a:xfrm>
            <a:off x="4856172" y="2206629"/>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3" name="圆角矩形 12"/>
          <p:cNvGrpSpPr>
            <a:grpSpLocks/>
          </p:cNvGrpSpPr>
          <p:nvPr/>
        </p:nvGrpSpPr>
        <p:grpSpPr bwMode="auto">
          <a:xfrm>
            <a:off x="6232525" y="2413004"/>
            <a:ext cx="1225550" cy="1225552"/>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4" name="圆角矩形 9"/>
          <p:cNvGrpSpPr>
            <a:grpSpLocks/>
          </p:cNvGrpSpPr>
          <p:nvPr/>
        </p:nvGrpSpPr>
        <p:grpSpPr bwMode="auto">
          <a:xfrm>
            <a:off x="3648075" y="2566992"/>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5" name="圆角矩形 4"/>
          <p:cNvGrpSpPr>
            <a:grpSpLocks/>
          </p:cNvGrpSpPr>
          <p:nvPr/>
        </p:nvGrpSpPr>
        <p:grpSpPr bwMode="auto">
          <a:xfrm>
            <a:off x="2428884" y="1847855"/>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6" name="标题 1"/>
          <p:cNvGrpSpPr>
            <a:grpSpLocks/>
          </p:cNvGrpSpPr>
          <p:nvPr/>
        </p:nvGrpSpPr>
        <p:grpSpPr bwMode="auto">
          <a:xfrm>
            <a:off x="1692275" y="2206629"/>
            <a:ext cx="5302250" cy="2066927"/>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支持</a:t>
              </a:r>
              <a:r>
                <a:rPr lang="zh-CN" altLang="en-US" sz="3200" b="1" dirty="0">
                  <a:solidFill>
                    <a:srgbClr val="000000"/>
                  </a:solidFill>
                  <a:latin typeface="微软雅黑" pitchFamily="34" charset="-122"/>
                  <a:ea typeface="微软雅黑" pitchFamily="34" charset="-122"/>
                </a:rPr>
                <a:t>多优先级</a:t>
              </a:r>
            </a:p>
          </p:txBody>
        </p:sp>
      </p:grpSp>
      <p:grpSp>
        <p:nvGrpSpPr>
          <p:cNvPr id="2057" name="圆角矩形 8"/>
          <p:cNvGrpSpPr>
            <a:grpSpLocks/>
          </p:cNvGrpSpPr>
          <p:nvPr/>
        </p:nvGrpSpPr>
        <p:grpSpPr bwMode="auto">
          <a:xfrm>
            <a:off x="1435100" y="2566992"/>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8" name="圆角矩形 11"/>
          <p:cNvGrpSpPr>
            <a:grpSpLocks/>
          </p:cNvGrpSpPr>
          <p:nvPr/>
        </p:nvGrpSpPr>
        <p:grpSpPr bwMode="auto">
          <a:xfrm>
            <a:off x="5938842" y="2384428"/>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2059" name="文本框 1"/>
          <p:cNvSpPr txBox="1">
            <a:spLocks noChangeArrowheads="1"/>
          </p:cNvSpPr>
          <p:nvPr/>
        </p:nvSpPr>
        <p:spPr bwMode="auto">
          <a:xfrm>
            <a:off x="299373" y="260355"/>
            <a:ext cx="75895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060" name="标题 1"/>
          <p:cNvGrpSpPr>
            <a:grpSpLocks/>
          </p:cNvGrpSpPr>
          <p:nvPr/>
        </p:nvGrpSpPr>
        <p:grpSpPr bwMode="auto">
          <a:xfrm>
            <a:off x="1781175" y="4365106"/>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2061" name="标题 1"/>
          <p:cNvGrpSpPr>
            <a:grpSpLocks/>
          </p:cNvGrpSpPr>
          <p:nvPr/>
        </p:nvGrpSpPr>
        <p:grpSpPr bwMode="auto">
          <a:xfrm>
            <a:off x="1763722" y="5227093"/>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35"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37"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9594" y="4544002"/>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134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实验</a:t>
            </a:r>
            <a:endParaRPr lang="zh-CN" altLang="en-US" sz="3200" b="1" dirty="0">
              <a:solidFill>
                <a:srgbClr val="000000"/>
              </a:solidFill>
              <a:latin typeface="微软雅黑" pitchFamily="34" charset="-122"/>
              <a:ea typeface="微软雅黑" pitchFamily="34" charset="-122"/>
            </a:endParaRPr>
          </a:p>
        </p:txBody>
      </p:sp>
      <p:pic>
        <p:nvPicPr>
          <p:cNvPr id="4" name="图片 3"/>
          <p:cNvPicPr/>
          <p:nvPr/>
        </p:nvPicPr>
        <p:blipFill>
          <a:blip r:embed="rId3"/>
          <a:stretch>
            <a:fillRect/>
          </a:stretch>
        </p:blipFill>
        <p:spPr>
          <a:xfrm>
            <a:off x="418306" y="2348880"/>
            <a:ext cx="8258150" cy="2808312"/>
          </a:xfrm>
          <a:prstGeom prst="rect">
            <a:avLst/>
          </a:prstGeom>
          <a:ln>
            <a:solidFill>
              <a:schemeClr val="tx1"/>
            </a:solidFill>
          </a:ln>
        </p:spPr>
      </p:pic>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7"/>
            <a:ext cx="742950" cy="742951"/>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8" name="圆角矩形 13"/>
          <p:cNvGrpSpPr>
            <a:grpSpLocks/>
          </p:cNvGrpSpPr>
          <p:nvPr/>
        </p:nvGrpSpPr>
        <p:grpSpPr bwMode="auto">
          <a:xfrm>
            <a:off x="4856172" y="2010844"/>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9" name="圆角矩形 12"/>
          <p:cNvGrpSpPr>
            <a:grpSpLocks/>
          </p:cNvGrpSpPr>
          <p:nvPr/>
        </p:nvGrpSpPr>
        <p:grpSpPr bwMode="auto">
          <a:xfrm>
            <a:off x="6232525" y="1858445"/>
            <a:ext cx="1225550" cy="1225552"/>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0" name="圆角矩形 9"/>
          <p:cNvGrpSpPr>
            <a:grpSpLocks/>
          </p:cNvGrpSpPr>
          <p:nvPr/>
        </p:nvGrpSpPr>
        <p:grpSpPr bwMode="auto">
          <a:xfrm>
            <a:off x="3648075" y="2371209"/>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1" name="圆角矩形 4"/>
          <p:cNvGrpSpPr>
            <a:grpSpLocks/>
          </p:cNvGrpSpPr>
          <p:nvPr/>
        </p:nvGrpSpPr>
        <p:grpSpPr bwMode="auto">
          <a:xfrm>
            <a:off x="2428884" y="1652070"/>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2" name="标题 1"/>
          <p:cNvGrpSpPr>
            <a:grpSpLocks/>
          </p:cNvGrpSpPr>
          <p:nvPr/>
        </p:nvGrpSpPr>
        <p:grpSpPr bwMode="auto">
          <a:xfrm>
            <a:off x="1692275" y="2298183"/>
            <a:ext cx="5302250" cy="2066927"/>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THANKS</a:t>
              </a:r>
              <a:endParaRPr lang="zh-CN" altLang="en-US" sz="3200" b="1">
                <a:solidFill>
                  <a:srgbClr val="000000"/>
                </a:solidFill>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9"/>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4" name="圆角矩形 11"/>
          <p:cNvGrpSpPr>
            <a:grpSpLocks/>
          </p:cNvGrpSpPr>
          <p:nvPr/>
        </p:nvGrpSpPr>
        <p:grpSpPr bwMode="auto">
          <a:xfrm>
            <a:off x="5970597" y="2188645"/>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11275" name="文本框 1"/>
          <p:cNvSpPr txBox="1">
            <a:spLocks noChangeArrowheads="1"/>
          </p:cNvSpPr>
          <p:nvPr/>
        </p:nvSpPr>
        <p:spPr bwMode="auto">
          <a:xfrm>
            <a:off x="11334" y="260355"/>
            <a:ext cx="79920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8" name="标题 1"/>
          <p:cNvGrpSpPr>
            <a:grpSpLocks/>
          </p:cNvGrpSpPr>
          <p:nvPr/>
        </p:nvGrpSpPr>
        <p:grpSpPr bwMode="auto">
          <a:xfrm>
            <a:off x="1666090"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7"/>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sp>
        <p:nvSpPr>
          <p:cNvPr id="40"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扫描进入淘宝店铺</a:t>
            </a:r>
            <a:endParaRPr lang="zh-CN" altLang="zh-CN" sz="1200" b="1" dirty="0">
              <a:solidFill>
                <a:srgbClr val="00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6265" y="4448737"/>
            <a:ext cx="11271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796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对角圆角矩形 26"/>
          <p:cNvSpPr/>
          <p:nvPr/>
        </p:nvSpPr>
        <p:spPr bwMode="auto">
          <a:xfrm>
            <a:off x="2067605" y="1381442"/>
            <a:ext cx="785818" cy="785819"/>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03584" y="2238378"/>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24000"/>
            <a:ext cx="3057247"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支持多优先级任务</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2420891"/>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7" y="4244979"/>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2665415"/>
            <a:ext cx="5145639" cy="523220"/>
          </a:xfrm>
          <a:prstGeom prst="rect">
            <a:avLst/>
          </a:prstGeom>
        </p:spPr>
        <p:txBody>
          <a:bodyPr wrap="none">
            <a:spAutoFit/>
          </a:bodyPr>
          <a:lstStyle/>
          <a:p>
            <a:pPr fontAlgn="auto">
              <a:spcBef>
                <a:spcPts val="0"/>
              </a:spcBef>
              <a:spcAft>
                <a:spcPts val="0"/>
              </a:spcAft>
              <a:defRPr/>
            </a:pPr>
            <a:r>
              <a:rPr lang="en-US" altLang="zh-CN" sz="2800" b="1" dirty="0" err="1" smtClean="0">
                <a:solidFill>
                  <a:prstClr val="black"/>
                </a:solidFill>
                <a:latin typeface="微软雅黑" pitchFamily="34" charset="-122"/>
                <a:ea typeface="微软雅黑" pitchFamily="34" charset="-122"/>
                <a:cs typeface="+mj-cs"/>
              </a:rPr>
              <a:t>FreeRTOS</a:t>
            </a:r>
            <a:r>
              <a:rPr lang="zh-CN" altLang="en-US" sz="2800" b="1" dirty="0" smtClean="0">
                <a:solidFill>
                  <a:prstClr val="black"/>
                </a:solidFill>
                <a:latin typeface="微软雅黑" pitchFamily="34" charset="-122"/>
                <a:ea typeface="微软雅黑" pitchFamily="34" charset="-122"/>
                <a:cs typeface="+mj-cs"/>
              </a:rPr>
              <a:t>查找最高优先级任务</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3461079"/>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219459" y="3306768"/>
            <a:ext cx="4143375"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83" y="3592513"/>
            <a:ext cx="2666114"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修改代码</a:t>
            </a:r>
            <a:r>
              <a:rPr lang="en-US" altLang="zh-CN" sz="2800" b="1" dirty="0" smtClean="0">
                <a:solidFill>
                  <a:prstClr val="black"/>
                </a:solidFill>
                <a:latin typeface="微软雅黑" pitchFamily="34" charset="-122"/>
                <a:ea typeface="微软雅黑" pitchFamily="34" charset="-122"/>
                <a:cs typeface="+mj-cs"/>
              </a:rPr>
              <a:t>&amp;</a:t>
            </a:r>
            <a:r>
              <a:rPr lang="zh-CN" altLang="en-US" sz="2800" b="1" dirty="0" smtClean="0">
                <a:solidFill>
                  <a:prstClr val="black"/>
                </a:solidFill>
                <a:latin typeface="微软雅黑" pitchFamily="34" charset="-122"/>
                <a:ea typeface="微软雅黑" pitchFamily="34" charset="-122"/>
                <a:cs typeface="+mj-cs"/>
              </a:rPr>
              <a:t>实验</a:t>
            </a:r>
            <a:endParaRPr lang="zh-CN" altLang="en-US" sz="2800" b="1" dirty="0">
              <a:solidFill>
                <a:prstClr val="black"/>
              </a:solidFill>
              <a:latin typeface="微软雅黑" pitchFamily="34" charset="-122"/>
              <a:ea typeface="微软雅黑" pitchFamily="34" charset="-122"/>
              <a:cs typeface="+mj-cs"/>
            </a:endParaRPr>
          </a:p>
        </p:txBody>
      </p:sp>
      <p:sp>
        <p:nvSpPr>
          <p:cNvPr id="17" name="矩形 16"/>
          <p:cNvSpPr/>
          <p:nvPr/>
        </p:nvSpPr>
        <p:spPr>
          <a:xfrm>
            <a:off x="1257869" y="5445224"/>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FreeRTOS</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内核实现与应用开发实战</a:t>
            </a:r>
            <a:r>
              <a:rPr lang="zh-CN" altLang="en-US" sz="2000" b="1" dirty="0" smtClean="0">
                <a:solidFill>
                  <a:prstClr val="black"/>
                </a:solidFill>
                <a:latin typeface="微软雅黑" pitchFamily="34" charset="-122"/>
                <a:ea typeface="微软雅黑" pitchFamily="34" charset="-122"/>
              </a:rPr>
              <a:t>指南</a:t>
            </a:r>
            <a:r>
              <a:rPr lang="en-US" altLang="zh-CN" sz="2000" b="1" dirty="0" smtClean="0">
                <a:solidFill>
                  <a:prstClr val="black"/>
                </a:solidFill>
                <a:latin typeface="微软雅黑" pitchFamily="34" charset="-122"/>
                <a:ea typeface="微软雅黑" pitchFamily="34" charset="-122"/>
              </a:rPr>
              <a:t>》</a:t>
            </a:r>
          </a:p>
        </p:txBody>
      </p:sp>
      <p:sp>
        <p:nvSpPr>
          <p:cNvPr id="1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latin typeface="微软雅黑" pitchFamily="34" charset="-122"/>
                <a:ea typeface="微软雅黑" pitchFamily="34" charset="-122"/>
              </a:rPr>
              <a:t>支持</a:t>
            </a:r>
            <a:r>
              <a:rPr lang="zh-CN" altLang="en-US" sz="3200" b="1" dirty="0">
                <a:latin typeface="微软雅黑" pitchFamily="34" charset="-122"/>
                <a:ea typeface="微软雅黑" pitchFamily="34" charset="-122"/>
              </a:rPr>
              <a:t>多</a:t>
            </a:r>
            <a:r>
              <a:rPr lang="zh-CN" altLang="en-US" sz="3200" b="1" dirty="0" smtClean="0">
                <a:latin typeface="微软雅黑" pitchFamily="34" charset="-122"/>
                <a:ea typeface="微软雅黑" pitchFamily="34" charset="-122"/>
              </a:rPr>
              <a:t>优先级任务</a:t>
            </a:r>
            <a:endParaRPr lang="zh-CN" altLang="en-US" sz="3200" b="1" dirty="0">
              <a:latin typeface="微软雅黑" pitchFamily="34" charset="-122"/>
              <a:ea typeface="微软雅黑" pitchFamily="34" charset="-122"/>
            </a:endParaRPr>
          </a:p>
        </p:txBody>
      </p:sp>
      <p:sp>
        <p:nvSpPr>
          <p:cNvPr id="2" name="矩形 1"/>
          <p:cNvSpPr/>
          <p:nvPr/>
        </p:nvSpPr>
        <p:spPr>
          <a:xfrm>
            <a:off x="611560" y="1268760"/>
            <a:ext cx="6624736" cy="461665"/>
          </a:xfrm>
          <a:prstGeom prst="rect">
            <a:avLst/>
          </a:prstGeom>
        </p:spPr>
        <p:txBody>
          <a:bodyPr wrap="square">
            <a:spAutoFit/>
          </a:bodyPr>
          <a:lstStyle/>
          <a:p>
            <a:r>
              <a:rPr lang="zh-CN" altLang="en-US" sz="2400" b="1" dirty="0" smtClean="0">
                <a:solidFill>
                  <a:srgbClr val="FF0000"/>
                </a:solidFill>
              </a:rPr>
              <a:t>注意</a:t>
            </a:r>
            <a:r>
              <a:rPr lang="zh-CN" altLang="en-US" dirty="0" smtClean="0"/>
              <a:t>：</a:t>
            </a:r>
            <a:r>
              <a:rPr lang="zh-CN" altLang="zh-CN" dirty="0" smtClean="0"/>
              <a:t>在</a:t>
            </a:r>
            <a:r>
              <a:rPr lang="en-US" altLang="zh-CN" dirty="0" err="1"/>
              <a:t>FreeRTOS</a:t>
            </a:r>
            <a:r>
              <a:rPr lang="zh-CN" altLang="zh-CN" dirty="0"/>
              <a:t>中，数字优先级越小，逻辑优先级也越</a:t>
            </a:r>
            <a:r>
              <a:rPr lang="zh-CN" altLang="zh-CN" dirty="0" smtClean="0"/>
              <a:t>小</a:t>
            </a:r>
            <a:r>
              <a:rPr lang="zh-CN" altLang="en-US" dirty="0" smtClean="0"/>
              <a:t>。</a:t>
            </a:r>
            <a:endParaRPr lang="zh-CN" altLang="en-US" dirty="0"/>
          </a:p>
        </p:txBody>
      </p:sp>
      <p:sp>
        <p:nvSpPr>
          <p:cNvPr id="3" name="矩形 2"/>
          <p:cNvSpPr/>
          <p:nvPr/>
        </p:nvSpPr>
        <p:spPr>
          <a:xfrm>
            <a:off x="539552" y="1844824"/>
            <a:ext cx="7704856" cy="923330"/>
          </a:xfrm>
          <a:prstGeom prst="rect">
            <a:avLst/>
          </a:prstGeom>
        </p:spPr>
        <p:txBody>
          <a:bodyPr wrap="square">
            <a:spAutoFit/>
          </a:bodyPr>
          <a:lstStyle/>
          <a:p>
            <a:r>
              <a:rPr lang="en-US" altLang="zh-CN" dirty="0" smtClean="0"/>
              <a:t>        </a:t>
            </a:r>
            <a:r>
              <a:rPr lang="zh-CN" altLang="zh-CN" dirty="0" smtClean="0"/>
              <a:t>就绪</a:t>
            </a:r>
            <a:r>
              <a:rPr lang="zh-CN" altLang="zh-CN" dirty="0"/>
              <a:t>列表</a:t>
            </a:r>
            <a:r>
              <a:rPr lang="en-US" altLang="zh-CN" dirty="0" err="1"/>
              <a:t>pxReadyTasksLists</a:t>
            </a:r>
            <a:r>
              <a:rPr lang="en-US" altLang="zh-CN" dirty="0"/>
              <a:t>[ </a:t>
            </a:r>
            <a:r>
              <a:rPr lang="en-US" altLang="zh-CN" dirty="0" err="1"/>
              <a:t>configMAX_PRIORITIES</a:t>
            </a:r>
            <a:r>
              <a:rPr lang="en-US" altLang="zh-CN" dirty="0"/>
              <a:t> ]</a:t>
            </a:r>
            <a:r>
              <a:rPr lang="zh-CN" altLang="zh-CN" dirty="0"/>
              <a:t>是一个数组，数组里面存的是就绪任务的</a:t>
            </a:r>
            <a:r>
              <a:rPr lang="en-US" altLang="zh-CN" dirty="0"/>
              <a:t>TCB</a:t>
            </a:r>
            <a:r>
              <a:rPr lang="zh-CN" altLang="zh-CN" dirty="0"/>
              <a:t>（准确来说是</a:t>
            </a:r>
            <a:r>
              <a:rPr lang="en-US" altLang="zh-CN" dirty="0"/>
              <a:t>TCB</a:t>
            </a:r>
            <a:r>
              <a:rPr lang="zh-CN" altLang="zh-CN" dirty="0"/>
              <a:t>里面的</a:t>
            </a:r>
            <a:r>
              <a:rPr lang="en-US" altLang="zh-CN" dirty="0" err="1"/>
              <a:t>xStateListItem</a:t>
            </a:r>
            <a:r>
              <a:rPr lang="zh-CN" altLang="zh-CN" dirty="0"/>
              <a:t>节点</a:t>
            </a:r>
            <a:r>
              <a:rPr lang="zh-CN" altLang="zh-CN" dirty="0" smtClean="0"/>
              <a:t>）</a:t>
            </a:r>
            <a:r>
              <a:rPr lang="zh-CN" altLang="en-US" dirty="0" smtClean="0"/>
              <a:t>。</a:t>
            </a:r>
            <a:endParaRPr lang="zh-CN" altLang="en-US" dirty="0"/>
          </a:p>
        </p:txBody>
      </p:sp>
      <p:pic>
        <p:nvPicPr>
          <p:cNvPr id="8" name="图片 7"/>
          <p:cNvPicPr/>
          <p:nvPr/>
        </p:nvPicPr>
        <p:blipFill>
          <a:blip r:embed="rId3"/>
          <a:stretch>
            <a:fillRect/>
          </a:stretch>
        </p:blipFill>
        <p:spPr>
          <a:xfrm>
            <a:off x="1943998" y="2564904"/>
            <a:ext cx="5368036" cy="4293096"/>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支持多优先级任务</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650301" y="1268760"/>
            <a:ext cx="7560840" cy="2862322"/>
          </a:xfrm>
          <a:prstGeom prst="rect">
            <a:avLst/>
          </a:prstGeom>
        </p:spPr>
        <p:txBody>
          <a:bodyPr wrap="square">
            <a:spAutoFit/>
          </a:bodyPr>
          <a:lstStyle/>
          <a:p>
            <a:r>
              <a:rPr lang="en-US" altLang="zh-CN" dirty="0" smtClean="0"/>
              <a:t>       </a:t>
            </a:r>
            <a:r>
              <a:rPr lang="zh-CN" altLang="zh-CN" dirty="0" smtClean="0"/>
              <a:t>任务</a:t>
            </a:r>
            <a:r>
              <a:rPr lang="zh-CN" altLang="zh-CN" dirty="0"/>
              <a:t>在创建的时候，会根据任务的优先级将任务插入到就绪列表不同的位置。相同优先级的任务插入到就绪列表里面的同一条链表</a:t>
            </a:r>
            <a:r>
              <a:rPr lang="zh-CN" altLang="zh-CN" dirty="0" smtClean="0"/>
              <a:t>中</a:t>
            </a:r>
            <a:r>
              <a:rPr lang="zh-CN" altLang="en-US" dirty="0" smtClean="0"/>
              <a:t>。</a:t>
            </a:r>
            <a:endParaRPr lang="en-US" altLang="zh-CN" dirty="0" smtClean="0"/>
          </a:p>
          <a:p>
            <a:endParaRPr lang="en-US" altLang="zh-CN" dirty="0"/>
          </a:p>
          <a:p>
            <a:r>
              <a:rPr lang="en-US" altLang="zh-CN" dirty="0" smtClean="0"/>
              <a:t>       </a:t>
            </a:r>
            <a:r>
              <a:rPr lang="en-US" altLang="zh-CN" dirty="0" err="1" smtClean="0"/>
              <a:t>pxCurrenTCB</a:t>
            </a:r>
            <a:r>
              <a:rPr lang="zh-CN" altLang="en-US" dirty="0"/>
              <a:t>是一个全局的</a:t>
            </a:r>
            <a:r>
              <a:rPr lang="en-US" altLang="zh-CN" dirty="0"/>
              <a:t>TCB</a:t>
            </a:r>
            <a:r>
              <a:rPr lang="zh-CN" altLang="en-US" dirty="0"/>
              <a:t>指针，用于指向优先级最高的就绪任务的</a:t>
            </a:r>
            <a:r>
              <a:rPr lang="en-US" altLang="zh-CN" dirty="0"/>
              <a:t>TCB</a:t>
            </a:r>
            <a:r>
              <a:rPr lang="zh-CN" altLang="en-US" dirty="0"/>
              <a:t>，即当前正在运行的</a:t>
            </a:r>
            <a:r>
              <a:rPr lang="en-US" altLang="zh-CN" dirty="0"/>
              <a:t>TCB</a:t>
            </a:r>
            <a:r>
              <a:rPr lang="zh-CN" altLang="en-US" dirty="0"/>
              <a:t>。那么我们要想让任务支持优先级，即只要解决在任务切换（</a:t>
            </a:r>
            <a:r>
              <a:rPr lang="en-US" altLang="zh-CN" dirty="0" err="1"/>
              <a:t>taskYIELD</a:t>
            </a:r>
            <a:r>
              <a:rPr lang="zh-CN" altLang="en-US" dirty="0"/>
              <a:t>）的时候，让</a:t>
            </a:r>
            <a:r>
              <a:rPr lang="en-US" altLang="zh-CN" dirty="0" err="1"/>
              <a:t>pxCurrenTCB</a:t>
            </a:r>
            <a:r>
              <a:rPr lang="zh-CN" altLang="en-US" dirty="0"/>
              <a:t>指向最高优先级的就绪任务的</a:t>
            </a:r>
            <a:r>
              <a:rPr lang="en-US" altLang="zh-CN" dirty="0"/>
              <a:t>TCB</a:t>
            </a:r>
            <a:r>
              <a:rPr lang="zh-CN" altLang="en-US" dirty="0"/>
              <a:t>就</a:t>
            </a:r>
            <a:r>
              <a:rPr lang="zh-CN" altLang="en-US" dirty="0" smtClean="0"/>
              <a:t>可以。</a:t>
            </a:r>
            <a:endParaRPr lang="en-US" altLang="zh-CN" dirty="0" smtClean="0"/>
          </a:p>
          <a:p>
            <a:endParaRPr lang="en-US" altLang="zh-CN" dirty="0" smtClean="0"/>
          </a:p>
          <a:p>
            <a:r>
              <a:rPr lang="zh-CN" altLang="en-US" dirty="0" smtClean="0"/>
              <a:t>思考一下：支持多优先级任务的运行情况是怎么样的？</a:t>
            </a:r>
            <a:endParaRPr lang="en-US" altLang="zh-CN" dirty="0"/>
          </a:p>
          <a:p>
            <a:endParaRPr lang="zh-CN" altLang="en-US" dirty="0"/>
          </a:p>
        </p:txBody>
      </p:sp>
    </p:spTree>
    <p:extLst>
      <p:ext uri="{BB962C8B-B14F-4D97-AF65-F5344CB8AC3E}">
        <p14:creationId xmlns:p14="http://schemas.microsoft.com/office/powerpoint/2010/main" val="2275433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259633" y="260355"/>
            <a:ext cx="60524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solidFill>
                  <a:srgbClr val="000000"/>
                </a:solidFill>
                <a:latin typeface="微软雅黑" pitchFamily="34" charset="-122"/>
                <a:ea typeface="微软雅黑" pitchFamily="34" charset="-122"/>
              </a:rPr>
              <a:t>FreeRTOS</a:t>
            </a:r>
            <a:r>
              <a:rPr lang="zh-CN" altLang="en-US" sz="3200" b="1" dirty="0">
                <a:solidFill>
                  <a:srgbClr val="000000"/>
                </a:solidFill>
                <a:latin typeface="微软雅黑" pitchFamily="34" charset="-122"/>
                <a:ea typeface="微软雅黑" pitchFamily="34" charset="-122"/>
              </a:rPr>
              <a:t>查找最高优先级任务</a:t>
            </a:r>
          </a:p>
        </p:txBody>
      </p:sp>
      <p:sp>
        <p:nvSpPr>
          <p:cNvPr id="2" name="矩形 1"/>
          <p:cNvSpPr/>
          <p:nvPr/>
        </p:nvSpPr>
        <p:spPr>
          <a:xfrm>
            <a:off x="604068" y="1556792"/>
            <a:ext cx="7704856" cy="1200329"/>
          </a:xfrm>
          <a:prstGeom prst="rect">
            <a:avLst/>
          </a:prstGeom>
        </p:spPr>
        <p:txBody>
          <a:bodyPr wrap="square">
            <a:spAutoFit/>
          </a:bodyPr>
          <a:lstStyle/>
          <a:p>
            <a:r>
              <a:rPr lang="zh-CN" altLang="zh-CN" dirty="0"/>
              <a:t>查找最高优先级的就绪任务有两种方法，具体由</a:t>
            </a:r>
            <a:r>
              <a:rPr lang="en-US" altLang="zh-CN" dirty="0" err="1"/>
              <a:t>configUSE_PORT_OPTIMISED_TASK_SELECTION</a:t>
            </a:r>
            <a:r>
              <a:rPr lang="zh-CN" altLang="zh-CN" dirty="0"/>
              <a:t>这个宏控制，定义为</a:t>
            </a:r>
            <a:r>
              <a:rPr lang="en-US" altLang="zh-CN" dirty="0"/>
              <a:t>0</a:t>
            </a:r>
            <a:r>
              <a:rPr lang="zh-CN" altLang="zh-CN" dirty="0"/>
              <a:t>选择通用方法，定义为</a:t>
            </a:r>
            <a:r>
              <a:rPr lang="en-US" altLang="zh-CN" dirty="0"/>
              <a:t>1</a:t>
            </a:r>
            <a:r>
              <a:rPr lang="zh-CN" altLang="zh-CN" dirty="0"/>
              <a:t>选择根据处理器优化的方法，该宏默认在</a:t>
            </a:r>
            <a:r>
              <a:rPr lang="en-US" altLang="zh-CN" dirty="0" err="1"/>
              <a:t>portmacro.h</a:t>
            </a:r>
            <a:r>
              <a:rPr lang="zh-CN" altLang="zh-CN" dirty="0"/>
              <a:t>中定义为</a:t>
            </a:r>
            <a:r>
              <a:rPr lang="en-US" altLang="zh-CN" dirty="0"/>
              <a:t>1</a:t>
            </a:r>
            <a:r>
              <a:rPr lang="zh-CN" altLang="zh-CN" dirty="0"/>
              <a:t>，即使用优化过的</a:t>
            </a:r>
            <a:r>
              <a:rPr lang="zh-CN" altLang="zh-CN" dirty="0" smtClean="0"/>
              <a:t>方法</a:t>
            </a:r>
            <a:r>
              <a:rPr lang="zh-CN" altLang="en-US" dirty="0" smtClean="0"/>
              <a:t>。</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通用方法</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530861" y="1556792"/>
            <a:ext cx="7520072" cy="369332"/>
          </a:xfrm>
          <a:prstGeom prst="rect">
            <a:avLst/>
          </a:prstGeom>
        </p:spPr>
        <p:txBody>
          <a:bodyPr wrap="none">
            <a:spAutoFit/>
          </a:bodyPr>
          <a:lstStyle/>
          <a:p>
            <a:r>
              <a:rPr lang="en-US" altLang="zh-CN" dirty="0" err="1"/>
              <a:t>taskRECORD_READY_PRIORITY</a:t>
            </a:r>
            <a:r>
              <a:rPr lang="en-US" altLang="zh-CN" dirty="0" smtClean="0"/>
              <a:t>()</a:t>
            </a:r>
            <a:r>
              <a:rPr lang="zh-CN" altLang="en-US" dirty="0" smtClean="0"/>
              <a:t>：用于更新</a:t>
            </a:r>
            <a:r>
              <a:rPr lang="en-US" altLang="zh-CN" dirty="0" err="1" smtClean="0"/>
              <a:t>uxTopReadyPriority</a:t>
            </a:r>
            <a:r>
              <a:rPr lang="zh-CN" altLang="en-US" dirty="0" smtClean="0"/>
              <a:t>的值</a:t>
            </a:r>
            <a:endParaRPr lang="zh-CN" altLang="en-US" dirty="0"/>
          </a:p>
        </p:txBody>
      </p:sp>
      <p:sp>
        <p:nvSpPr>
          <p:cNvPr id="3" name="矩形 2"/>
          <p:cNvSpPr/>
          <p:nvPr/>
        </p:nvSpPr>
        <p:spPr>
          <a:xfrm>
            <a:off x="530860" y="2491213"/>
            <a:ext cx="7641540" cy="646331"/>
          </a:xfrm>
          <a:prstGeom prst="rect">
            <a:avLst/>
          </a:prstGeom>
        </p:spPr>
        <p:txBody>
          <a:bodyPr wrap="square">
            <a:spAutoFit/>
          </a:bodyPr>
          <a:lstStyle/>
          <a:p>
            <a:r>
              <a:rPr lang="en-US" altLang="zh-CN" dirty="0" err="1"/>
              <a:t>taskSELECT_HIGHEST_PRIORITY_TASK</a:t>
            </a:r>
            <a:r>
              <a:rPr lang="en-US" altLang="zh-CN" dirty="0" smtClean="0"/>
              <a:t>()</a:t>
            </a:r>
            <a:r>
              <a:rPr lang="zh-CN" altLang="en-US" dirty="0" smtClean="0"/>
              <a:t>：</a:t>
            </a:r>
            <a:r>
              <a:rPr lang="zh-CN" altLang="zh-CN" dirty="0"/>
              <a:t>用于寻找优先级最高的就绪任务，实质就是更新</a:t>
            </a:r>
            <a:r>
              <a:rPr lang="en-US" altLang="zh-CN" dirty="0" err="1"/>
              <a:t>uxTopReadyPriority</a:t>
            </a:r>
            <a:r>
              <a:rPr lang="zh-CN" altLang="zh-CN" dirty="0"/>
              <a:t>和</a:t>
            </a:r>
            <a:r>
              <a:rPr lang="en-US" altLang="zh-CN" dirty="0" err="1"/>
              <a:t>pxCurrentTCB</a:t>
            </a:r>
            <a:r>
              <a:rPr lang="zh-CN" altLang="zh-CN" dirty="0"/>
              <a:t>的值</a:t>
            </a:r>
            <a:endParaRPr lang="zh-CN" altLang="en-US" dirty="0"/>
          </a:p>
        </p:txBody>
      </p:sp>
      <p:sp>
        <p:nvSpPr>
          <p:cNvPr id="4" name="矩形 3"/>
          <p:cNvSpPr/>
          <p:nvPr/>
        </p:nvSpPr>
        <p:spPr>
          <a:xfrm>
            <a:off x="530861" y="3284984"/>
            <a:ext cx="7520072" cy="1200329"/>
          </a:xfrm>
          <a:prstGeom prst="rect">
            <a:avLst/>
          </a:prstGeom>
        </p:spPr>
        <p:txBody>
          <a:bodyPr wrap="square">
            <a:spAutoFit/>
          </a:bodyPr>
          <a:lstStyle/>
          <a:p>
            <a:r>
              <a:rPr lang="zh-CN" altLang="zh-CN" dirty="0"/>
              <a:t>从最高优先级对应的就绪列表数组下标开始寻找当前链表下是否有任务存在，如果没有，则</a:t>
            </a:r>
            <a:r>
              <a:rPr lang="en-US" altLang="zh-CN" dirty="0" err="1"/>
              <a:t>uxTopPriority</a:t>
            </a:r>
            <a:r>
              <a:rPr lang="zh-CN" altLang="zh-CN" dirty="0"/>
              <a:t>减一操作，继续寻找下一个优先级对应的链表中是否有任务存在，如果有则跳出</a:t>
            </a:r>
            <a:r>
              <a:rPr lang="en-US" altLang="zh-CN" dirty="0"/>
              <a:t>while</a:t>
            </a:r>
            <a:r>
              <a:rPr lang="zh-CN" altLang="zh-CN" dirty="0"/>
              <a:t>循环，表示找到了最高优先级的就绪任务</a:t>
            </a:r>
            <a:r>
              <a:rPr lang="zh-CN" altLang="zh-CN" dirty="0" smtClean="0"/>
              <a:t>。</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优化</a:t>
            </a:r>
            <a:r>
              <a:rPr lang="zh-CN" altLang="en-US" sz="3200" b="1" dirty="0">
                <a:solidFill>
                  <a:srgbClr val="000000"/>
                </a:solidFill>
                <a:latin typeface="微软雅黑" pitchFamily="34" charset="-122"/>
                <a:ea typeface="微软雅黑" pitchFamily="34" charset="-122"/>
              </a:rPr>
              <a:t>方法</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539552" y="1412776"/>
            <a:ext cx="7848872" cy="923330"/>
          </a:xfrm>
          <a:prstGeom prst="rect">
            <a:avLst/>
          </a:prstGeom>
        </p:spPr>
        <p:txBody>
          <a:bodyPr wrap="square">
            <a:spAutoFit/>
          </a:bodyPr>
          <a:lstStyle/>
          <a:p>
            <a:r>
              <a:rPr lang="en-US" altLang="zh-CN" dirty="0"/>
              <a:t>Cortex-M</a:t>
            </a:r>
            <a:r>
              <a:rPr lang="zh-CN" altLang="zh-CN" dirty="0"/>
              <a:t>内核有一个计算前导零的指令</a:t>
            </a:r>
            <a:r>
              <a:rPr lang="en-US" altLang="zh-CN" dirty="0"/>
              <a:t>CLZ</a:t>
            </a:r>
            <a:r>
              <a:rPr lang="zh-CN" altLang="zh-CN" dirty="0"/>
              <a:t>，所谓前导零就是计算一个变量（</a:t>
            </a:r>
            <a:r>
              <a:rPr lang="en-US" altLang="zh-CN" dirty="0"/>
              <a:t>Cortex-M</a:t>
            </a:r>
            <a:r>
              <a:rPr lang="zh-CN" altLang="zh-CN" dirty="0"/>
              <a:t>内核单片机的变量为</a:t>
            </a:r>
            <a:r>
              <a:rPr lang="en-US" altLang="zh-CN" dirty="0"/>
              <a:t>32</a:t>
            </a:r>
            <a:r>
              <a:rPr lang="zh-CN" altLang="zh-CN" dirty="0"/>
              <a:t>位）从高位开始第一次出现</a:t>
            </a:r>
            <a:r>
              <a:rPr lang="en-US" altLang="zh-CN" dirty="0"/>
              <a:t>1</a:t>
            </a:r>
            <a:r>
              <a:rPr lang="zh-CN" altLang="zh-CN" dirty="0"/>
              <a:t>的位的前面的零的</a:t>
            </a:r>
            <a:r>
              <a:rPr lang="zh-CN" altLang="zh-CN" dirty="0" smtClean="0"/>
              <a:t>个数</a:t>
            </a:r>
            <a:r>
              <a:rPr lang="zh-CN" altLang="en-US" dirty="0" smtClean="0"/>
              <a:t>。</a:t>
            </a:r>
            <a:endParaRPr lang="zh-CN" altLang="en-US" dirty="0"/>
          </a:p>
        </p:txBody>
      </p:sp>
      <p:pic>
        <p:nvPicPr>
          <p:cNvPr id="5" name="图片 4"/>
          <p:cNvPicPr/>
          <p:nvPr/>
        </p:nvPicPr>
        <p:blipFill>
          <a:blip r:embed="rId3"/>
          <a:stretch>
            <a:fillRect/>
          </a:stretch>
        </p:blipFill>
        <p:spPr>
          <a:xfrm>
            <a:off x="11334" y="2701543"/>
            <a:ext cx="9144000" cy="936104"/>
          </a:xfrm>
          <a:prstGeom prst="rect">
            <a:avLst/>
          </a:prstGeom>
          <a:ln>
            <a:solidFill>
              <a:schemeClr val="tx1"/>
            </a:solidFill>
          </a:ln>
        </p:spPr>
      </p:pic>
      <p:sp>
        <p:nvSpPr>
          <p:cNvPr id="3" name="矩形 2"/>
          <p:cNvSpPr/>
          <p:nvPr/>
        </p:nvSpPr>
        <p:spPr>
          <a:xfrm>
            <a:off x="539552" y="3933056"/>
            <a:ext cx="7848872" cy="646331"/>
          </a:xfrm>
          <a:prstGeom prst="rect">
            <a:avLst/>
          </a:prstGeom>
        </p:spPr>
        <p:txBody>
          <a:bodyPr wrap="square">
            <a:spAutoFit/>
          </a:bodyPr>
          <a:lstStyle/>
          <a:p>
            <a:r>
              <a:rPr lang="en-US" altLang="zh-CN" dirty="0" err="1"/>
              <a:t>taskRECORD_READY_PRIORITY</a:t>
            </a:r>
            <a:r>
              <a:rPr lang="en-US" altLang="zh-CN" dirty="0"/>
              <a:t>()</a:t>
            </a:r>
            <a:r>
              <a:rPr lang="zh-CN" altLang="zh-CN" dirty="0"/>
              <a:t>用于根据传进来的形参</a:t>
            </a:r>
            <a:r>
              <a:rPr lang="zh-CN" altLang="zh-CN" dirty="0" smtClean="0"/>
              <a:t>（形参</a:t>
            </a:r>
            <a:r>
              <a:rPr lang="zh-CN" altLang="zh-CN" dirty="0"/>
              <a:t>就是任务的优先级）将变量</a:t>
            </a:r>
            <a:r>
              <a:rPr lang="en-US" altLang="zh-CN" dirty="0" err="1"/>
              <a:t>uxTopReadyPriority</a:t>
            </a:r>
            <a:r>
              <a:rPr lang="zh-CN" altLang="zh-CN" dirty="0"/>
              <a:t>的某个位置</a:t>
            </a:r>
            <a:r>
              <a:rPr lang="en-US" altLang="zh-CN" dirty="0"/>
              <a:t>1</a:t>
            </a:r>
            <a:endParaRPr lang="zh-CN" altLang="en-US" dirty="0"/>
          </a:p>
        </p:txBody>
      </p:sp>
      <p:sp>
        <p:nvSpPr>
          <p:cNvPr id="4" name="矩形 3"/>
          <p:cNvSpPr/>
          <p:nvPr/>
        </p:nvSpPr>
        <p:spPr>
          <a:xfrm>
            <a:off x="539552" y="4797152"/>
            <a:ext cx="7725256" cy="646331"/>
          </a:xfrm>
          <a:prstGeom prst="rect">
            <a:avLst/>
          </a:prstGeom>
        </p:spPr>
        <p:txBody>
          <a:bodyPr wrap="none">
            <a:spAutoFit/>
          </a:bodyPr>
          <a:lstStyle/>
          <a:p>
            <a:r>
              <a:rPr lang="en-US" altLang="zh-CN" dirty="0" err="1" smtClean="0"/>
              <a:t>portRESET_READY_PRIORITY</a:t>
            </a:r>
            <a:r>
              <a:rPr lang="en-US" altLang="zh-CN" dirty="0" smtClean="0"/>
              <a:t>()</a:t>
            </a:r>
            <a:r>
              <a:rPr lang="zh-CN" altLang="en-US" dirty="0" smtClean="0"/>
              <a:t>用于将</a:t>
            </a:r>
            <a:r>
              <a:rPr lang="zh-CN" altLang="zh-CN" dirty="0"/>
              <a:t>变量</a:t>
            </a:r>
            <a:r>
              <a:rPr lang="en-US" altLang="zh-CN" dirty="0" err="1"/>
              <a:t>uxTopReadyPriority</a:t>
            </a:r>
            <a:r>
              <a:rPr lang="zh-CN" altLang="zh-CN" dirty="0"/>
              <a:t>的某个</a:t>
            </a:r>
            <a:r>
              <a:rPr lang="zh-CN" altLang="zh-CN" dirty="0" smtClean="0"/>
              <a:t>位</a:t>
            </a:r>
            <a:endParaRPr lang="zh-CN" altLang="en-US" dirty="0"/>
          </a:p>
          <a:p>
            <a:r>
              <a:rPr lang="zh-CN" altLang="en-US" dirty="0" smtClean="0"/>
              <a:t>清零</a:t>
            </a:r>
            <a:endParaRPr lang="zh-CN" altLang="en-US" dirty="0"/>
          </a:p>
        </p:txBody>
      </p:sp>
      <p:sp>
        <p:nvSpPr>
          <p:cNvPr id="6" name="矩形 5"/>
          <p:cNvSpPr/>
          <p:nvPr/>
        </p:nvSpPr>
        <p:spPr>
          <a:xfrm>
            <a:off x="539552" y="5661248"/>
            <a:ext cx="7848872" cy="646331"/>
          </a:xfrm>
          <a:prstGeom prst="rect">
            <a:avLst/>
          </a:prstGeom>
        </p:spPr>
        <p:txBody>
          <a:bodyPr wrap="square">
            <a:spAutoFit/>
          </a:bodyPr>
          <a:lstStyle/>
          <a:p>
            <a:r>
              <a:rPr lang="en-US" altLang="zh-CN" dirty="0" err="1"/>
              <a:t>taskSELECT_HIGHEST_PRIORITY_TASK</a:t>
            </a:r>
            <a:r>
              <a:rPr lang="en-US" altLang="zh-CN" dirty="0" smtClean="0"/>
              <a:t>()</a:t>
            </a:r>
            <a:r>
              <a:rPr lang="zh-CN" altLang="zh-CN" dirty="0"/>
              <a:t>用于寻找优先级最高的就绪任务，实质就是更新</a:t>
            </a:r>
            <a:r>
              <a:rPr lang="en-US" altLang="zh-CN" dirty="0" err="1"/>
              <a:t>uxTopReadyPriority</a:t>
            </a:r>
            <a:r>
              <a:rPr lang="zh-CN" altLang="zh-CN" dirty="0"/>
              <a:t>和</a:t>
            </a:r>
            <a:r>
              <a:rPr lang="en-US" altLang="zh-CN" dirty="0" err="1"/>
              <a:t>pxCurrentTCB</a:t>
            </a:r>
            <a:r>
              <a:rPr lang="zh-CN" altLang="zh-CN" dirty="0"/>
              <a:t>的值。</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修改代码</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539552" y="1412776"/>
            <a:ext cx="7042312" cy="369332"/>
          </a:xfrm>
          <a:prstGeom prst="rect">
            <a:avLst/>
          </a:prstGeom>
        </p:spPr>
        <p:txBody>
          <a:bodyPr wrap="none">
            <a:spAutoFit/>
          </a:bodyPr>
          <a:lstStyle/>
          <a:p>
            <a:r>
              <a:rPr lang="zh-CN" altLang="en-US" b="1" dirty="0" smtClean="0"/>
              <a:t>任务控制块：</a:t>
            </a:r>
            <a:r>
              <a:rPr lang="zh-CN" altLang="zh-CN" dirty="0" smtClean="0"/>
              <a:t>在任务控制块中增加与优先级相关的成员</a:t>
            </a:r>
            <a:r>
              <a:rPr lang="en-US" altLang="zh-CN" b="1" dirty="0" err="1"/>
              <a:t>uxPriority</a:t>
            </a:r>
            <a:r>
              <a:rPr lang="zh-CN" altLang="en-US" dirty="0" smtClean="0"/>
              <a:t>。</a:t>
            </a:r>
            <a:endParaRPr lang="zh-CN" altLang="en-US" dirty="0"/>
          </a:p>
        </p:txBody>
      </p:sp>
      <p:sp>
        <p:nvSpPr>
          <p:cNvPr id="3" name="矩形 2"/>
          <p:cNvSpPr/>
          <p:nvPr/>
        </p:nvSpPr>
        <p:spPr>
          <a:xfrm>
            <a:off x="539552" y="2276872"/>
            <a:ext cx="7405104" cy="369332"/>
          </a:xfrm>
          <a:prstGeom prst="rect">
            <a:avLst/>
          </a:prstGeom>
        </p:spPr>
        <p:txBody>
          <a:bodyPr wrap="none">
            <a:spAutoFit/>
          </a:bodyPr>
          <a:lstStyle/>
          <a:p>
            <a:r>
              <a:rPr lang="zh-CN" altLang="en-US" b="1" dirty="0"/>
              <a:t>修改</a:t>
            </a:r>
            <a:r>
              <a:rPr lang="en-US" altLang="zh-CN" b="1" dirty="0" err="1"/>
              <a:t>xTaskCreateStatic</a:t>
            </a:r>
            <a:r>
              <a:rPr lang="en-US" altLang="zh-CN" b="1" dirty="0" smtClean="0"/>
              <a:t>()</a:t>
            </a:r>
            <a:r>
              <a:rPr lang="zh-CN" altLang="en-US" b="1" dirty="0" smtClean="0"/>
              <a:t>：</a:t>
            </a:r>
            <a:r>
              <a:rPr lang="zh-CN" altLang="zh-CN" dirty="0"/>
              <a:t>增加</a:t>
            </a:r>
            <a:r>
              <a:rPr lang="zh-CN" altLang="zh-CN" dirty="0"/>
              <a:t>优先级形参，数值越大，优先级越</a:t>
            </a:r>
            <a:r>
              <a:rPr lang="zh-CN" altLang="zh-CN" dirty="0"/>
              <a:t>高</a:t>
            </a:r>
            <a:r>
              <a:rPr lang="zh-CN" altLang="en-US" dirty="0"/>
              <a:t>。</a:t>
            </a:r>
            <a:endParaRPr lang="zh-CN" altLang="en-US" dirty="0"/>
          </a:p>
        </p:txBody>
      </p:sp>
      <p:sp>
        <p:nvSpPr>
          <p:cNvPr id="4" name="矩形 3"/>
          <p:cNvSpPr/>
          <p:nvPr/>
        </p:nvSpPr>
        <p:spPr>
          <a:xfrm>
            <a:off x="539551" y="3105835"/>
            <a:ext cx="7718973" cy="369332"/>
          </a:xfrm>
          <a:prstGeom prst="rect">
            <a:avLst/>
          </a:prstGeom>
        </p:spPr>
        <p:txBody>
          <a:bodyPr wrap="square">
            <a:spAutoFit/>
          </a:bodyPr>
          <a:lstStyle/>
          <a:p>
            <a:r>
              <a:rPr lang="zh-CN" altLang="zh-CN" b="1" dirty="0"/>
              <a:t>修改</a:t>
            </a:r>
            <a:r>
              <a:rPr lang="en-US" altLang="zh-CN" b="1" dirty="0" err="1"/>
              <a:t>prvInitialiseNewTask</a:t>
            </a:r>
            <a:r>
              <a:rPr lang="en-US" altLang="zh-CN" b="1" dirty="0" smtClean="0"/>
              <a:t>()</a:t>
            </a:r>
            <a:r>
              <a:rPr lang="zh-CN" altLang="zh-CN" b="1" dirty="0" smtClean="0"/>
              <a:t> </a:t>
            </a:r>
            <a:r>
              <a:rPr lang="zh-CN" altLang="en-US" b="1" dirty="0" smtClean="0"/>
              <a:t>：</a:t>
            </a:r>
            <a:r>
              <a:rPr lang="zh-CN" altLang="zh-CN" dirty="0" smtClean="0"/>
              <a:t>增加</a:t>
            </a:r>
            <a:r>
              <a:rPr lang="zh-CN" altLang="zh-CN" dirty="0"/>
              <a:t>优先级形参和优先级初始化相关代码</a:t>
            </a:r>
            <a:endParaRPr lang="zh-CN" altLang="en-US" dirty="0"/>
          </a:p>
        </p:txBody>
      </p:sp>
      <p:sp>
        <p:nvSpPr>
          <p:cNvPr id="5" name="矩形 4"/>
          <p:cNvSpPr/>
          <p:nvPr/>
        </p:nvSpPr>
        <p:spPr>
          <a:xfrm>
            <a:off x="539552" y="4005064"/>
            <a:ext cx="7426457" cy="369332"/>
          </a:xfrm>
          <a:prstGeom prst="rect">
            <a:avLst/>
          </a:prstGeom>
        </p:spPr>
        <p:txBody>
          <a:bodyPr wrap="none">
            <a:spAutoFit/>
          </a:bodyPr>
          <a:lstStyle/>
          <a:p>
            <a:r>
              <a:rPr lang="zh-CN" altLang="en-US" b="1" dirty="0"/>
              <a:t>实现</a:t>
            </a:r>
            <a:r>
              <a:rPr lang="en-US" altLang="zh-CN" b="1" dirty="0" err="1" smtClean="0"/>
              <a:t>prvAddNewTaskToReadyList</a:t>
            </a:r>
            <a:r>
              <a:rPr lang="en-US" altLang="zh-CN" b="1" dirty="0" smtClean="0"/>
              <a:t>()</a:t>
            </a:r>
            <a:r>
              <a:rPr lang="zh-CN" altLang="en-US" b="1" dirty="0" smtClean="0"/>
              <a:t>：</a:t>
            </a:r>
            <a:r>
              <a:rPr lang="zh-CN" altLang="en-US" dirty="0" smtClean="0"/>
              <a:t>将新创建的任务添加到就绪列表</a:t>
            </a:r>
            <a:endParaRPr lang="zh-CN" altLang="en-US" b="1" dirty="0"/>
          </a:p>
        </p:txBody>
      </p:sp>
      <p:sp>
        <p:nvSpPr>
          <p:cNvPr id="6" name="矩形 5"/>
          <p:cNvSpPr/>
          <p:nvPr/>
        </p:nvSpPr>
        <p:spPr>
          <a:xfrm>
            <a:off x="539551" y="4869160"/>
            <a:ext cx="7751353" cy="369332"/>
          </a:xfrm>
          <a:prstGeom prst="rect">
            <a:avLst/>
          </a:prstGeom>
        </p:spPr>
        <p:txBody>
          <a:bodyPr wrap="none">
            <a:spAutoFit/>
          </a:bodyPr>
          <a:lstStyle/>
          <a:p>
            <a:r>
              <a:rPr lang="zh-CN" altLang="en-US" b="1" dirty="0" smtClean="0"/>
              <a:t>实现</a:t>
            </a:r>
            <a:r>
              <a:rPr lang="en-US" altLang="zh-CN" b="1" dirty="0" err="1" smtClean="0"/>
              <a:t>prvInitialiseTaskLists</a:t>
            </a:r>
            <a:r>
              <a:rPr lang="en-US" altLang="zh-CN" b="1" dirty="0" smtClean="0"/>
              <a:t>()</a:t>
            </a:r>
            <a:r>
              <a:rPr lang="zh-CN" altLang="en-US" b="1" dirty="0" smtClean="0"/>
              <a:t>：</a:t>
            </a:r>
            <a:r>
              <a:rPr lang="zh-CN" altLang="zh-CN" dirty="0" smtClean="0"/>
              <a:t>初始化</a:t>
            </a:r>
            <a:r>
              <a:rPr lang="zh-CN" altLang="zh-CN" dirty="0"/>
              <a:t>任务相关的</a:t>
            </a:r>
            <a:r>
              <a:rPr lang="zh-CN" altLang="zh-CN" dirty="0" smtClean="0"/>
              <a:t>列表</a:t>
            </a:r>
            <a:r>
              <a:rPr lang="zh-CN" altLang="en-US" dirty="0" smtClean="0"/>
              <a:t>，此处只有就绪列表</a:t>
            </a:r>
            <a:endParaRPr lang="zh-CN" altLang="en-US" b="1" dirty="0"/>
          </a:p>
        </p:txBody>
      </p:sp>
      <p:sp>
        <p:nvSpPr>
          <p:cNvPr id="7" name="矩形 6"/>
          <p:cNvSpPr/>
          <p:nvPr/>
        </p:nvSpPr>
        <p:spPr>
          <a:xfrm>
            <a:off x="539551" y="5589240"/>
            <a:ext cx="5563767" cy="369332"/>
          </a:xfrm>
          <a:prstGeom prst="rect">
            <a:avLst/>
          </a:prstGeom>
        </p:spPr>
        <p:txBody>
          <a:bodyPr wrap="none">
            <a:spAutoFit/>
          </a:bodyPr>
          <a:lstStyle/>
          <a:p>
            <a:r>
              <a:rPr lang="en-US" altLang="zh-CN" b="1" dirty="0" err="1"/>
              <a:t>prvAddTaskToReadyList</a:t>
            </a:r>
            <a:r>
              <a:rPr lang="en-US" altLang="zh-CN" b="1" dirty="0" smtClean="0"/>
              <a:t>()</a:t>
            </a:r>
            <a:r>
              <a:rPr lang="zh-CN" altLang="en-US" b="1" dirty="0" smtClean="0"/>
              <a:t>：</a:t>
            </a:r>
            <a:r>
              <a:rPr lang="zh-CN" altLang="en-US" dirty="0" smtClean="0"/>
              <a:t>将任务添加到就绪列表</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修改代码</a:t>
            </a:r>
            <a:endParaRPr lang="zh-CN" altLang="en-US" sz="3200" b="1" dirty="0">
              <a:solidFill>
                <a:srgbClr val="000000"/>
              </a:solidFill>
              <a:latin typeface="微软雅黑" pitchFamily="34" charset="-122"/>
              <a:ea typeface="微软雅黑" pitchFamily="34" charset="-122"/>
            </a:endParaRPr>
          </a:p>
        </p:txBody>
      </p:sp>
      <p:sp>
        <p:nvSpPr>
          <p:cNvPr id="3" name="矩形 2"/>
          <p:cNvSpPr/>
          <p:nvPr/>
        </p:nvSpPr>
        <p:spPr>
          <a:xfrm>
            <a:off x="539552" y="1484784"/>
            <a:ext cx="6120680" cy="369332"/>
          </a:xfrm>
          <a:prstGeom prst="rect">
            <a:avLst/>
          </a:prstGeom>
        </p:spPr>
        <p:txBody>
          <a:bodyPr wrap="square">
            <a:spAutoFit/>
          </a:bodyPr>
          <a:lstStyle/>
          <a:p>
            <a:r>
              <a:rPr lang="zh-CN" altLang="zh-CN" dirty="0"/>
              <a:t>修改开启任务调度函数</a:t>
            </a:r>
            <a:r>
              <a:rPr lang="en-US" altLang="zh-CN" b="1" dirty="0" err="1"/>
              <a:t>vTaskStartScheduler</a:t>
            </a:r>
            <a:r>
              <a:rPr lang="en-US" altLang="zh-CN" b="1" dirty="0"/>
              <a:t>()</a:t>
            </a:r>
            <a:endParaRPr lang="zh-CN" altLang="en-US" b="1" dirty="0"/>
          </a:p>
        </p:txBody>
      </p:sp>
      <p:sp>
        <p:nvSpPr>
          <p:cNvPr id="4" name="矩形 3"/>
          <p:cNvSpPr/>
          <p:nvPr/>
        </p:nvSpPr>
        <p:spPr>
          <a:xfrm>
            <a:off x="539552" y="2204864"/>
            <a:ext cx="7848872" cy="646331"/>
          </a:xfrm>
          <a:prstGeom prst="rect">
            <a:avLst/>
          </a:prstGeom>
        </p:spPr>
        <p:txBody>
          <a:bodyPr wrap="square">
            <a:spAutoFit/>
          </a:bodyPr>
          <a:lstStyle/>
          <a:p>
            <a:r>
              <a:rPr lang="zh-CN" altLang="en-US" b="1" dirty="0" smtClean="0"/>
              <a:t>修改</a:t>
            </a:r>
            <a:r>
              <a:rPr lang="en-US" altLang="zh-CN" b="1" dirty="0" err="1" smtClean="0"/>
              <a:t>vTaskDelay</a:t>
            </a:r>
            <a:r>
              <a:rPr lang="en-US" altLang="zh-CN" b="1" dirty="0" smtClean="0"/>
              <a:t>()</a:t>
            </a:r>
            <a:r>
              <a:rPr lang="zh-CN" altLang="en-US" dirty="0" smtClean="0"/>
              <a:t>：</a:t>
            </a:r>
            <a:r>
              <a:rPr lang="zh-CN" altLang="zh-CN" dirty="0"/>
              <a:t>根据优先级将优先级位图表</a:t>
            </a:r>
            <a:r>
              <a:rPr lang="en-US" altLang="zh-CN" dirty="0" err="1"/>
              <a:t>uxTopReadyPriority</a:t>
            </a:r>
            <a:r>
              <a:rPr lang="zh-CN" altLang="zh-CN" dirty="0"/>
              <a:t>中对应的位清</a:t>
            </a:r>
            <a:r>
              <a:rPr lang="zh-CN" altLang="zh-CN" dirty="0" smtClean="0"/>
              <a:t>零</a:t>
            </a:r>
            <a:endParaRPr lang="zh-CN" altLang="en-US" dirty="0"/>
          </a:p>
        </p:txBody>
      </p:sp>
      <p:sp>
        <p:nvSpPr>
          <p:cNvPr id="5" name="矩形 4"/>
          <p:cNvSpPr/>
          <p:nvPr/>
        </p:nvSpPr>
        <p:spPr>
          <a:xfrm>
            <a:off x="539552" y="3249079"/>
            <a:ext cx="7560840" cy="923330"/>
          </a:xfrm>
          <a:prstGeom prst="rect">
            <a:avLst/>
          </a:prstGeom>
        </p:spPr>
        <p:txBody>
          <a:bodyPr wrap="square">
            <a:spAutoFit/>
          </a:bodyPr>
          <a:lstStyle/>
          <a:p>
            <a:r>
              <a:rPr lang="zh-CN" altLang="en-US" b="1" dirty="0" smtClean="0"/>
              <a:t>修改</a:t>
            </a:r>
            <a:r>
              <a:rPr lang="en-US" altLang="zh-CN" b="1" dirty="0" err="1" smtClean="0"/>
              <a:t>vTaskSwitchContext</a:t>
            </a:r>
            <a:r>
              <a:rPr lang="en-US" altLang="zh-CN" b="1" dirty="0" smtClean="0"/>
              <a:t>()</a:t>
            </a:r>
            <a:r>
              <a:rPr lang="zh-CN" altLang="en-US" b="1" dirty="0" smtClean="0"/>
              <a:t>：</a:t>
            </a:r>
            <a:endParaRPr lang="en-US" altLang="zh-CN" b="1" dirty="0" smtClean="0"/>
          </a:p>
          <a:p>
            <a:r>
              <a:rPr lang="zh-CN" altLang="zh-CN" dirty="0" smtClean="0"/>
              <a:t>直接</a:t>
            </a:r>
            <a:r>
              <a:rPr lang="zh-CN" altLang="zh-CN" dirty="0"/>
              <a:t>调用函数</a:t>
            </a:r>
            <a:r>
              <a:rPr lang="en-US" altLang="zh-CN" dirty="0" err="1"/>
              <a:t>taskSELECT_HIGHEST_PRIORITY_TASK</a:t>
            </a:r>
            <a:r>
              <a:rPr lang="en-US" altLang="zh-CN" dirty="0" smtClean="0"/>
              <a:t>()</a:t>
            </a:r>
            <a:r>
              <a:rPr lang="zh-CN" altLang="zh-CN" dirty="0" smtClean="0"/>
              <a:t>寻找</a:t>
            </a:r>
            <a:r>
              <a:rPr lang="zh-CN" altLang="zh-CN" dirty="0"/>
              <a:t>到优先级最高的就绪任务的</a:t>
            </a:r>
            <a:r>
              <a:rPr lang="en-US" altLang="zh-CN" dirty="0"/>
              <a:t>TCB</a:t>
            </a:r>
            <a:r>
              <a:rPr lang="zh-CN" altLang="zh-CN" dirty="0"/>
              <a:t>，然后更新到</a:t>
            </a:r>
            <a:r>
              <a:rPr lang="en-US" altLang="zh-CN" dirty="0" err="1" smtClean="0"/>
              <a:t>pxCurrentTCB</a:t>
            </a:r>
            <a:r>
              <a:rPr lang="zh-CN" altLang="en-US" dirty="0" smtClean="0"/>
              <a:t>。</a:t>
            </a:r>
            <a:endParaRPr lang="zh-CN" altLang="en-US" b="1" dirty="0"/>
          </a:p>
        </p:txBody>
      </p:sp>
      <p:sp>
        <p:nvSpPr>
          <p:cNvPr id="6" name="矩形 5"/>
          <p:cNvSpPr/>
          <p:nvPr/>
        </p:nvSpPr>
        <p:spPr>
          <a:xfrm>
            <a:off x="539552" y="4581128"/>
            <a:ext cx="7560840" cy="923330"/>
          </a:xfrm>
          <a:prstGeom prst="rect">
            <a:avLst/>
          </a:prstGeom>
        </p:spPr>
        <p:txBody>
          <a:bodyPr wrap="square">
            <a:spAutoFit/>
          </a:bodyPr>
          <a:lstStyle/>
          <a:p>
            <a:r>
              <a:rPr lang="zh-CN" altLang="zh-CN" b="1" dirty="0"/>
              <a:t>修改</a:t>
            </a:r>
            <a:r>
              <a:rPr lang="en-US" altLang="zh-CN" b="1" dirty="0" err="1"/>
              <a:t>xTaskIncrementTick</a:t>
            </a:r>
            <a:r>
              <a:rPr lang="en-US" altLang="zh-CN" b="1" dirty="0" smtClean="0"/>
              <a:t>()</a:t>
            </a:r>
            <a:r>
              <a:rPr lang="zh-CN" altLang="en-US" dirty="0" smtClean="0"/>
              <a:t>：</a:t>
            </a:r>
            <a:r>
              <a:rPr lang="zh-CN" altLang="zh-CN" dirty="0" smtClean="0"/>
              <a:t>在</a:t>
            </a:r>
            <a:r>
              <a:rPr lang="zh-CN" altLang="zh-CN" dirty="0"/>
              <a:t>原来的基础上增加：当任务延时时间到，将任务就绪的</a:t>
            </a:r>
            <a:r>
              <a:rPr lang="zh-CN" altLang="zh-CN" dirty="0" smtClean="0"/>
              <a:t>代码</a:t>
            </a:r>
            <a:r>
              <a:rPr lang="zh-CN" altLang="en-US" dirty="0" smtClean="0"/>
              <a:t>，</a:t>
            </a:r>
            <a:r>
              <a:rPr lang="zh-CN" altLang="zh-CN" dirty="0"/>
              <a:t>根据优先级将优先级位图表</a:t>
            </a:r>
            <a:r>
              <a:rPr lang="en-US" altLang="zh-CN" dirty="0" err="1"/>
              <a:t>uxTopReadyPriority</a:t>
            </a:r>
            <a:r>
              <a:rPr lang="zh-CN" altLang="zh-CN" dirty="0"/>
              <a:t>中对应的位置</a:t>
            </a:r>
            <a:r>
              <a:rPr lang="zh-CN" altLang="zh-CN" dirty="0" smtClean="0"/>
              <a:t>位</a:t>
            </a:r>
            <a:r>
              <a:rPr lang="zh-CN" altLang="en-US" dirty="0" smtClean="0"/>
              <a:t>。</a:t>
            </a:r>
            <a:endParaRPr lang="zh-CN" altLang="en-US" dirty="0"/>
          </a:p>
        </p:txBody>
      </p:sp>
      <p:sp>
        <p:nvSpPr>
          <p:cNvPr id="7" name="矩形 6"/>
          <p:cNvSpPr/>
          <p:nvPr/>
        </p:nvSpPr>
        <p:spPr>
          <a:xfrm>
            <a:off x="538646" y="5733256"/>
            <a:ext cx="4572000" cy="369332"/>
          </a:xfrm>
          <a:prstGeom prst="rect">
            <a:avLst/>
          </a:prstGeom>
        </p:spPr>
        <p:txBody>
          <a:bodyPr>
            <a:spAutoFit/>
          </a:bodyPr>
          <a:lstStyle/>
          <a:p>
            <a:r>
              <a:rPr lang="zh-CN" altLang="en-US" dirty="0" smtClean="0"/>
              <a:t>在</a:t>
            </a:r>
            <a:r>
              <a:rPr lang="en-US" altLang="zh-CN" dirty="0" smtClean="0"/>
              <a:t>main</a:t>
            </a:r>
            <a:r>
              <a:rPr lang="zh-CN" altLang="en-US" dirty="0" smtClean="0"/>
              <a:t>函数中实现创建任务并启动调度器</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1620</TotalTime>
  <Pages>0</Pages>
  <Words>663</Words>
  <Characters>0</Characters>
  <Application>Microsoft Office PowerPoint</Application>
  <DocSecurity>0</DocSecurity>
  <PresentationFormat>全屏显示(4:3)</PresentationFormat>
  <Lines>0</Lines>
  <Paragraphs>54</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XiaZaiMa.COM</cp:lastModifiedBy>
  <cp:revision>181</cp:revision>
  <dcterms:created xsi:type="dcterms:W3CDTF">2014-09-22T09:17:55Z</dcterms:created>
  <dcterms:modified xsi:type="dcterms:W3CDTF">2019-03-29T02:02:24Z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