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9" r:id="rId3"/>
    <p:sldId id="260" r:id="rId4"/>
    <p:sldId id="261" r:id="rId5"/>
    <p:sldId id="262" r:id="rId6"/>
    <p:sldId id="267" r:id="rId7"/>
    <p:sldId id="268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内存设备简介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内存设备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67E7F6AA-24DB-4AEF-BE52-77F4E983EF24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内存设备基础实验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116F2DC-1BB2-4C79-AB13-18C1791B2361}" type="par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4D21C246-34D9-4511-83D0-1868A0BC414E}" type="sib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4DB9B5A2-2916-463E-8D44-C16D2EF2D27D}" type="pres">
      <dgm:prSet presAssocID="{2C6C1D5B-2FD6-453A-874A-F756D9AB67BB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3"/>
      <dgm:spPr/>
    </dgm:pt>
    <dgm:pt modelId="{1C05278D-86E9-43F4-9474-968CBDDEF53E}" type="pres">
      <dgm:prSet presAssocID="{67E7F6AA-24DB-4AEF-BE52-77F4E983EF24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FB2AD-82E6-4345-8BCC-D467DA1BD459}" type="pres">
      <dgm:prSet presAssocID="{67E7F6AA-24DB-4AEF-BE52-77F4E983EF24}" presName="accent_3" presStyleCnt="0"/>
      <dgm:spPr/>
    </dgm:pt>
    <dgm:pt modelId="{2655BB12-812E-4C27-8492-2AEE8933215E}" type="pres">
      <dgm:prSet presAssocID="{67E7F6AA-24DB-4AEF-BE52-77F4E983EF24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A796BB8B-6B9D-40D0-9251-B3E7B5A65574}" type="presOf" srcId="{67E7F6AA-24DB-4AEF-BE52-77F4E983EF24}" destId="{1C05278D-86E9-43F4-9474-968CBDDEF53E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E9D93CD4-2A09-4C4A-8AFD-30108953D62E}" srcId="{DCBEDBE2-A610-441D-BA40-1E34A5909F49}" destId="{67E7F6AA-24DB-4AEF-BE52-77F4E983EF24}" srcOrd="2" destOrd="0" parTransId="{5116F2DC-1BB2-4C79-AB13-18C1791B2361}" sibTransId="{4D21C246-34D9-4511-83D0-1868A0BC414E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03CC1134-6FA7-408A-B920-3694510D20BB}" type="presParOf" srcId="{B9E0F92E-C17E-473C-B4EE-A86FDFD51776}" destId="{1C05278D-86E9-43F4-9474-968CBDDEF53E}" srcOrd="5" destOrd="0" presId="urn:microsoft.com/office/officeart/2008/layout/VerticalCurvedList"/>
    <dgm:cxn modelId="{94E7DFF0-622A-456F-A841-F5C598591692}" type="presParOf" srcId="{B9E0F92E-C17E-473C-B4EE-A86FDFD51776}" destId="{399FB2AD-82E6-4345-8BCC-D467DA1BD459}" srcOrd="6" destOrd="0" presId="urn:microsoft.com/office/officeart/2008/layout/VerticalCurvedList"/>
    <dgm:cxn modelId="{E3E5B977-D035-4F47-8361-C017994423CE}" type="presParOf" srcId="{399FB2AD-82E6-4345-8BCC-D467DA1BD459}" destId="{2655BB12-812E-4C27-8492-2AEE8933215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662484" y="-562741"/>
          <a:ext cx="4365843" cy="4365843"/>
        </a:xfrm>
        <a:prstGeom prst="blockArc">
          <a:avLst>
            <a:gd name="adj1" fmla="val 18900000"/>
            <a:gd name="adj2" fmla="val 2700000"/>
            <a:gd name="adj3" fmla="val 495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52300" y="324036"/>
          <a:ext cx="3795517" cy="648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40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内存设备简介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52300" y="324036"/>
        <a:ext cx="3795517" cy="648072"/>
      </dsp:txXfrm>
    </dsp:sp>
    <dsp:sp modelId="{CE740109-A4D7-4E81-ABD0-9518AF64FF93}">
      <dsp:nvSpPr>
        <dsp:cNvPr id="0" name=""/>
        <dsp:cNvSpPr/>
      </dsp:nvSpPr>
      <dsp:spPr>
        <a:xfrm>
          <a:off x="47255" y="243027"/>
          <a:ext cx="810090" cy="810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87875" y="1296144"/>
          <a:ext cx="3559942" cy="648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40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内存设备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7875" y="1296144"/>
        <a:ext cx="3559942" cy="648072"/>
      </dsp:txXfrm>
    </dsp:sp>
    <dsp:sp modelId="{1ABE96DC-0716-4BAC-9D52-6A0550E74620}">
      <dsp:nvSpPr>
        <dsp:cNvPr id="0" name=""/>
        <dsp:cNvSpPr/>
      </dsp:nvSpPr>
      <dsp:spPr>
        <a:xfrm>
          <a:off x="282830" y="1215135"/>
          <a:ext cx="810090" cy="810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278D-86E9-43F4-9474-968CBDDEF53E}">
      <dsp:nvSpPr>
        <dsp:cNvPr id="0" name=""/>
        <dsp:cNvSpPr/>
      </dsp:nvSpPr>
      <dsp:spPr>
        <a:xfrm>
          <a:off x="452300" y="2268252"/>
          <a:ext cx="3795517" cy="6480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407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内存设备基础实验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52300" y="2268252"/>
        <a:ext cx="3795517" cy="648072"/>
      </dsp:txXfrm>
    </dsp:sp>
    <dsp:sp modelId="{2655BB12-812E-4C27-8492-2AEE8933215E}">
      <dsp:nvSpPr>
        <dsp:cNvPr id="0" name=""/>
        <dsp:cNvSpPr/>
      </dsp:nvSpPr>
      <dsp:spPr>
        <a:xfrm>
          <a:off x="47255" y="2187243"/>
          <a:ext cx="810090" cy="81009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2019/12/18 Wednesday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2019/12/18 Wednesday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12</a:t>
            </a:r>
            <a:r>
              <a:rPr lang="zh-CN" altLang="en-US" sz="320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201457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57838599"/>
              </p:ext>
            </p:extLst>
          </p:nvPr>
        </p:nvGraphicFramePr>
        <p:xfrm>
          <a:off x="2427002" y="2276872"/>
          <a:ext cx="4289996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690694" y="270747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33095" y="369399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0694" y="469164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70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内存设备是</a:t>
            </a:r>
            <a:r>
              <a:rPr lang="en-US" altLang="zh-CN" sz="2400" dirty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的一种绘图机制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，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可以用在很多的绘图操作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中，最主要的作用是消除在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绘制重叠项目时出现的屏幕闪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烁现象。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甚至可以在这种机制的帮助下实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现一些华丽炫酷的界面效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果，比如类似毛玻璃的模糊效果。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内存设备简介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48883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原理简介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不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使用内存设备时，每一步绘制操作都会直接写入屏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幕。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如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果使用内存设备，所有的绘制操作都在内存中进行，绘制完成后才更新到屏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幕。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内存设备简介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8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内存要求</a:t>
            </a:r>
            <a:endParaRPr lang="zh-CN" altLang="en-US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内存设备使用的是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的动态内存空间。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内存设备简介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263817"/>
              </p:ext>
            </p:extLst>
          </p:nvPr>
        </p:nvGraphicFramePr>
        <p:xfrm>
          <a:off x="1758516" y="3501008"/>
          <a:ext cx="5626968" cy="2123830"/>
        </p:xfrm>
        <a:graphic>
          <a:graphicData uri="http://schemas.openxmlformats.org/drawingml/2006/table">
            <a:tbl>
              <a:tblPr firstRow="1" firstCol="1" bandRow="1"/>
              <a:tblGrid>
                <a:gridCol w="1748862"/>
                <a:gridCol w="1923298"/>
                <a:gridCol w="1954808"/>
              </a:tblGrid>
              <a:tr h="4247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/>
                          <a:ea typeface="黑体"/>
                        </a:rPr>
                        <a:t>内存设备的色彩深度</a:t>
                      </a:r>
                      <a:endParaRPr lang="zh-CN" sz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/>
                          <a:ea typeface="黑体"/>
                        </a:rPr>
                        <a:t>系统色彩深度</a:t>
                      </a:r>
                      <a:endParaRPr lang="zh-CN" sz="105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黑体"/>
                          <a:ea typeface="宋体"/>
                        </a:rPr>
                        <a:t>(LCD_BITSPERPIXEL)</a:t>
                      </a:r>
                      <a:endParaRPr lang="zh-CN" sz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Times New Roman"/>
                          <a:ea typeface="黑体"/>
                        </a:rPr>
                        <a:t>内存使用情况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42476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/8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像素：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(XSIZE + 7) / 8 * YSIZE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8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2bpp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4bpp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8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XSIZE * YSIZE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16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12bpp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16bpp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像素：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XSIZE * YSIZE * 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76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32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18bpp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24bpp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32bpp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像素：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XSIZE * YSIZE * 4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10089" y="566124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不支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持透明度的内存设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备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466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l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内存要求</a:t>
            </a:r>
            <a:endParaRPr lang="zh-CN" altLang="en-US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内存设备使用的是</a:t>
            </a:r>
            <a:r>
              <a:rPr lang="en-US" altLang="zh-CN" sz="2400" dirty="0" smtClean="0">
                <a:latin typeface="思源黑体 Light" pitchFamily="34" charset="-122"/>
                <a:ea typeface="思源黑体 Light" pitchFamily="34" charset="-122"/>
              </a:rPr>
              <a:t>emWin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的动态内存空间。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内存设备简介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505" y="5661248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支持透明度的内存设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备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896850"/>
              </p:ext>
            </p:extLst>
          </p:nvPr>
        </p:nvGraphicFramePr>
        <p:xfrm>
          <a:off x="894420" y="3537248"/>
          <a:ext cx="7355160" cy="2124000"/>
        </p:xfrm>
        <a:graphic>
          <a:graphicData uri="http://schemas.openxmlformats.org/drawingml/2006/table">
            <a:tbl>
              <a:tblPr firstRow="1" firstCol="1" bandRow="1"/>
              <a:tblGrid>
                <a:gridCol w="2285984"/>
                <a:gridCol w="2314796"/>
                <a:gridCol w="2754380"/>
              </a:tblGrid>
              <a:tr h="4248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/>
                          <a:ea typeface="黑体"/>
                        </a:rPr>
                        <a:t>内存设备的色彩深度</a:t>
                      </a:r>
                      <a:endParaRPr lang="zh-CN" sz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Times New Roman"/>
                          <a:ea typeface="黑体"/>
                        </a:rPr>
                        <a:t>系统色彩深度</a:t>
                      </a:r>
                      <a:endParaRPr lang="zh-CN" sz="1050" dirty="0">
                        <a:effectLst/>
                        <a:latin typeface="Times New Roman"/>
                        <a:ea typeface="宋体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黑体"/>
                          <a:ea typeface="宋体"/>
                        </a:rPr>
                        <a:t>(LCD_BITSPERPIXEL)</a:t>
                      </a:r>
                      <a:endParaRPr lang="zh-CN" sz="105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Times New Roman"/>
                          <a:ea typeface="黑体"/>
                        </a:rPr>
                        <a:t>内存使用情况</a:t>
                      </a:r>
                      <a:endParaRPr lang="zh-CN" sz="105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/8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像素：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(XSIZE + 7) / 8 * YSIZE * 2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8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2bpp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4bpp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8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像素</a:t>
                      </a: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 + 1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/8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像素：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(XSIZE + (XSIZE + 7) / 8) * YSIZE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16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12bpp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16bpp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2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像素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 + 1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/8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像素：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(XSIZE * 2 + (XSIZE + 7) / 8) * YSIZE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8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32 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18bpp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24bpp</a:t>
                      </a:r>
                      <a:r>
                        <a:rPr lang="zh-CN" sz="1200">
                          <a:effectLst/>
                          <a:latin typeface="Times New Roman"/>
                          <a:ea typeface="宋体"/>
                        </a:rPr>
                        <a:t>、</a:t>
                      </a:r>
                      <a:r>
                        <a:rPr lang="en-US" sz="1200">
                          <a:effectLst/>
                          <a:latin typeface="Times New Roman"/>
                          <a:ea typeface="宋体"/>
                        </a:rPr>
                        <a:t>32bpp</a:t>
                      </a:r>
                      <a:endParaRPr lang="zh-CN" sz="12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4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字节</a:t>
                      </a: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/</a:t>
                      </a:r>
                      <a:r>
                        <a:rPr lang="zh-CN" sz="1200" dirty="0">
                          <a:effectLst/>
                          <a:latin typeface="Times New Roman"/>
                          <a:ea typeface="宋体"/>
                        </a:rPr>
                        <a:t>像素：</a:t>
                      </a:r>
                    </a:p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Times New Roman"/>
                          <a:ea typeface="宋体"/>
                        </a:rPr>
                        <a:t>XSIZE * YSIZE * 4</a:t>
                      </a:r>
                      <a:endParaRPr lang="zh-CN" sz="12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55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27584" y="1844824"/>
            <a:ext cx="7488832" cy="3997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800" dirty="0">
                <a:latin typeface="思源黑体 Normal" pitchFamily="34" charset="-122"/>
                <a:ea typeface="思源黑体 Normal" pitchFamily="34" charset="-122"/>
              </a:rPr>
              <a:t>使</a:t>
            </a:r>
            <a:r>
              <a:rPr lang="zh-CN" altLang="en-US" sz="2800" dirty="0" smtClean="0">
                <a:latin typeface="思源黑体 Normal" pitchFamily="34" charset="-122"/>
                <a:ea typeface="思源黑体 Normal" pitchFamily="34" charset="-122"/>
              </a:rPr>
              <a:t>用步骤</a:t>
            </a:r>
            <a:endParaRPr lang="en-US" altLang="zh-CN" sz="2800" dirty="0" smtClean="0">
              <a:latin typeface="思源黑体 Normal" pitchFamily="34" charset="-122"/>
              <a:ea typeface="思源黑体 Normal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创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建内存设备；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激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活内存设备；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绘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制图形；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激活</a:t>
            </a: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屏幕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复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制绘图结果到屏幕；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latin typeface="思源黑体 Light" pitchFamily="34" charset="-122"/>
                <a:ea typeface="思源黑体 Light" pitchFamily="34" charset="-122"/>
              </a:rPr>
              <a:t>如不再使</a:t>
            </a:r>
            <a:r>
              <a:rPr lang="zh-CN" altLang="en-US" sz="2400" dirty="0" smtClean="0">
                <a:latin typeface="思源黑体 Light" pitchFamily="34" charset="-122"/>
                <a:ea typeface="思源黑体 Light" pitchFamily="34" charset="-122"/>
              </a:rPr>
              <a:t>用，则删除内存设备。</a:t>
            </a:r>
            <a:endParaRPr lang="en-US" altLang="zh-CN" sz="24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内存设备简介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2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227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813606"/>
              </p:ext>
            </p:extLst>
          </p:nvPr>
        </p:nvGraphicFramePr>
        <p:xfrm>
          <a:off x="1114593" y="2132862"/>
          <a:ext cx="6914814" cy="3672402"/>
        </p:xfrm>
        <a:graphic>
          <a:graphicData uri="http://schemas.openxmlformats.org/drawingml/2006/table">
            <a:tbl>
              <a:tblPr firstRow="1" firstCol="1" bandRow="1"/>
              <a:tblGrid>
                <a:gridCol w="3457407"/>
                <a:gridCol w="3457407"/>
              </a:tblGrid>
              <a:tr h="3479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47912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基础函数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9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GUI_MEMDEV_Clear()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将内存设备内容标记为未更改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GUI_MEMDEV_ClearAlpha()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清除给定内存设备中的所有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alpha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值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GUI_MEMDEV_CopyToLCD()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将内存设备的内容复制到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LCD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GUI_MEMDEV_CopyToLCDAt()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将内存设备的内容复制到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LCD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的指定位置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GUI_MEMDEV_Create()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创建内存设备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GUI_MEMDEV_CreateEx()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使用附加的创建标志创建内存设备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GUI_MEMDEV_CreateFixed()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创建具有给定色彩深度的内存设备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GUI_MEMDEV_CreateFixed32()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创建一个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32bpp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的内存设备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GUI_MEMDEV_Delete()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删除内存设备并释放使用的内存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GUI_MEMDEV_Select()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选择一个内存设备作为绘图操作的目标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98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GUI_SelectLCD()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选择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LCD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作为绘图操作的目标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6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内存设备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366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内存设备基础实验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1750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4666</TotalTime>
  <Words>904</Words>
  <Application>Microsoft Office PowerPoint</Application>
  <PresentationFormat>全屏显示(4:3)</PresentationFormat>
  <Paragraphs>131</Paragraphs>
  <Slides>10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105</cp:revision>
  <dcterms:modified xsi:type="dcterms:W3CDTF">2019-12-19T02:21:00Z</dcterms:modified>
</cp:coreProperties>
</file>