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handoutMasterIdLst>
    <p:handoutMasterId r:id="rId15"/>
  </p:handoutMasterIdLst>
  <p:sldIdLst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窗口管理器术语简介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窗口管理器的回调、无效化、渲染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窗口消息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窗口管理器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窗口管理器实验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5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5"/>
      <dgm:spPr/>
    </dgm:pt>
    <dgm:pt modelId="{91F5E6C8-677F-4ACE-98DF-C03FBBAA65AE}" type="pres">
      <dgm:prSet presAssocID="{DCBEDBE2-A610-441D-BA40-1E34A5909F49}" presName="dstNode" presStyleLbl="node1" presStyleIdx="0" presStyleCnt="5"/>
      <dgm:spPr/>
    </dgm:pt>
    <dgm:pt modelId="{F51A21D8-BD1F-456F-9A99-440F74E73C97}" type="pres">
      <dgm:prSet presAssocID="{DA0E8E73-C083-4ECE-864B-5B73B76E08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5"/>
      <dgm:spPr/>
    </dgm:pt>
    <dgm:pt modelId="{4DB9B5A2-2916-463E-8D44-C16D2EF2D27D}" type="pres">
      <dgm:prSet presAssocID="{2C6C1D5B-2FD6-453A-874A-F756D9AB67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5"/>
      <dgm:spPr/>
    </dgm:pt>
    <dgm:pt modelId="{1C05278D-86E9-43F4-9474-968CBDDEF53E}" type="pres">
      <dgm:prSet presAssocID="{67E7F6AA-24DB-4AEF-BE52-77F4E983EF2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B2AD-82E6-4345-8BCC-D467DA1BD459}" type="pres">
      <dgm:prSet presAssocID="{67E7F6AA-24DB-4AEF-BE52-77F4E983EF24}" presName="accent_3" presStyleCnt="0"/>
      <dgm:spPr/>
    </dgm:pt>
    <dgm:pt modelId="{2655BB12-812E-4C27-8492-2AEE8933215E}" type="pres">
      <dgm:prSet presAssocID="{67E7F6AA-24DB-4AEF-BE52-77F4E983EF24}" presName="accentRepeatNode" presStyleLbl="solidFgAcc1" presStyleIdx="2" presStyleCnt="5"/>
      <dgm:spPr/>
    </dgm:pt>
    <dgm:pt modelId="{57417574-4C72-4383-97F1-9297A9D4A47F}" type="pres">
      <dgm:prSet presAssocID="{846D8379-514E-4F05-AE34-7C5BF1CB56F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082FE-7C88-4B67-BE82-740CB4210CDE}" type="pres">
      <dgm:prSet presAssocID="{846D8379-514E-4F05-AE34-7C5BF1CB56F3}" presName="accent_4" presStyleCnt="0"/>
      <dgm:spPr/>
    </dgm:pt>
    <dgm:pt modelId="{57BCEE27-FCA6-42D8-A696-24DDBC7DABAC}" type="pres">
      <dgm:prSet presAssocID="{846D8379-514E-4F05-AE34-7C5BF1CB56F3}" presName="accentRepeatNode" presStyleLbl="solidFgAcc1" presStyleIdx="3" presStyleCnt="5"/>
      <dgm:spPr/>
    </dgm:pt>
    <dgm:pt modelId="{D2A266BC-8215-4B7F-85B8-6E1BCC896A1B}" type="pres">
      <dgm:prSet presAssocID="{783B8359-97F4-4762-9822-C1DD86BED56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921FF8-BAD2-4178-894C-9019C62B546E}" type="pres">
      <dgm:prSet presAssocID="{783B8359-97F4-4762-9822-C1DD86BED565}" presName="accent_5" presStyleCnt="0"/>
      <dgm:spPr/>
    </dgm:pt>
    <dgm:pt modelId="{94560077-27F3-4B44-85B9-ADBA7A8EE8B0}" type="pres">
      <dgm:prSet presAssocID="{783B8359-97F4-4762-9822-C1DD86BED565}" presName="accentRepeatNode" presStyleLbl="solidFgAcc1" presStyleIdx="4" presStyleCnt="5"/>
      <dgm:spPr/>
    </dgm:pt>
  </dgm:ptLst>
  <dgm:cxnLst>
    <dgm:cxn modelId="{FADAAE91-851F-4037-8260-897B054C8731}" type="presOf" srcId="{783B8359-97F4-4762-9822-C1DD86BED565}" destId="{D2A266BC-8215-4B7F-85B8-6E1BCC896A1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3" destOrd="0" parTransId="{A60D89A4-D9F1-4D96-9556-9E2D1A859B25}" sibTransId="{25386460-B760-4BD3-A8E5-0B4D14F70409}"/>
    <dgm:cxn modelId="{A796BB8B-6B9D-40D0-9251-B3E7B5A65574}" type="presOf" srcId="{67E7F6AA-24DB-4AEF-BE52-77F4E983EF24}" destId="{1C05278D-86E9-43F4-9474-968CBDDEF53E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4" destOrd="0" parTransId="{4FCAE3BD-45E6-4874-9B3D-E55C1514E2AF}" sibTransId="{427CC60A-2AD4-4086-A55A-B95895805870}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D0F24AEC-A63D-4052-B7CC-08992B6E4332}" type="presOf" srcId="{846D8379-514E-4F05-AE34-7C5BF1CB56F3}" destId="{57417574-4C72-4383-97F1-9297A9D4A47F}" srcOrd="0" destOrd="0" presId="urn:microsoft.com/office/officeart/2008/layout/VerticalCurvedList"/>
    <dgm:cxn modelId="{E9D93CD4-2A09-4C4A-8AFD-30108953D62E}" srcId="{DCBEDBE2-A610-441D-BA40-1E34A5909F49}" destId="{67E7F6AA-24DB-4AEF-BE52-77F4E983EF24}" srcOrd="2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03CC1134-6FA7-408A-B920-3694510D20BB}" type="presParOf" srcId="{B9E0F92E-C17E-473C-B4EE-A86FDFD51776}" destId="{1C05278D-86E9-43F4-9474-968CBDDEF53E}" srcOrd="5" destOrd="0" presId="urn:microsoft.com/office/officeart/2008/layout/VerticalCurvedList"/>
    <dgm:cxn modelId="{94E7DFF0-622A-456F-A841-F5C598591692}" type="presParOf" srcId="{B9E0F92E-C17E-473C-B4EE-A86FDFD51776}" destId="{399FB2AD-82E6-4345-8BCC-D467DA1BD459}" srcOrd="6" destOrd="0" presId="urn:microsoft.com/office/officeart/2008/layout/VerticalCurvedList"/>
    <dgm:cxn modelId="{E3E5B977-D035-4F47-8361-C017994423CE}" type="presParOf" srcId="{399FB2AD-82E6-4345-8BCC-D467DA1BD459}" destId="{2655BB12-812E-4C27-8492-2AEE8933215E}" srcOrd="0" destOrd="0" presId="urn:microsoft.com/office/officeart/2008/layout/VerticalCurvedList"/>
    <dgm:cxn modelId="{D45C3E1D-DE5A-42C9-869A-E9AF5E6DB19E}" type="presParOf" srcId="{B9E0F92E-C17E-473C-B4EE-A86FDFD51776}" destId="{57417574-4C72-4383-97F1-9297A9D4A47F}" srcOrd="7" destOrd="0" presId="urn:microsoft.com/office/officeart/2008/layout/VerticalCurvedList"/>
    <dgm:cxn modelId="{C5B7334D-4652-4794-9097-6C5C9FA5A079}" type="presParOf" srcId="{B9E0F92E-C17E-473C-B4EE-A86FDFD51776}" destId="{AA0082FE-7C88-4B67-BE82-740CB4210CDE}" srcOrd="8" destOrd="0" presId="urn:microsoft.com/office/officeart/2008/layout/VerticalCurvedList"/>
    <dgm:cxn modelId="{C3217A1E-9B4E-45EC-8703-35823122BFA9}" type="presParOf" srcId="{AA0082FE-7C88-4B67-BE82-740CB4210CDE}" destId="{57BCEE27-FCA6-42D8-A696-24DDBC7DABAC}" srcOrd="0" destOrd="0" presId="urn:microsoft.com/office/officeart/2008/layout/VerticalCurvedList"/>
    <dgm:cxn modelId="{5C759086-1E90-4DD0-AB75-7D89DEFCB173}" type="presParOf" srcId="{B9E0F92E-C17E-473C-B4EE-A86FDFD51776}" destId="{D2A266BC-8215-4B7F-85B8-6E1BCC896A1B}" srcOrd="9" destOrd="0" presId="urn:microsoft.com/office/officeart/2008/layout/VerticalCurvedList"/>
    <dgm:cxn modelId="{6EB6FABF-87AA-4915-B4FD-E0033AD0FFD9}" type="presParOf" srcId="{B9E0F92E-C17E-473C-B4EE-A86FDFD51776}" destId="{E5921FF8-BAD2-4178-894C-9019C62B546E}" srcOrd="10" destOrd="0" presId="urn:microsoft.com/office/officeart/2008/layout/VerticalCurvedList"/>
    <dgm:cxn modelId="{20BDFE71-3000-48F0-8457-163A6A5180C8}" type="presParOf" srcId="{E5921FF8-BAD2-4178-894C-9019C62B546E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21736" y="211455"/>
          <a:ext cx="5379208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窗口管理器术语简介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1736" y="211455"/>
        <a:ext cx="5379208" cy="423182"/>
      </dsp:txXfrm>
    </dsp:sp>
    <dsp:sp modelId="{CE740109-A4D7-4E81-ABD0-9518AF64FF93}">
      <dsp:nvSpPr>
        <dsp:cNvPr id="0" name=""/>
        <dsp:cNvSpPr/>
      </dsp:nvSpPr>
      <dsp:spPr>
        <a:xfrm>
          <a:off x="57247" y="15855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24976" y="846026"/>
          <a:ext cx="5075968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窗口管理器的回调、无效化、渲染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4976" y="846026"/>
        <a:ext cx="5075968" cy="423182"/>
      </dsp:txXfrm>
    </dsp:sp>
    <dsp:sp modelId="{1ABE96DC-0716-4BAC-9D52-6A0550E74620}">
      <dsp:nvSpPr>
        <dsp:cNvPr id="0" name=""/>
        <dsp:cNvSpPr/>
      </dsp:nvSpPr>
      <dsp:spPr>
        <a:xfrm>
          <a:off x="360487" y="79312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278D-86E9-43F4-9474-968CBDDEF53E}">
      <dsp:nvSpPr>
        <dsp:cNvPr id="0" name=""/>
        <dsp:cNvSpPr/>
      </dsp:nvSpPr>
      <dsp:spPr>
        <a:xfrm>
          <a:off x="718047" y="1480596"/>
          <a:ext cx="4982898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窗口消息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480596"/>
        <a:ext cx="4982898" cy="423182"/>
      </dsp:txXfrm>
    </dsp:sp>
    <dsp:sp modelId="{2655BB12-812E-4C27-8492-2AEE8933215E}">
      <dsp:nvSpPr>
        <dsp:cNvPr id="0" name=""/>
        <dsp:cNvSpPr/>
      </dsp:nvSpPr>
      <dsp:spPr>
        <a:xfrm>
          <a:off x="453558" y="142769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7574-4C72-4383-97F1-9297A9D4A47F}">
      <dsp:nvSpPr>
        <dsp:cNvPr id="0" name=""/>
        <dsp:cNvSpPr/>
      </dsp:nvSpPr>
      <dsp:spPr>
        <a:xfrm>
          <a:off x="624976" y="2115167"/>
          <a:ext cx="5075968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窗口管理器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4976" y="2115167"/>
        <a:ext cx="5075968" cy="423182"/>
      </dsp:txXfrm>
    </dsp:sp>
    <dsp:sp modelId="{57BCEE27-FCA6-42D8-A696-24DDBC7DABAC}">
      <dsp:nvSpPr>
        <dsp:cNvPr id="0" name=""/>
        <dsp:cNvSpPr/>
      </dsp:nvSpPr>
      <dsp:spPr>
        <a:xfrm>
          <a:off x="360487" y="206226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266BC-8215-4B7F-85B8-6E1BCC896A1B}">
      <dsp:nvSpPr>
        <dsp:cNvPr id="0" name=""/>
        <dsp:cNvSpPr/>
      </dsp:nvSpPr>
      <dsp:spPr>
        <a:xfrm>
          <a:off x="321736" y="2749737"/>
          <a:ext cx="5379208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窗口管理器实验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1736" y="2749737"/>
        <a:ext cx="5379208" cy="423182"/>
      </dsp:txXfrm>
    </dsp:sp>
    <dsp:sp modelId="{94560077-27F3-4B44-85B9-ADBA7A8EE8B0}">
      <dsp:nvSpPr>
        <dsp:cNvPr id="0" name=""/>
        <dsp:cNvSpPr/>
      </dsp:nvSpPr>
      <dsp:spPr>
        <a:xfrm>
          <a:off x="57247" y="2696840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82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prstClr val="white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prstClr val="white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2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13</a:t>
            </a:r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窗口管理器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solidFill>
                <a:prstClr val="white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solidFill>
                <a:prstClr val="black"/>
              </a:solidFill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solidFill>
                <a:prstClr val="black"/>
              </a:solidFill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6343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57946133"/>
              </p:ext>
            </p:extLst>
          </p:nvPr>
        </p:nvGraphicFramePr>
        <p:xfrm>
          <a:off x="1699301" y="2276872"/>
          <a:ext cx="574539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9776" y="247008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3566" y="31149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430" y="37508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6655" y="43827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0984" y="50362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5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窗口管理器是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的核心功能。窗口就是应用程序对应的一个个矩形区域，而窗口管理器用来管理这些矩形区域。窗口可以是任意大小，可以同时在屏幕上显示多个窗口，甚至部分或全部显示在其他窗口的上面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窗口管理器术语简介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13531"/>
            <a:ext cx="720080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窗口在形状上是矩形的，由它们的原点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左上角的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y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坐标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以及它们的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y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大小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分别为宽度和高度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来定义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窗口管理器术语简介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248" y="2913325"/>
            <a:ext cx="720080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活动窗口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回调函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数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子窗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口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父窗口，同属窗口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客户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区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坐标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桌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面坐标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桌面窗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口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窗口管理器术语简介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13531"/>
            <a:ext cx="7200800" cy="37314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裁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剪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句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柄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隐藏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显示窗口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父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坐标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窗口坐标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有效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化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无效化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Z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轴位置，底部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顶部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 startAt="8"/>
            </a:pPr>
            <a:endParaRPr lang="en-US" altLang="zh-CN" sz="2000" dirty="0" smtClean="0">
              <a:latin typeface="思源黑体 Normal" pitchFamily="34" charset="-122"/>
              <a:ea typeface="思源黑体 Normal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1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窗口管理器回调机制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200800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为窗口和控件对象提供了回调机制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，用来构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建一个事件驱动系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统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的窗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口管理器使用这种机制，主要是为了触发窗口的绘制与重绘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。能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很好的利用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窗口管理器的无效化逻辑。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6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口消息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4" name="矩形 3"/>
          <p:cNvSpPr/>
          <p:nvPr/>
        </p:nvSpPr>
        <p:spPr>
          <a:xfrm>
            <a:off x="935596" y="2132856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/>
                <a:ea typeface="新宋体"/>
              </a:rPr>
              <a:t>WM_MESSAGE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MsgId;            </a:t>
            </a:r>
            <a:r>
              <a:rPr lang="en-US" altLang="zh-CN" dirty="0">
                <a:solidFill>
                  <a:srgbClr val="008000"/>
                </a:solidFill>
                <a:latin typeface="新宋体"/>
                <a:ea typeface="新宋体"/>
              </a:rPr>
              <a:t>/* type of message */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dirty="0">
                <a:solidFill>
                  <a:srgbClr val="6F008A"/>
                </a:solidFill>
                <a:latin typeface="新宋体"/>
                <a:ea typeface="新宋体"/>
              </a:rPr>
              <a:t>WM_HWIN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hWin;         </a:t>
            </a:r>
            <a:r>
              <a:rPr lang="en-US" altLang="zh-CN" dirty="0">
                <a:solidFill>
                  <a:srgbClr val="008000"/>
                </a:solidFill>
                <a:latin typeface="新宋体"/>
                <a:ea typeface="新宋体"/>
              </a:rPr>
              <a:t>/* Destination window */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dirty="0">
                <a:solidFill>
                  <a:srgbClr val="6F008A"/>
                </a:solidFill>
                <a:latin typeface="新宋体"/>
                <a:ea typeface="新宋体"/>
              </a:rPr>
              <a:t>WM_HWIN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hWinSrc;      </a:t>
            </a:r>
            <a:r>
              <a:rPr lang="en-US" altLang="zh-CN" dirty="0">
                <a:solidFill>
                  <a:srgbClr val="008000"/>
                </a:solidFill>
                <a:latin typeface="新宋体"/>
                <a:ea typeface="新宋体"/>
              </a:rPr>
              <a:t>/* Source window  */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union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* p;     </a:t>
            </a:r>
            <a:r>
              <a:rPr lang="en-US" altLang="zh-CN" dirty="0">
                <a:solidFill>
                  <a:srgbClr val="008000"/>
                </a:solidFill>
                <a:latin typeface="新宋体"/>
                <a:ea typeface="新宋体"/>
              </a:rPr>
              <a:t>/* Message specific data pointer */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dirty="0">
                <a:solidFill>
                  <a:srgbClr val="6F008A"/>
                </a:solidFill>
                <a:latin typeface="新宋体"/>
                <a:ea typeface="新宋体"/>
              </a:rPr>
              <a:t>PTR_ADDR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u;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新宋体"/>
                <a:ea typeface="新宋体"/>
              </a:rPr>
              <a:t>GUI_COLOR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Color;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(* pFunc)(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  } Data;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5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口管理器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29233"/>
              </p:ext>
            </p:extLst>
          </p:nvPr>
        </p:nvGraphicFramePr>
        <p:xfrm>
          <a:off x="4139952" y="1135096"/>
          <a:ext cx="3935886" cy="5174225"/>
        </p:xfrm>
        <a:graphic>
          <a:graphicData uri="http://schemas.openxmlformats.org/drawingml/2006/table">
            <a:tbl>
              <a:tblPr firstRow="1" firstCol="1" bandRow="1"/>
              <a:tblGrid>
                <a:gridCol w="1967943"/>
                <a:gridCol w="1967943"/>
              </a:tblGrid>
              <a:tr h="206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9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9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069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基本函数</a:t>
                      </a:r>
                      <a:endParaRPr lang="zh-CN" sz="9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WM_BroadcastMessage()</a:t>
                      </a:r>
                      <a:endParaRPr lang="zh-CN" sz="9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将给定的消息发送到所有现有窗口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WM_BringToBottom()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将指定窗口放置于同属窗口的底部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WM_BringToTop()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将指定窗口放置于同属窗口的定部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WM_CreateWindow()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WM_CreateWindowAsChild()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创建一个子窗口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WM_DefaultProc()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处理消息的默认函数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WM_DeleteWindow()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删除指定窗口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WM_EnableWindow()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将窗口状态设置为启用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(</a:t>
                      </a: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默认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WM_Exec()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通过执行回调重绘所有无效窗口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WM_GetActiveWindow()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返回活动窗口的句柄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WM_GetCallback()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返回指向窗口的回调函数指针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WM_GetClientRect()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返回活动窗口的大小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WM_GetDesktopWindow()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返回桌面窗口的窗口句柄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WM_GetDialogItem()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返回对话框或窗口控件的窗口句柄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WM_GetFocusedWindow()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返回具有输入焦点的窗口句柄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WM_GetOrgX()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返回活动窗口的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X</a:t>
                      </a: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原点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WM_GetOrgY()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返回活动窗口的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Y</a:t>
                      </a: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原点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WM_GetParent()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返回父窗口句柄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WM_GetWindowRect()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返回活动窗口的屏幕坐标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WM_GetWindowSizeX()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返回窗口的水平大小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(</a:t>
                      </a: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宽度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WM_GetWindowSizeY()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返回窗口的垂直大小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(</a:t>
                      </a: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高度</a:t>
                      </a: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WM_HideWindow()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隐藏指定窗口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WM_InvalidateWindow()</a:t>
                      </a:r>
                      <a:endParaRPr lang="zh-CN" sz="9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使整个窗口无效</a:t>
                      </a:r>
                    </a:p>
                  </a:txBody>
                  <a:tcPr marL="39935" marR="399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5.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窗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口管理器实验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2770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931</Words>
  <Application>Microsoft Office PowerPoint</Application>
  <PresentationFormat>全屏显示(4:3)</PresentationFormat>
  <Paragraphs>132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126</cp:revision>
  <dcterms:modified xsi:type="dcterms:W3CDTF">2020-01-14T09:36:09Z</dcterms:modified>
</cp:coreProperties>
</file>