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支持的控件类型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控件的重绘机制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67E7F6AA-24DB-4AEF-BE52-77F4E983EF24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如何使用控件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5116F2DC-1BB2-4C79-AB13-18C1791B2361}" type="par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4D21C246-34D9-4511-83D0-1868A0BC414E}" type="sib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控件通用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F51A21D8-BD1F-456F-9A99-440F74E73C97}" type="pres">
      <dgm:prSet presAssocID="{DA0E8E73-C083-4ECE-864B-5B73B76E085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4"/>
      <dgm:spPr/>
    </dgm:pt>
    <dgm:pt modelId="{4DB9B5A2-2916-463E-8D44-C16D2EF2D27D}" type="pres">
      <dgm:prSet presAssocID="{2C6C1D5B-2FD6-453A-874A-F756D9AB67B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4"/>
      <dgm:spPr/>
    </dgm:pt>
    <dgm:pt modelId="{1C05278D-86E9-43F4-9474-968CBDDEF53E}" type="pres">
      <dgm:prSet presAssocID="{67E7F6AA-24DB-4AEF-BE52-77F4E983EF24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FB2AD-82E6-4345-8BCC-D467DA1BD459}" type="pres">
      <dgm:prSet presAssocID="{67E7F6AA-24DB-4AEF-BE52-77F4E983EF24}" presName="accent_3" presStyleCnt="0"/>
      <dgm:spPr/>
    </dgm:pt>
    <dgm:pt modelId="{2655BB12-812E-4C27-8492-2AEE8933215E}" type="pres">
      <dgm:prSet presAssocID="{67E7F6AA-24DB-4AEF-BE52-77F4E983EF24}" presName="accentRepeatNode" presStyleLbl="solidFgAcc1" presStyleIdx="2" presStyleCnt="4"/>
      <dgm:spPr/>
    </dgm:pt>
    <dgm:pt modelId="{57417574-4C72-4383-97F1-9297A9D4A47F}" type="pres">
      <dgm:prSet presAssocID="{846D8379-514E-4F05-AE34-7C5BF1CB56F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082FE-7C88-4B67-BE82-740CB4210CDE}" type="pres">
      <dgm:prSet presAssocID="{846D8379-514E-4F05-AE34-7C5BF1CB56F3}" presName="accent_4" presStyleCnt="0"/>
      <dgm:spPr/>
    </dgm:pt>
    <dgm:pt modelId="{57BCEE27-FCA6-42D8-A696-24DDBC7DABAC}" type="pres">
      <dgm:prSet presAssocID="{846D8379-514E-4F05-AE34-7C5BF1CB56F3}" presName="accentRepeatNode" presStyleLbl="solidFgAcc1" presStyleIdx="3" presStyleCnt="4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3" destOrd="0" parTransId="{A60D89A4-D9F1-4D96-9556-9E2D1A859B25}" sibTransId="{25386460-B760-4BD3-A8E5-0B4D14F70409}"/>
    <dgm:cxn modelId="{A796BB8B-6B9D-40D0-9251-B3E7B5A65574}" type="presOf" srcId="{67E7F6AA-24DB-4AEF-BE52-77F4E983EF24}" destId="{1C05278D-86E9-43F4-9474-968CBDDEF53E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D0F24AEC-A63D-4052-B7CC-08992B6E4332}" type="presOf" srcId="{846D8379-514E-4F05-AE34-7C5BF1CB56F3}" destId="{57417574-4C72-4383-97F1-9297A9D4A47F}" srcOrd="0" destOrd="0" presId="urn:microsoft.com/office/officeart/2008/layout/VerticalCurvedList"/>
    <dgm:cxn modelId="{E9D93CD4-2A09-4C4A-8AFD-30108953D62E}" srcId="{DCBEDBE2-A610-441D-BA40-1E34A5909F49}" destId="{67E7F6AA-24DB-4AEF-BE52-77F4E983EF24}" srcOrd="2" destOrd="0" parTransId="{5116F2DC-1BB2-4C79-AB13-18C1791B2361}" sibTransId="{4D21C246-34D9-4511-83D0-1868A0BC414E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03CC1134-6FA7-408A-B920-3694510D20BB}" type="presParOf" srcId="{B9E0F92E-C17E-473C-B4EE-A86FDFD51776}" destId="{1C05278D-86E9-43F4-9474-968CBDDEF53E}" srcOrd="5" destOrd="0" presId="urn:microsoft.com/office/officeart/2008/layout/VerticalCurvedList"/>
    <dgm:cxn modelId="{94E7DFF0-622A-456F-A841-F5C598591692}" type="presParOf" srcId="{B9E0F92E-C17E-473C-B4EE-A86FDFD51776}" destId="{399FB2AD-82E6-4345-8BCC-D467DA1BD459}" srcOrd="6" destOrd="0" presId="urn:microsoft.com/office/officeart/2008/layout/VerticalCurvedList"/>
    <dgm:cxn modelId="{E3E5B977-D035-4F47-8361-C017994423CE}" type="presParOf" srcId="{399FB2AD-82E6-4345-8BCC-D467DA1BD459}" destId="{2655BB12-812E-4C27-8492-2AEE8933215E}" srcOrd="0" destOrd="0" presId="urn:microsoft.com/office/officeart/2008/layout/VerticalCurvedList"/>
    <dgm:cxn modelId="{D45C3E1D-DE5A-42C9-869A-E9AF5E6DB19E}" type="presParOf" srcId="{B9E0F92E-C17E-473C-B4EE-A86FDFD51776}" destId="{57417574-4C72-4383-97F1-9297A9D4A47F}" srcOrd="7" destOrd="0" presId="urn:microsoft.com/office/officeart/2008/layout/VerticalCurvedList"/>
    <dgm:cxn modelId="{C5B7334D-4652-4794-9097-6C5C9FA5A079}" type="presParOf" srcId="{B9E0F92E-C17E-473C-B4EE-A86FDFD51776}" destId="{AA0082FE-7C88-4B67-BE82-740CB4210CDE}" srcOrd="8" destOrd="0" presId="urn:microsoft.com/office/officeart/2008/layout/VerticalCurvedList"/>
    <dgm:cxn modelId="{C3217A1E-9B4E-45EC-8703-35823122BFA9}" type="presParOf" srcId="{AA0082FE-7C88-4B67-BE82-740CB4210CDE}" destId="{57BCEE27-FCA6-42D8-A696-24DDBC7DAB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384686" y="260190"/>
          <a:ext cx="3095442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支持的控件类型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4686" y="260190"/>
        <a:ext cx="3095442" cy="520652"/>
      </dsp:txXfrm>
    </dsp:sp>
    <dsp:sp modelId="{CE740109-A4D7-4E81-ABD0-9518AF64FF93}">
      <dsp:nvSpPr>
        <dsp:cNvPr id="0" name=""/>
        <dsp:cNvSpPr/>
      </dsp:nvSpPr>
      <dsp:spPr>
        <a:xfrm>
          <a:off x="59278" y="195109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683188" y="1041304"/>
          <a:ext cx="2796940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控件的重绘机制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3188" y="1041304"/>
        <a:ext cx="2796940" cy="520652"/>
      </dsp:txXfrm>
    </dsp:sp>
    <dsp:sp modelId="{1ABE96DC-0716-4BAC-9D52-6A0550E74620}">
      <dsp:nvSpPr>
        <dsp:cNvPr id="0" name=""/>
        <dsp:cNvSpPr/>
      </dsp:nvSpPr>
      <dsp:spPr>
        <a:xfrm>
          <a:off x="357780" y="976223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278D-86E9-43F4-9474-968CBDDEF53E}">
      <dsp:nvSpPr>
        <dsp:cNvPr id="0" name=""/>
        <dsp:cNvSpPr/>
      </dsp:nvSpPr>
      <dsp:spPr>
        <a:xfrm>
          <a:off x="683188" y="1822418"/>
          <a:ext cx="2796940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如何使用控件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3188" y="1822418"/>
        <a:ext cx="2796940" cy="520652"/>
      </dsp:txXfrm>
    </dsp:sp>
    <dsp:sp modelId="{2655BB12-812E-4C27-8492-2AEE8933215E}">
      <dsp:nvSpPr>
        <dsp:cNvPr id="0" name=""/>
        <dsp:cNvSpPr/>
      </dsp:nvSpPr>
      <dsp:spPr>
        <a:xfrm>
          <a:off x="357780" y="1757337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17574-4C72-4383-97F1-9297A9D4A47F}">
      <dsp:nvSpPr>
        <dsp:cNvPr id="0" name=""/>
        <dsp:cNvSpPr/>
      </dsp:nvSpPr>
      <dsp:spPr>
        <a:xfrm>
          <a:off x="384686" y="2603532"/>
          <a:ext cx="3095442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控件通用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4686" y="2603532"/>
        <a:ext cx="3095442" cy="520652"/>
      </dsp:txXfrm>
    </dsp:sp>
    <dsp:sp modelId="{57BCEE27-FCA6-42D8-A696-24DDBC7DABAC}">
      <dsp:nvSpPr>
        <dsp:cNvPr id="0" name=""/>
        <dsp:cNvSpPr/>
      </dsp:nvSpPr>
      <dsp:spPr>
        <a:xfrm>
          <a:off x="59278" y="2538451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2020/1/11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2020/1/11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控件基础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52543280"/>
              </p:ext>
            </p:extLst>
          </p:nvPr>
        </p:nvGraphicFramePr>
        <p:xfrm>
          <a:off x="2809710" y="2276872"/>
          <a:ext cx="3524581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7334" y="25783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控件基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础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5028" y="334352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8766" y="413587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7328" y="492414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支持的控件类型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件基础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208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1" y="1892008"/>
            <a:ext cx="4580755" cy="429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51026"/>
            <a:ext cx="3333584" cy="5038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88840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控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件实际上都是一个个窗口，所以控件的重绘也是通过调用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WM_Exec()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GUI_Exec()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或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GUI_Delay()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完成的。当控件的属性被更改时，控件的窗口或控件的一部分会被标记为无效，但此时不立刻执行重绘，重绘操作由窗口管理器在稍后完成，或者控件可以通过调用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WM_Paint()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或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WM_Exec()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强制执行重绘，直到所有无效窗口都被重绘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控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件创建时有一个默认的回调函数，调用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GUI_Exec()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会使得窗口管理器向这些控件回调函数发送 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WM_PAINT 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消息来执行重绘操作，所有以被标记为无效的控件的回调函数都会收到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WM_PAINT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消息。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90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控件的重绘机制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件基础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8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B91AF"/>
                </a:solidFill>
                <a:latin typeface="新宋体"/>
                <a:ea typeface="新宋体"/>
              </a:rPr>
              <a:t>PROGBAR_Handle</a:t>
            </a:r>
            <a:r>
              <a:rPr lang="en-US" altLang="zh-CN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hProgBar;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/>
                <a:ea typeface="新宋体"/>
              </a:rPr>
              <a:t>GUI_DispStringAt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/>
                <a:ea typeface="新宋体"/>
              </a:rPr>
              <a:t>"Progress bar"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, 100, 20);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/>
                <a:ea typeface="新宋体"/>
              </a:rPr>
              <a:t>hProgBar 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= PROGBAR_Create(100, 40, 100, 20, </a:t>
            </a:r>
            <a:r>
              <a:rPr lang="en-US" altLang="zh-CN" dirty="0">
                <a:solidFill>
                  <a:srgbClr val="6F008A"/>
                </a:solidFill>
                <a:latin typeface="新宋体"/>
                <a:ea typeface="新宋体"/>
              </a:rPr>
              <a:t>WM_CF_SHOW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新宋体"/>
                <a:ea typeface="新宋体"/>
              </a:rPr>
              <a:t>PROGBAR_SetValue(</a:t>
            </a:r>
            <a:r>
              <a:rPr lang="en-US" altLang="zh-CN" dirty="0" smtClean="0">
                <a:solidFill>
                  <a:srgbClr val="808080"/>
                </a:solidFill>
                <a:latin typeface="新宋体"/>
                <a:ea typeface="新宋体"/>
              </a:rPr>
              <a:t>hProgBar</a:t>
            </a:r>
            <a:r>
              <a:rPr lang="en-US" altLang="zh-CN" dirty="0">
                <a:solidFill>
                  <a:srgbClr val="000000"/>
                </a:solidFill>
                <a:latin typeface="新宋体"/>
                <a:ea typeface="新宋体"/>
              </a:rPr>
              <a:t>, 45);</a:t>
            </a:r>
            <a:endParaRPr lang="zh-CN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如何使用控件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件基础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87644" y="4005064"/>
            <a:ext cx="2168712" cy="115212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8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控件通用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件基础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85551"/>
              </p:ext>
            </p:extLst>
          </p:nvPr>
        </p:nvGraphicFramePr>
        <p:xfrm>
          <a:off x="894420" y="2132853"/>
          <a:ext cx="7355160" cy="3528394"/>
        </p:xfrm>
        <a:graphic>
          <a:graphicData uri="http://schemas.openxmlformats.org/drawingml/2006/table">
            <a:tbl>
              <a:tblPr firstRow="1" firstCol="1" bandRow="1"/>
              <a:tblGrid>
                <a:gridCol w="3284814"/>
                <a:gridCol w="4070346"/>
              </a:tblGrid>
              <a:tr h="392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&lt;WIDGET&gt;_Callback()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默认的回调函数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&lt;WIDGET&gt;_CreateIndirect()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用于在对话框中自动创建控件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&lt;WIDGET&gt;_CreateUser()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使用额外字节作为用户数据创建控件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&lt;WIDGET&gt;_GetUserData()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检索上个函数创建的额外用户数据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&lt;WIDGET&gt;_SetUserData()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设置控件的额外数据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WIDGET_EnableStreamAuto()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是否支持所有流式位图格式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WIDGET_GetDefaultEffect()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返回控件的默认效果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WIDGET_SetDefaultEffect()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设置控件的默认效果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WIDGET_SetEffect()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设置给定控件的效果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6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WIDGET_SetFocusable()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设置接收输入焦点的功能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8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控件通用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件基础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123271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latin typeface="Times New Roman"/>
              </a:rPr>
              <a:t>&lt;WIDGET&gt;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创建要在对话框中使用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的控件。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控件通用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件基础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6358" y="1999868"/>
            <a:ext cx="66912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  <a:latin typeface="新宋体"/>
                <a:ea typeface="新宋体"/>
              </a:rPr>
              <a:t>struct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 dirty="0" smtClean="0">
                <a:solidFill>
                  <a:srgbClr val="2B91AF"/>
                </a:solidFill>
                <a:latin typeface="新宋体"/>
                <a:ea typeface="新宋体"/>
              </a:rPr>
              <a:t>GUI_WIDGET_CREATE_INFO_struct 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新宋体"/>
              <a:ea typeface="新宋体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>
                <a:solidFill>
                  <a:srgbClr val="2B91AF"/>
                </a:solidFill>
                <a:latin typeface="新宋体"/>
                <a:ea typeface="新宋体"/>
              </a:rPr>
              <a:t>GUI_WIDGET_CREATE_FUNC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* pfCreateIndirect;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>
                <a:solidFill>
                  <a:srgbClr val="0000FF"/>
                </a:solidFill>
                <a:latin typeface="新宋体"/>
                <a:ea typeface="新宋体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/>
                <a:ea typeface="新宋体"/>
              </a:rPr>
              <a:t>char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           * pName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新宋体"/>
              <a:ea typeface="新宋体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>
                <a:solidFill>
                  <a:srgbClr val="6F008A"/>
                </a:solidFill>
                <a:latin typeface="新宋体"/>
                <a:ea typeface="新宋体"/>
              </a:rPr>
              <a:t>I16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                    Id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新宋体"/>
              <a:ea typeface="新宋体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>
                <a:solidFill>
                  <a:srgbClr val="6F008A"/>
                </a:solidFill>
                <a:latin typeface="新宋体"/>
                <a:ea typeface="新宋体"/>
              </a:rPr>
              <a:t>I16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                    x0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新宋体"/>
              <a:ea typeface="新宋体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>
                <a:solidFill>
                  <a:srgbClr val="6F008A"/>
                </a:solidFill>
                <a:latin typeface="新宋体"/>
                <a:ea typeface="新宋体"/>
              </a:rPr>
              <a:t>I16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                    y0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新宋体"/>
              <a:ea typeface="新宋体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>
                <a:solidFill>
                  <a:srgbClr val="6F008A"/>
                </a:solidFill>
                <a:latin typeface="新宋体"/>
                <a:ea typeface="新宋体"/>
              </a:rPr>
              <a:t>I16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                    xSize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新宋体"/>
              <a:ea typeface="新宋体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>
                <a:solidFill>
                  <a:srgbClr val="6F008A"/>
                </a:solidFill>
                <a:latin typeface="新宋体"/>
                <a:ea typeface="新宋体"/>
              </a:rPr>
              <a:t>I16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                    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ySize;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 smtClean="0">
                <a:solidFill>
                  <a:srgbClr val="6F008A"/>
                </a:solidFill>
                <a:latin typeface="新宋体"/>
                <a:ea typeface="新宋体"/>
              </a:rPr>
              <a:t>U16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                      Flags;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>
                <a:solidFill>
                  <a:srgbClr val="6F008A"/>
                </a:solidFill>
                <a:latin typeface="新宋体"/>
                <a:ea typeface="新宋体"/>
              </a:rPr>
              <a:t>I32</a:t>
            </a:r>
            <a:r>
              <a:rPr lang="en-US" altLang="zh-CN" sz="2000" dirty="0">
                <a:solidFill>
                  <a:srgbClr val="000000"/>
                </a:solidFill>
                <a:latin typeface="新宋体"/>
                <a:ea typeface="新宋体"/>
              </a:rPr>
              <a:t>                      Para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;</a:t>
            </a: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  </a:t>
            </a:r>
            <a:r>
              <a:rPr lang="en-US" altLang="zh-CN" sz="2000" dirty="0" smtClean="0">
                <a:solidFill>
                  <a:srgbClr val="6F008A"/>
                </a:solidFill>
                <a:latin typeface="新宋体"/>
                <a:ea typeface="新宋体"/>
              </a:rPr>
              <a:t>U32</a:t>
            </a:r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                      NumExtraBytes;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新宋体"/>
                <a:ea typeface="新宋体"/>
              </a:rPr>
              <a:t>};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3858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2256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9807</TotalTime>
  <Words>656</Words>
  <Application>Microsoft Office PowerPoint</Application>
  <PresentationFormat>全屏显示(4:3)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135</cp:revision>
  <dcterms:modified xsi:type="dcterms:W3CDTF">2020-01-14T02:31:54Z</dcterms:modified>
</cp:coreProperties>
</file>