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如何获取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emWin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emWin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目录结构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C6C1D5B-2FD6-453A-874A-F756D9AB67BB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文件说明</a:t>
          </a:r>
          <a:endParaRPr lang="en-US" altLang="zh-CN" sz="2400" dirty="0" smtClean="0">
            <a:latin typeface="思源黑体 CN" pitchFamily="34" charset="-122"/>
            <a:ea typeface="思源黑体 CN" pitchFamily="34" charset="-122"/>
          </a:endParaRPr>
        </a:p>
      </dgm:t>
    </dgm:pt>
    <dgm:pt modelId="{84AB6DF3-D474-4FF0-A134-7E7D32348B50}" type="par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174A94EE-09CE-48D2-9C2C-675708CCD3AF}" type="sib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4CDCCC03-169B-498C-A8A4-D9DA75F30F6E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软件架构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A8E61516-BFF0-4266-8CEB-2343A57A0F1A}" type="parTrans" cxnId="{3664D4B1-C907-407D-995E-42DEF51D09A3}">
      <dgm:prSet/>
      <dgm:spPr/>
      <dgm:t>
        <a:bodyPr/>
        <a:lstStyle/>
        <a:p>
          <a:endParaRPr lang="zh-CN" altLang="en-US"/>
        </a:p>
      </dgm:t>
    </dgm:pt>
    <dgm:pt modelId="{F5C202E2-178C-465F-BCC5-A69C375F47D7}" type="sibTrans" cxnId="{3664D4B1-C907-407D-995E-42DEF51D09A3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4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4"/>
      <dgm:spPr/>
    </dgm:pt>
    <dgm:pt modelId="{91F5E6C8-677F-4ACE-98DF-C03FBBAA65AE}" type="pres">
      <dgm:prSet presAssocID="{DCBEDBE2-A610-441D-BA40-1E34A5909F49}" presName="dstNode" presStyleLbl="node1" presStyleIdx="0" presStyleCnt="4"/>
      <dgm:spPr/>
    </dgm:pt>
    <dgm:pt modelId="{EA9B2FBC-5DCC-4EC3-8479-86F38332F55F}" type="pres">
      <dgm:prSet presAssocID="{1F37E491-61F4-45D6-BF59-D299174D8AE9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4"/>
      <dgm:spPr/>
    </dgm:pt>
    <dgm:pt modelId="{BCF502A7-F089-4404-9FD6-88CFED0729B5}" type="pres">
      <dgm:prSet presAssocID="{DA0E8E73-C083-4ECE-864B-5B73B76E0854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2741AC-7EED-403F-875E-64DFE777819A}" type="pres">
      <dgm:prSet presAssocID="{DA0E8E73-C083-4ECE-864B-5B73B76E0854}" presName="accent_2" presStyleCnt="0"/>
      <dgm:spPr/>
    </dgm:pt>
    <dgm:pt modelId="{CE740109-A4D7-4E81-ABD0-9518AF64FF93}" type="pres">
      <dgm:prSet presAssocID="{DA0E8E73-C083-4ECE-864B-5B73B76E0854}" presName="accentRepeatNode" presStyleLbl="solidFgAcc1" presStyleIdx="1" presStyleCnt="4"/>
      <dgm:spPr/>
    </dgm:pt>
    <dgm:pt modelId="{119D3599-C272-47E5-B0A4-027320EA363F}" type="pres">
      <dgm:prSet presAssocID="{2C6C1D5B-2FD6-453A-874A-F756D9AB67BB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883B7F-767A-4CF1-8321-655C72E589FC}" type="pres">
      <dgm:prSet presAssocID="{2C6C1D5B-2FD6-453A-874A-F756D9AB67BB}" presName="accent_3" presStyleCnt="0"/>
      <dgm:spPr/>
    </dgm:pt>
    <dgm:pt modelId="{1ABE96DC-0716-4BAC-9D52-6A0550E74620}" type="pres">
      <dgm:prSet presAssocID="{2C6C1D5B-2FD6-453A-874A-F756D9AB67BB}" presName="accentRepeatNode" presStyleLbl="solidFgAcc1" presStyleIdx="2" presStyleCnt="4"/>
      <dgm:spPr/>
    </dgm:pt>
    <dgm:pt modelId="{7E8CBC0D-FF31-4A8A-8ABA-C03D223944D3}" type="pres">
      <dgm:prSet presAssocID="{4CDCCC03-169B-498C-A8A4-D9DA75F30F6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60DEA6-693C-4686-A33F-1E239355DB3C}" type="pres">
      <dgm:prSet presAssocID="{4CDCCC03-169B-498C-A8A4-D9DA75F30F6E}" presName="accent_4" presStyleCnt="0"/>
      <dgm:spPr/>
    </dgm:pt>
    <dgm:pt modelId="{A3A105A9-5ECD-4954-ACF7-DBE84565CFA6}" type="pres">
      <dgm:prSet presAssocID="{4CDCCC03-169B-498C-A8A4-D9DA75F30F6E}" presName="accentRepeatNode" presStyleLbl="solidFgAcc1" presStyleIdx="3" presStyleCnt="4"/>
      <dgm:spPr/>
    </dgm:pt>
  </dgm:ptLst>
  <dgm:cxnLst>
    <dgm:cxn modelId="{B02AF228-BCE2-47B3-B60A-3FD39A2276FB}" srcId="{DCBEDBE2-A610-441D-BA40-1E34A5909F49}" destId="{DA0E8E73-C083-4ECE-864B-5B73B76E0854}" srcOrd="1" destOrd="0" parTransId="{780EC6D6-01E5-4F45-80D9-5E6E3B2E22FC}" sibTransId="{21777E8C-0442-4990-91BC-C556CC650695}"/>
    <dgm:cxn modelId="{19EF2743-A417-4701-89EE-F6D1BBA9EB5C}" type="presOf" srcId="{2C6C1D5B-2FD6-453A-874A-F756D9AB67BB}" destId="{119D3599-C272-47E5-B0A4-027320EA363F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E559A290-DC02-48C3-9B21-56380C72BBD6}" srcId="{DCBEDBE2-A610-441D-BA40-1E34A5909F49}" destId="{2C6C1D5B-2FD6-453A-874A-F756D9AB67BB}" srcOrd="2" destOrd="0" parTransId="{84AB6DF3-D474-4FF0-A134-7E7D32348B50}" sibTransId="{174A94EE-09CE-48D2-9C2C-675708CCD3AF}"/>
    <dgm:cxn modelId="{3664D4B1-C907-407D-995E-42DEF51D09A3}" srcId="{DCBEDBE2-A610-441D-BA40-1E34A5909F49}" destId="{4CDCCC03-169B-498C-A8A4-D9DA75F30F6E}" srcOrd="3" destOrd="0" parTransId="{A8E61516-BFF0-4266-8CEB-2343A57A0F1A}" sibTransId="{F5C202E2-178C-465F-BCC5-A69C375F47D7}"/>
    <dgm:cxn modelId="{DCD65C07-19EC-403A-9841-CFEBC08AE047}" type="presOf" srcId="{DA0E8E73-C083-4ECE-864B-5B73B76E0854}" destId="{BCF502A7-F089-4404-9FD6-88CFED0729B5}" srcOrd="0" destOrd="0" presId="urn:microsoft.com/office/officeart/2008/layout/VerticalCurvedList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99D54CC9-351E-448F-9921-AC1EB6C3A007}" type="presOf" srcId="{4CDCCC03-169B-498C-A8A4-D9DA75F30F6E}" destId="{7E8CBC0D-FF31-4A8A-8ABA-C03D223944D3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5E3559ED-B83F-41EC-857B-C6553E2C08BA}" type="presParOf" srcId="{B9E0F92E-C17E-473C-B4EE-A86FDFD51776}" destId="{BCF502A7-F089-4404-9FD6-88CFED0729B5}" srcOrd="3" destOrd="0" presId="urn:microsoft.com/office/officeart/2008/layout/VerticalCurvedList"/>
    <dgm:cxn modelId="{55A1AC02-2E91-40F1-8CCF-C8B27EB4F149}" type="presParOf" srcId="{B9E0F92E-C17E-473C-B4EE-A86FDFD51776}" destId="{3F2741AC-7EED-403F-875E-64DFE777819A}" srcOrd="4" destOrd="0" presId="urn:microsoft.com/office/officeart/2008/layout/VerticalCurvedList"/>
    <dgm:cxn modelId="{C92C9267-3F0D-4852-AAC3-884C173573EB}" type="presParOf" srcId="{3F2741AC-7EED-403F-875E-64DFE777819A}" destId="{CE740109-A4D7-4E81-ABD0-9518AF64FF93}" srcOrd="0" destOrd="0" presId="urn:microsoft.com/office/officeart/2008/layout/VerticalCurvedList"/>
    <dgm:cxn modelId="{212259D3-AA2F-4C3E-A772-131883743261}" type="presParOf" srcId="{B9E0F92E-C17E-473C-B4EE-A86FDFD51776}" destId="{119D3599-C272-47E5-B0A4-027320EA363F}" srcOrd="5" destOrd="0" presId="urn:microsoft.com/office/officeart/2008/layout/VerticalCurvedList"/>
    <dgm:cxn modelId="{CA31077B-C592-45AD-A0BB-3A5AF76C9423}" type="presParOf" srcId="{B9E0F92E-C17E-473C-B4EE-A86FDFD51776}" destId="{65883B7F-767A-4CF1-8321-655C72E589FC}" srcOrd="6" destOrd="0" presId="urn:microsoft.com/office/officeart/2008/layout/VerticalCurvedList"/>
    <dgm:cxn modelId="{885E54D5-F7A3-4825-A251-6BC0B895F48F}" type="presParOf" srcId="{65883B7F-767A-4CF1-8321-655C72E589FC}" destId="{1ABE96DC-0716-4BAC-9D52-6A0550E74620}" srcOrd="0" destOrd="0" presId="urn:microsoft.com/office/officeart/2008/layout/VerticalCurvedList"/>
    <dgm:cxn modelId="{F4B4175C-BBC7-442B-907A-6F16967B8A23}" type="presParOf" srcId="{B9E0F92E-C17E-473C-B4EE-A86FDFD51776}" destId="{7E8CBC0D-FF31-4A8A-8ABA-C03D223944D3}" srcOrd="7" destOrd="0" presId="urn:microsoft.com/office/officeart/2008/layout/VerticalCurvedList"/>
    <dgm:cxn modelId="{1269F33E-09A2-4D9F-B259-E8305DF42763}" type="presParOf" srcId="{B9E0F92E-C17E-473C-B4EE-A86FDFD51776}" destId="{3760DEA6-693C-4686-A33F-1E239355DB3C}" srcOrd="8" destOrd="0" presId="urn:microsoft.com/office/officeart/2008/layout/VerticalCurvedList"/>
    <dgm:cxn modelId="{702A315E-1464-4463-8ACD-BA7DC401D480}" type="presParOf" srcId="{3760DEA6-693C-4686-A33F-1E239355DB3C}" destId="{A3A105A9-5ECD-4954-ACF7-DBE84565CFA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924738" y="-602611"/>
          <a:ext cx="4677383" cy="4677383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394430" y="266939"/>
          <a:ext cx="3236095" cy="534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398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如何获取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emWin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94430" y="266939"/>
        <a:ext cx="3236095" cy="534157"/>
      </dsp:txXfrm>
    </dsp:sp>
    <dsp:sp modelId="{6A357BC7-539B-4ECB-9EAB-2F5D90CE9E6C}">
      <dsp:nvSpPr>
        <dsp:cNvPr id="0" name=""/>
        <dsp:cNvSpPr/>
      </dsp:nvSpPr>
      <dsp:spPr>
        <a:xfrm>
          <a:off x="60582" y="200170"/>
          <a:ext cx="667696" cy="667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502A7-F089-4404-9FD6-88CFED0729B5}">
      <dsp:nvSpPr>
        <dsp:cNvPr id="0" name=""/>
        <dsp:cNvSpPr/>
      </dsp:nvSpPr>
      <dsp:spPr>
        <a:xfrm>
          <a:off x="700675" y="1068314"/>
          <a:ext cx="2929850" cy="534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398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emWin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目录结构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700675" y="1068314"/>
        <a:ext cx="2929850" cy="534157"/>
      </dsp:txXfrm>
    </dsp:sp>
    <dsp:sp modelId="{CE740109-A4D7-4E81-ABD0-9518AF64FF93}">
      <dsp:nvSpPr>
        <dsp:cNvPr id="0" name=""/>
        <dsp:cNvSpPr/>
      </dsp:nvSpPr>
      <dsp:spPr>
        <a:xfrm>
          <a:off x="366827" y="1001544"/>
          <a:ext cx="667696" cy="667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D3599-C272-47E5-B0A4-027320EA363F}">
      <dsp:nvSpPr>
        <dsp:cNvPr id="0" name=""/>
        <dsp:cNvSpPr/>
      </dsp:nvSpPr>
      <dsp:spPr>
        <a:xfrm>
          <a:off x="700675" y="1869688"/>
          <a:ext cx="2929850" cy="534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398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文件说明</a:t>
          </a:r>
          <a:endParaRPr lang="en-US" altLang="zh-CN" sz="2400" kern="1200" dirty="0" smtClean="0">
            <a:latin typeface="思源黑体 CN" pitchFamily="34" charset="-122"/>
            <a:ea typeface="思源黑体 CN" pitchFamily="34" charset="-122"/>
          </a:endParaRPr>
        </a:p>
      </dsp:txBody>
      <dsp:txXfrm>
        <a:off x="700675" y="1869688"/>
        <a:ext cx="2929850" cy="534157"/>
      </dsp:txXfrm>
    </dsp:sp>
    <dsp:sp modelId="{1ABE96DC-0716-4BAC-9D52-6A0550E74620}">
      <dsp:nvSpPr>
        <dsp:cNvPr id="0" name=""/>
        <dsp:cNvSpPr/>
      </dsp:nvSpPr>
      <dsp:spPr>
        <a:xfrm>
          <a:off x="366827" y="1802919"/>
          <a:ext cx="667696" cy="667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CBC0D-FF31-4A8A-8ABA-C03D223944D3}">
      <dsp:nvSpPr>
        <dsp:cNvPr id="0" name=""/>
        <dsp:cNvSpPr/>
      </dsp:nvSpPr>
      <dsp:spPr>
        <a:xfrm>
          <a:off x="394430" y="2671063"/>
          <a:ext cx="3236095" cy="534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2398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软件架构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94430" y="2671063"/>
        <a:ext cx="3236095" cy="534157"/>
      </dsp:txXfrm>
    </dsp:sp>
    <dsp:sp modelId="{A3A105A9-5ECD-4954-ACF7-DBE84565CFA6}">
      <dsp:nvSpPr>
        <dsp:cNvPr id="0" name=""/>
        <dsp:cNvSpPr/>
      </dsp:nvSpPr>
      <dsp:spPr>
        <a:xfrm>
          <a:off x="60582" y="2604293"/>
          <a:ext cx="667696" cy="6676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2019/12/6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2019/12/6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hyperlink" Target="https://www.st.com/content/st_com/zh/products/ecosystems/stm32-open-development-environment/stm32cube.html#produc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2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emWin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文件和应用架构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653579509"/>
              </p:ext>
            </p:extLst>
          </p:nvPr>
        </p:nvGraphicFramePr>
        <p:xfrm>
          <a:off x="2733818" y="2182217"/>
          <a:ext cx="3676365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64930" y="329544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6758" y="410089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3" y="460003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emWin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文件和应用架构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24144" y="250168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63986" y="489720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</a:rPr>
              <a:t>4.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3" y="460003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emWin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文件和应用架构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000" y="1267200"/>
            <a:ext cx="4019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如何获取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emWin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883" y="1930333"/>
            <a:ext cx="80662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使用最新的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STemWin 5.44a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版本。</a:t>
            </a:r>
            <a:endParaRPr lang="en-US" altLang="zh-CN" sz="1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ST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官网中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的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emWin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版本停留在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V5.32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不再继续更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新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1400" dirty="0">
              <a:latin typeface="思源黑体 Light" pitchFamily="34" charset="-122"/>
              <a:ea typeface="思源黑体 Light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最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新版本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的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emWin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在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STM32 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CUBE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库中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1400" dirty="0">
              <a:latin typeface="思源黑体 Light" pitchFamily="34" charset="-122"/>
              <a:ea typeface="思源黑体 Light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STM32 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CUBE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库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可从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官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网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或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STM32CubeMX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软件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中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获取。</a:t>
            </a:r>
            <a:endParaRPr lang="en-US" altLang="zh-CN" sz="800" dirty="0" smtClean="0">
              <a:latin typeface="思源黑体 Light" pitchFamily="34" charset="-122"/>
              <a:ea typeface="思源黑体 Light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hlinkClick r:id="rId2"/>
              </a:rPr>
              <a:t>https://www.st.com/content/st_com/zh/products/ecosystems/stm32-open-development-environment/stm32cube.html#products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endParaRPr lang="zh-CN" altLang="en-US" sz="24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70" y="5344194"/>
            <a:ext cx="7052259" cy="533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46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3" y="460003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emWin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文件和应用架构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000" y="1267200"/>
            <a:ext cx="4019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 emWin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目录结构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5" y="2373441"/>
            <a:ext cx="8470231" cy="29277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47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3" y="460003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emWin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文件和应用架构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000" y="1267200"/>
            <a:ext cx="4019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3. emWin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文件说明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711556"/>
              </p:ext>
            </p:extLst>
          </p:nvPr>
        </p:nvGraphicFramePr>
        <p:xfrm>
          <a:off x="889231" y="1913534"/>
          <a:ext cx="7365538" cy="4323780"/>
        </p:xfrm>
        <a:graphic>
          <a:graphicData uri="http://schemas.openxmlformats.org/drawingml/2006/table">
            <a:tbl>
              <a:tblPr firstRow="1" firstCol="1" bandRow="1"/>
              <a:tblGrid>
                <a:gridCol w="3682769"/>
                <a:gridCol w="3682769"/>
              </a:tblGrid>
              <a:tr h="83641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STemWin_CM4_wcXX.a</a:t>
                      </a:r>
                      <a:endParaRPr lang="zh-CN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ea"/>
                          <a:ea typeface="+mn-ea"/>
                        </a:rPr>
                        <a:t>XX=16</a:t>
                      </a:r>
                      <a:r>
                        <a:rPr lang="zh-CN" sz="1400" dirty="0">
                          <a:effectLst/>
                          <a:latin typeface="+mn-ea"/>
                          <a:ea typeface="+mn-ea"/>
                        </a:rPr>
                        <a:t>时适用于</a:t>
                      </a:r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EWARM 7</a:t>
                      </a:r>
                      <a:r>
                        <a:rPr lang="zh-CN" sz="1400" dirty="0">
                          <a:effectLst/>
                          <a:latin typeface="+mn-ea"/>
                          <a:ea typeface="+mn-ea"/>
                        </a:rPr>
                        <a:t>和</a:t>
                      </a:r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Keil 5</a:t>
                      </a:r>
                      <a:endParaRPr lang="zh-CN" sz="14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XX=32</a:t>
                      </a:r>
                      <a:r>
                        <a:rPr lang="zh-CN" sz="1400" dirty="0">
                          <a:effectLst/>
                          <a:latin typeface="+mn-ea"/>
                          <a:ea typeface="+mn-ea"/>
                        </a:rPr>
                        <a:t>时试用于</a:t>
                      </a:r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EWARM 8</a:t>
                      </a:r>
                      <a:r>
                        <a:rPr lang="zh-CN" sz="1400" dirty="0">
                          <a:effectLst/>
                          <a:latin typeface="+mn-ea"/>
                          <a:ea typeface="+mn-ea"/>
                        </a:rPr>
                        <a:t>和</a:t>
                      </a:r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SW4STM32</a:t>
                      </a:r>
                      <a:endParaRPr lang="zh-CN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73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STemWin_CM4_wcXX_ot.a</a:t>
                      </a:r>
                      <a:endParaRPr lang="zh-CN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ot</a:t>
                      </a:r>
                      <a:r>
                        <a:rPr lang="zh-CN" sz="1400" dirty="0">
                          <a:effectLst/>
                          <a:latin typeface="+mn-ea"/>
                          <a:ea typeface="+mn-ea"/>
                        </a:rPr>
                        <a:t>表示此核心库已做优化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47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STemWin_CM4_wcXX_ARGB.a</a:t>
                      </a:r>
                      <a:endParaRPr lang="zh-CN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ARGB</a:t>
                      </a:r>
                      <a:r>
                        <a:rPr lang="zh-CN" sz="1400" dirty="0">
                          <a:effectLst/>
                          <a:latin typeface="+mn-ea"/>
                          <a:ea typeface="+mn-ea"/>
                        </a:rPr>
                        <a:t>表示此核心库的逻辑颜色从高位到低位的排列顺序为</a:t>
                      </a:r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ARGB</a:t>
                      </a:r>
                      <a:endParaRPr lang="zh-CN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73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STemWin_CM4_wcXX_ot_ARGB.a</a:t>
                      </a:r>
                      <a:endParaRPr lang="zh-CN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+mn-ea"/>
                          <a:ea typeface="+mn-ea"/>
                        </a:rPr>
                        <a:t>此库文件既做了优化又使用</a:t>
                      </a:r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ARGB</a:t>
                      </a:r>
                      <a:r>
                        <a:rPr lang="zh-CN" sz="1400" dirty="0">
                          <a:effectLst/>
                          <a:latin typeface="+mn-ea"/>
                          <a:ea typeface="+mn-ea"/>
                        </a:rPr>
                        <a:t>颜色排列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73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STemWin_CM4_OS_wcXX.a</a:t>
                      </a:r>
                      <a:endParaRPr lang="zh-CN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OS</a:t>
                      </a:r>
                      <a:r>
                        <a:rPr lang="zh-CN" sz="1400" dirty="0">
                          <a:effectLst/>
                          <a:latin typeface="+mn-ea"/>
                          <a:ea typeface="+mn-ea"/>
                        </a:rPr>
                        <a:t>表示在操作系统环境下使用的核心库，其余同上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73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STemWin_CM4_OS_wcXX_ot.a</a:t>
                      </a:r>
                      <a:endParaRPr lang="zh-CN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873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STemWin_CM4_OS_wcXX_ARGB.a</a:t>
                      </a:r>
                      <a:endParaRPr lang="zh-CN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873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STemWin_CM4_OS_wcXX_ot_ARGB.a</a:t>
                      </a:r>
                      <a:endParaRPr lang="zh-CN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873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STemWin_WIN32.lib</a:t>
                      </a:r>
                      <a:endParaRPr lang="zh-CN" sz="14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+mn-ea"/>
                          <a:ea typeface="+mn-ea"/>
                        </a:rPr>
                        <a:t>在</a:t>
                      </a:r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Windows</a:t>
                      </a:r>
                      <a:r>
                        <a:rPr lang="zh-CN" sz="1400" dirty="0">
                          <a:effectLst/>
                          <a:latin typeface="+mn-ea"/>
                          <a:ea typeface="+mn-ea"/>
                        </a:rPr>
                        <a:t>系统中仿真时用的核心库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73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STemWin_WIN32_ARGB.lib</a:t>
                      </a:r>
                      <a:endParaRPr lang="zh-CN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76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3" y="460003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emWin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文件和应用架构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000" y="1267200"/>
            <a:ext cx="4019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4. emWin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软件架构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grpSp>
        <p:nvGrpSpPr>
          <p:cNvPr id="6" name="画布 2"/>
          <p:cNvGrpSpPr/>
          <p:nvPr/>
        </p:nvGrpSpPr>
        <p:grpSpPr>
          <a:xfrm>
            <a:off x="2104892" y="1976488"/>
            <a:ext cx="4934217" cy="4336761"/>
            <a:chOff x="0" y="0"/>
            <a:chExt cx="5270500" cy="4632325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270500" cy="463232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sp>
        <p:sp>
          <p:nvSpPr>
            <p:cNvPr id="8" name="矩形 7"/>
            <p:cNvSpPr/>
            <p:nvPr/>
          </p:nvSpPr>
          <p:spPr>
            <a:xfrm>
              <a:off x="121154" y="543437"/>
              <a:ext cx="5063071" cy="30278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1001">
              <a:schemeClr val="lt2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21164" y="103508"/>
              <a:ext cx="5063076" cy="31917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zh-CN" sz="1050">
                  <a:effectLst/>
                  <a:latin typeface="Times New Roman"/>
                  <a:ea typeface="宋体"/>
                  <a:cs typeface="宋体"/>
                </a:rPr>
                <a:t>应用层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55670" y="4243294"/>
              <a:ext cx="5063301" cy="31877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zh-CN" sz="1200">
                  <a:effectLst/>
                  <a:latin typeface="宋体"/>
                  <a:cs typeface="宋体"/>
                </a:rPr>
                <a:t>硬件层</a:t>
              </a:r>
              <a:r>
                <a:rPr lang="en-US" sz="1200">
                  <a:effectLst/>
                  <a:latin typeface="宋体"/>
                  <a:cs typeface="宋体"/>
                </a:rPr>
                <a:t> BSP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39919" y="922888"/>
              <a:ext cx="4839419" cy="3106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200"/>
                </a:lnSpc>
                <a:spcAft>
                  <a:spcPts val="0"/>
                </a:spcAft>
              </a:pPr>
              <a:r>
                <a:rPr lang="zh-CN" sz="1050" b="1" dirty="0">
                  <a:solidFill>
                    <a:srgbClr val="FF0000"/>
                  </a:solidFill>
                  <a:effectLst/>
                  <a:latin typeface="Times New Roman"/>
                  <a:ea typeface="宋体"/>
                  <a:cs typeface="宋体"/>
                </a:rPr>
                <a:t>控件层：</a:t>
              </a:r>
              <a:r>
                <a:rPr lang="zh-CN" sz="1050" dirty="0">
                  <a:effectLst/>
                  <a:latin typeface="Times New Roman"/>
                  <a:ea typeface="宋体"/>
                  <a:cs typeface="宋体"/>
                </a:rPr>
                <a:t>包括菜单栏、框架窗口、复选框等控件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41975" y="1292299"/>
              <a:ext cx="4838700" cy="32084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200"/>
                </a:lnSpc>
                <a:spcAft>
                  <a:spcPts val="0"/>
                </a:spcAft>
              </a:pPr>
              <a:r>
                <a:rPr lang="zh-CN" sz="1050" b="1">
                  <a:solidFill>
                    <a:srgbClr val="FF0000"/>
                  </a:solidFill>
                  <a:effectLst/>
                  <a:latin typeface="Times New Roman"/>
                  <a:cs typeface="宋体"/>
                </a:rPr>
                <a:t>窗口管理器：</a:t>
              </a:r>
              <a:r>
                <a:rPr lang="zh-CN" sz="1050">
                  <a:effectLst/>
                  <a:latin typeface="Times New Roman"/>
                  <a:cs typeface="宋体"/>
                </a:rPr>
                <a:t>以独立矩形窗口的形式管理控件组，便于变形、隐藏等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41273" y="1673525"/>
              <a:ext cx="4838065" cy="49145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200"/>
                </a:lnSpc>
                <a:spcAft>
                  <a:spcPts val="0"/>
                </a:spcAft>
              </a:pPr>
              <a:r>
                <a:rPr lang="en-US" sz="1050" b="1">
                  <a:solidFill>
                    <a:srgbClr val="FF0000"/>
                  </a:solidFill>
                  <a:effectLst/>
                  <a:latin typeface="Times New Roman"/>
                  <a:cs typeface="宋体"/>
                </a:rPr>
                <a:t>GUI</a:t>
              </a:r>
              <a:r>
                <a:rPr lang="zh-CN" sz="1050" b="1">
                  <a:solidFill>
                    <a:srgbClr val="FF0000"/>
                  </a:solidFill>
                  <a:effectLst/>
                  <a:latin typeface="Times New Roman"/>
                  <a:cs typeface="宋体"/>
                </a:rPr>
                <a:t>核心层：</a:t>
              </a:r>
              <a:r>
                <a:rPr lang="zh-CN" sz="1050">
                  <a:effectLst/>
                  <a:latin typeface="Times New Roman"/>
                  <a:cs typeface="宋体"/>
                </a:rPr>
                <a:t>图形库、文字显示、触控等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44526" y="2251493"/>
              <a:ext cx="4837430" cy="3175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200"/>
                </a:lnSpc>
                <a:spcAft>
                  <a:spcPts val="0"/>
                </a:spcAft>
              </a:pPr>
              <a:r>
                <a:rPr lang="zh-CN" sz="1050" b="1">
                  <a:solidFill>
                    <a:srgbClr val="FF0000"/>
                  </a:solidFill>
                  <a:effectLst/>
                  <a:latin typeface="Times New Roman"/>
                  <a:cs typeface="宋体"/>
                </a:rPr>
                <a:t>存储设备：</a:t>
              </a:r>
              <a:r>
                <a:rPr lang="zh-CN" sz="1050">
                  <a:effectLst/>
                  <a:latin typeface="Times New Roman"/>
                  <a:cs typeface="宋体"/>
                </a:rPr>
                <a:t>使用</a:t>
              </a:r>
              <a:r>
                <a:rPr lang="en-US" sz="1050">
                  <a:effectLst/>
                  <a:latin typeface="Times New Roman"/>
                  <a:cs typeface="宋体"/>
                </a:rPr>
                <a:t>RAM</a:t>
              </a:r>
              <a:r>
                <a:rPr lang="zh-CN" sz="1050">
                  <a:effectLst/>
                  <a:latin typeface="Times New Roman"/>
                  <a:cs typeface="宋体"/>
                </a:rPr>
                <a:t>等设备加快绘制速度或制作特殊效果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39919" y="2665562"/>
              <a:ext cx="4836795" cy="325451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200"/>
                </a:lnSpc>
                <a:spcAft>
                  <a:spcPts val="0"/>
                </a:spcAft>
              </a:pPr>
              <a:r>
                <a:rPr lang="en-US" sz="1050" b="1">
                  <a:solidFill>
                    <a:srgbClr val="FF0000"/>
                  </a:solidFill>
                  <a:effectLst/>
                  <a:latin typeface="Times New Roman"/>
                  <a:cs typeface="宋体"/>
                </a:rPr>
                <a:t>VNC</a:t>
              </a:r>
              <a:r>
                <a:rPr lang="zh-CN" sz="1050" b="1">
                  <a:solidFill>
                    <a:srgbClr val="FF0000"/>
                  </a:solidFill>
                  <a:effectLst/>
                  <a:latin typeface="Times New Roman"/>
                  <a:cs typeface="宋体"/>
                </a:rPr>
                <a:t>服务器：</a:t>
              </a:r>
              <a:r>
                <a:rPr lang="zh-CN" sz="1050">
                  <a:effectLst/>
                  <a:latin typeface="Times New Roman"/>
                  <a:cs typeface="宋体"/>
                </a:rPr>
                <a:t>这是可选的远程控制组件</a:t>
              </a:r>
              <a:endParaRPr lang="zh-CN" sz="1200">
                <a:effectLst/>
                <a:latin typeface="宋体"/>
                <a:cs typeface="宋体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362300" y="3151322"/>
              <a:ext cx="4545641" cy="987431"/>
              <a:chOff x="244536" y="3099806"/>
              <a:chExt cx="4836161" cy="1088511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244537" y="3099806"/>
                <a:ext cx="4836160" cy="1088511"/>
                <a:chOff x="244537" y="3099806"/>
                <a:chExt cx="4836160" cy="1088511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244537" y="3099806"/>
                  <a:ext cx="4836160" cy="1088511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1001">
                  <a:schemeClr val="l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ts val="1200"/>
                    </a:lnSpc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宋体"/>
                      <a:cs typeface="宋体"/>
                    </a:rPr>
                    <a:t> </a:t>
                  </a:r>
                  <a:endParaRPr lang="zh-CN" sz="1200">
                    <a:effectLst/>
                    <a:latin typeface="宋体"/>
                    <a:cs typeface="宋体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362717" y="3397148"/>
                  <a:ext cx="2208363" cy="690114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ts val="1200"/>
                    </a:lnSpc>
                    <a:spcAft>
                      <a:spcPts val="0"/>
                    </a:spcAft>
                  </a:pPr>
                  <a:r>
                    <a:rPr lang="zh-CN" sz="1050">
                      <a:effectLst/>
                      <a:latin typeface="Times New Roman"/>
                      <a:ea typeface="宋体"/>
                      <a:cs typeface="宋体"/>
                    </a:rPr>
                    <a:t>直接线性访问型</a:t>
                  </a:r>
                  <a:r>
                    <a:rPr lang="en-US" sz="1050">
                      <a:effectLst/>
                      <a:latin typeface="Times New Roman"/>
                      <a:ea typeface="宋体"/>
                      <a:cs typeface="宋体"/>
                    </a:rPr>
                    <a:t> LCD</a:t>
                  </a:r>
                  <a:endParaRPr lang="zh-CN" sz="1050">
                    <a:effectLst/>
                    <a:latin typeface="Times New Roman"/>
                    <a:ea typeface="宋体"/>
                    <a:cs typeface="宋体"/>
                  </a:endParaRPr>
                </a:p>
                <a:p>
                  <a:pPr algn="ctr">
                    <a:lnSpc>
                      <a:spcPts val="1200"/>
                    </a:lnSpc>
                    <a:spcAft>
                      <a:spcPts val="0"/>
                    </a:spcAft>
                  </a:pPr>
                  <a:r>
                    <a:rPr lang="en-US" sz="1050">
                      <a:effectLst/>
                      <a:latin typeface="Times New Roman"/>
                      <a:ea typeface="宋体"/>
                      <a:cs typeface="宋体"/>
                    </a:rPr>
                    <a:t>(LIN</a:t>
                  </a:r>
                  <a:r>
                    <a:rPr lang="zh-CN" sz="1050">
                      <a:effectLst/>
                      <a:latin typeface="Times New Roman"/>
                      <a:ea typeface="宋体"/>
                      <a:cs typeface="宋体"/>
                    </a:rPr>
                    <a:t>类型</a:t>
                  </a:r>
                  <a:r>
                    <a:rPr lang="en-US" sz="1050">
                      <a:effectLst/>
                      <a:latin typeface="Times New Roman"/>
                      <a:ea typeface="宋体"/>
                      <a:cs typeface="宋体"/>
                    </a:rPr>
                    <a:t>)</a:t>
                  </a:r>
                  <a:endParaRPr lang="zh-CN" sz="1050">
                    <a:effectLst/>
                    <a:latin typeface="Times New Roman"/>
                    <a:ea typeface="宋体"/>
                    <a:cs typeface="宋体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2785177" y="3397665"/>
                  <a:ext cx="2207895" cy="68961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ts val="1200"/>
                    </a:lnSpc>
                    <a:spcAft>
                      <a:spcPts val="0"/>
                    </a:spcAft>
                  </a:pPr>
                  <a:r>
                    <a:rPr lang="zh-CN" sz="1050">
                      <a:effectLst/>
                      <a:latin typeface="Times New Roman"/>
                      <a:ea typeface="宋体"/>
                      <a:cs typeface="宋体"/>
                    </a:rPr>
                    <a:t>非直接访问型</a:t>
                  </a:r>
                  <a:r>
                    <a:rPr lang="en-US" sz="1050">
                      <a:effectLst/>
                      <a:latin typeface="Times New Roman"/>
                      <a:ea typeface="宋体"/>
                      <a:cs typeface="宋体"/>
                    </a:rPr>
                    <a:t>LCD</a:t>
                  </a:r>
                  <a:endParaRPr lang="zh-CN" sz="1050">
                    <a:effectLst/>
                    <a:latin typeface="Times New Roman"/>
                    <a:ea typeface="宋体"/>
                    <a:cs typeface="宋体"/>
                  </a:endParaRPr>
                </a:p>
                <a:p>
                  <a:pPr algn="ctr">
                    <a:lnSpc>
                      <a:spcPts val="1200"/>
                    </a:lnSpc>
                    <a:spcAft>
                      <a:spcPts val="0"/>
                    </a:spcAft>
                  </a:pPr>
                  <a:r>
                    <a:rPr lang="en-US" sz="1050">
                      <a:effectLst/>
                      <a:latin typeface="Times New Roman"/>
                      <a:ea typeface="宋体"/>
                      <a:cs typeface="宋体"/>
                    </a:rPr>
                    <a:t>(FlexColor </a:t>
                  </a:r>
                  <a:r>
                    <a:rPr lang="zh-CN" sz="1050">
                      <a:effectLst/>
                      <a:latin typeface="Times New Roman"/>
                      <a:ea typeface="宋体"/>
                      <a:cs typeface="宋体"/>
                    </a:rPr>
                    <a:t>类型</a:t>
                  </a:r>
                  <a:r>
                    <a:rPr lang="en-US" sz="1050">
                      <a:effectLst/>
                      <a:latin typeface="Times New Roman"/>
                      <a:ea typeface="宋体"/>
                      <a:cs typeface="宋体"/>
                    </a:rPr>
                    <a:t>)</a:t>
                  </a:r>
                  <a:endParaRPr lang="zh-CN" sz="1050">
                    <a:effectLst/>
                    <a:latin typeface="Times New Roman"/>
                    <a:ea typeface="宋体"/>
                    <a:cs typeface="宋体"/>
                  </a:endParaRPr>
                </a:p>
              </p:txBody>
            </p:sp>
          </p:grpSp>
          <p:sp>
            <p:nvSpPr>
              <p:cNvPr id="19" name="文本框 20"/>
              <p:cNvSpPr txBox="1"/>
              <p:nvPr/>
            </p:nvSpPr>
            <p:spPr>
              <a:xfrm>
                <a:off x="244536" y="3115049"/>
                <a:ext cx="1104181" cy="32778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ts val="1200"/>
                  </a:lnSpc>
                  <a:spcAft>
                    <a:spcPts val="0"/>
                  </a:spcAft>
                </a:pPr>
                <a:r>
                  <a:rPr lang="zh-CN" sz="1050">
                    <a:effectLst/>
                    <a:latin typeface="Times New Roman"/>
                    <a:ea typeface="宋体"/>
                    <a:cs typeface="宋体"/>
                  </a:rPr>
                  <a:t>液晶驱动</a:t>
                </a:r>
              </a:p>
            </p:txBody>
          </p:sp>
        </p:grpSp>
        <p:sp>
          <p:nvSpPr>
            <p:cNvPr id="17" name="文本框 21"/>
            <p:cNvSpPr txBox="1"/>
            <p:nvPr/>
          </p:nvSpPr>
          <p:spPr>
            <a:xfrm>
              <a:off x="210057" y="595191"/>
              <a:ext cx="1069651" cy="50036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200"/>
                </a:lnSpc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ea typeface="宋体"/>
                  <a:cs typeface="宋体"/>
                </a:rPr>
                <a:t>emWin</a:t>
              </a:r>
              <a:endParaRPr lang="zh-CN" sz="1050">
                <a:effectLst/>
                <a:latin typeface="Times New Roman"/>
                <a:ea typeface="宋体"/>
                <a:cs typeface="宋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44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354361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4655</TotalTime>
  <Words>507</Words>
  <Application>Microsoft Office PowerPoint</Application>
  <PresentationFormat>全屏显示(4:3)</PresentationFormat>
  <Paragraphs>73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73</cp:revision>
  <dcterms:modified xsi:type="dcterms:W3CDTF">2019-12-06T07:35:24Z</dcterms:modified>
</cp:coreProperties>
</file>