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61" r:id="rId5"/>
    <p:sldId id="264" r:id="rId6"/>
    <p:sldId id="266" r:id="rId7"/>
    <p:sldId id="267" r:id="rId8"/>
    <p:sldId id="268" r:id="rId9"/>
    <p:sldId id="269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表格控件简介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表格控件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表格控件基础实验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3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3"/>
      <dgm:spPr/>
    </dgm:pt>
    <dgm:pt modelId="{91F5E6C8-677F-4ACE-98DF-C03FBBAA65AE}" type="pres">
      <dgm:prSet presAssocID="{DCBEDBE2-A610-441D-BA40-1E34A5909F49}" presName="dstNode" presStyleLbl="node1" presStyleIdx="0" presStyleCnt="3"/>
      <dgm:spPr/>
    </dgm:pt>
    <dgm:pt modelId="{F51A21D8-BD1F-456F-9A99-440F74E73C97}" type="pres">
      <dgm:prSet presAssocID="{DA0E8E73-C083-4ECE-864B-5B73B76E0854}" presName="text_1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6C5476B-15A4-4984-80DB-34F198F47CCB}" type="pres">
      <dgm:prSet presAssocID="{DA0E8E73-C083-4ECE-864B-5B73B76E0854}" presName="accent_1" presStyleCnt="0"/>
      <dgm:spPr/>
    </dgm:pt>
    <dgm:pt modelId="{CE740109-A4D7-4E81-ABD0-9518AF64FF93}" type="pres">
      <dgm:prSet presAssocID="{DA0E8E73-C083-4ECE-864B-5B73B76E0854}" presName="accentRepeatNode" presStyleLbl="solidFgAcc1" presStyleIdx="0" presStyleCnt="3"/>
      <dgm:spPr/>
    </dgm:pt>
    <dgm:pt modelId="{01D3B3D7-7E09-4F96-8B68-180CAF529E2A}" type="pres">
      <dgm:prSet presAssocID="{846D8379-514E-4F05-AE34-7C5BF1CB56F3}" presName="text_2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3D2BBE2-0488-4670-A5CF-495B0E9A375C}" type="pres">
      <dgm:prSet presAssocID="{846D8379-514E-4F05-AE34-7C5BF1CB56F3}" presName="accent_2" presStyleCnt="0"/>
      <dgm:spPr/>
    </dgm:pt>
    <dgm:pt modelId="{57BCEE27-FCA6-42D8-A696-24DDBC7DABAC}" type="pres">
      <dgm:prSet presAssocID="{846D8379-514E-4F05-AE34-7C5BF1CB56F3}" presName="accentRepeatNode" presStyleLbl="solidFgAcc1" presStyleIdx="1" presStyleCnt="3"/>
      <dgm:spPr/>
    </dgm:pt>
    <dgm:pt modelId="{48FDFFB6-9E75-4AA3-8F0C-5AA1902DB769}" type="pres">
      <dgm:prSet presAssocID="{783B8359-97F4-4762-9822-C1DD86BED565}" presName="text_3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37DD1F22-92C5-40AE-B753-A93D6AB52EB3}" type="pres">
      <dgm:prSet presAssocID="{783B8359-97F4-4762-9822-C1DD86BED565}" presName="accent_3" presStyleCnt="0"/>
      <dgm:spPr/>
    </dgm:pt>
    <dgm:pt modelId="{94560077-27F3-4B44-85B9-ADBA7A8EE8B0}" type="pres">
      <dgm:prSet presAssocID="{783B8359-97F4-4762-9822-C1DD86BED565}" presName="accentRepeatNode" presStyleLbl="solidFgAcc1" presStyleIdx="2" presStyleCnt="3"/>
      <dgm:spPr/>
    </dgm:pt>
  </dgm:ptLst>
  <dgm:cxnLst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6B1B7459-B4FA-413D-A6E8-1348056FE2FC}" srcId="{DCBEDBE2-A610-441D-BA40-1E34A5909F49}" destId="{846D8379-514E-4F05-AE34-7C5BF1CB56F3}" srcOrd="1" destOrd="0" parTransId="{A60D89A4-D9F1-4D96-9556-9E2D1A859B25}" sibTransId="{25386460-B760-4BD3-A8E5-0B4D14F70409}"/>
    <dgm:cxn modelId="{A3B55042-1231-404B-9F34-B62A4BEB5FAE}" type="presOf" srcId="{783B8359-97F4-4762-9822-C1DD86BED565}" destId="{48FDFFB6-9E75-4AA3-8F0C-5AA1902DB769}" srcOrd="0" destOrd="0" presId="urn:microsoft.com/office/officeart/2008/layout/VerticalCurvedList"/>
    <dgm:cxn modelId="{EE55DA7E-7851-47AA-9BDD-A443764AE867}" type="presOf" srcId="{DA0E8E73-C083-4ECE-864B-5B73B76E0854}" destId="{F51A21D8-BD1F-456F-9A99-440F74E73C97}" srcOrd="0" destOrd="0" presId="urn:microsoft.com/office/officeart/2008/layout/VerticalCurvedList"/>
    <dgm:cxn modelId="{B5BAE33B-A2DC-4441-BADB-F804E37280A4}" type="presOf" srcId="{21777E8C-0442-4990-91BC-C556CC650695}" destId="{ED76B439-C122-45C2-811B-B1CB1E49B58B}" srcOrd="0" destOrd="0" presId="urn:microsoft.com/office/officeart/2008/layout/VerticalCurvedList"/>
    <dgm:cxn modelId="{83C301F6-5842-4941-9ECE-C5D6EC74D2A4}" srcId="{DCBEDBE2-A610-441D-BA40-1E34A5909F49}" destId="{783B8359-97F4-4762-9822-C1DD86BED565}" srcOrd="2" destOrd="0" parTransId="{4FCAE3BD-45E6-4874-9B3D-E55C1514E2AF}" sibTransId="{427CC60A-2AD4-4086-A55A-B95895805870}"/>
    <dgm:cxn modelId="{B02AF228-BCE2-47B3-B60A-3FD39A2276FB}" srcId="{DCBEDBE2-A610-441D-BA40-1E34A5909F49}" destId="{DA0E8E73-C083-4ECE-864B-5B73B76E0854}" srcOrd="0" destOrd="0" parTransId="{780EC6D6-01E5-4F45-80D9-5E6E3B2E22FC}" sibTransId="{21777E8C-0442-4990-91BC-C556CC650695}"/>
    <dgm:cxn modelId="{342B6361-29D0-4141-97A0-2438FB70336B}" type="presOf" srcId="{846D8379-514E-4F05-AE34-7C5BF1CB56F3}" destId="{01D3B3D7-7E09-4F96-8B68-180CAF529E2A}" srcOrd="0" destOrd="0" presId="urn:microsoft.com/office/officeart/2008/layout/VerticalCurvedList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FE030462-5247-4473-8951-FDFF4725D395}" type="presParOf" srcId="{B9E0F92E-C17E-473C-B4EE-A86FDFD51776}" destId="{F51A21D8-BD1F-456F-9A99-440F74E73C97}" srcOrd="1" destOrd="0" presId="urn:microsoft.com/office/officeart/2008/layout/VerticalCurvedList"/>
    <dgm:cxn modelId="{C77833F8-88C4-4720-83C7-8CABB8B1237F}" type="presParOf" srcId="{B9E0F92E-C17E-473C-B4EE-A86FDFD51776}" destId="{A6C5476B-15A4-4984-80DB-34F198F47CCB}" srcOrd="2" destOrd="0" presId="urn:microsoft.com/office/officeart/2008/layout/VerticalCurvedList"/>
    <dgm:cxn modelId="{364DD5F1-F1F7-4276-9972-2A08DFB88C95}" type="presParOf" srcId="{A6C5476B-15A4-4984-80DB-34F198F47CCB}" destId="{CE740109-A4D7-4E81-ABD0-9518AF64FF93}" srcOrd="0" destOrd="0" presId="urn:microsoft.com/office/officeart/2008/layout/VerticalCurvedList"/>
    <dgm:cxn modelId="{6E4E6894-83EB-4C35-9D15-AB5426BF19A3}" type="presParOf" srcId="{B9E0F92E-C17E-473C-B4EE-A86FDFD51776}" destId="{01D3B3D7-7E09-4F96-8B68-180CAF529E2A}" srcOrd="3" destOrd="0" presId="urn:microsoft.com/office/officeart/2008/layout/VerticalCurvedList"/>
    <dgm:cxn modelId="{754D675C-F5B8-44AA-99EF-9018220F34F7}" type="presParOf" srcId="{B9E0F92E-C17E-473C-B4EE-A86FDFD51776}" destId="{33D2BBE2-0488-4670-A5CF-495B0E9A375C}" srcOrd="4" destOrd="0" presId="urn:microsoft.com/office/officeart/2008/layout/VerticalCurvedList"/>
    <dgm:cxn modelId="{3A355A0F-D863-46C4-8C6D-B29A063909A8}" type="presParOf" srcId="{33D2BBE2-0488-4670-A5CF-495B0E9A375C}" destId="{57BCEE27-FCA6-42D8-A696-24DDBC7DABAC}" srcOrd="0" destOrd="0" presId="urn:microsoft.com/office/officeart/2008/layout/VerticalCurvedList"/>
    <dgm:cxn modelId="{CAF1E5D4-3EE4-4AD2-9EC7-92EAE26D2BCB}" type="presParOf" srcId="{B9E0F92E-C17E-473C-B4EE-A86FDFD51776}" destId="{48FDFFB6-9E75-4AA3-8F0C-5AA1902DB769}" srcOrd="5" destOrd="0" presId="urn:microsoft.com/office/officeart/2008/layout/VerticalCurvedList"/>
    <dgm:cxn modelId="{A12C147E-BC09-4E65-B419-0E72C4F56222}" type="presParOf" srcId="{B9E0F92E-C17E-473C-B4EE-A86FDFD51776}" destId="{37DD1F22-92C5-40AE-B753-A93D6AB52EB3}" srcOrd="6" destOrd="0" presId="urn:microsoft.com/office/officeart/2008/layout/VerticalCurvedList"/>
    <dgm:cxn modelId="{750491A1-7117-4CB9-AEB0-C2EC63566607}" type="presParOf" srcId="{37DD1F22-92C5-40AE-B753-A93D6AB52EB3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1A21D8-BD1F-456F-9A99-440F74E73C97}">
      <dsp:nvSpPr>
        <dsp:cNvPr id="0" name=""/>
        <dsp:cNvSpPr/>
      </dsp:nvSpPr>
      <dsp:spPr>
        <a:xfrm>
          <a:off x="472003" y="338437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表格控件简介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338437"/>
        <a:ext cx="4052241" cy="676875"/>
      </dsp:txXfrm>
    </dsp:sp>
    <dsp:sp modelId="{CE740109-A4D7-4E81-ABD0-9518AF64FF93}">
      <dsp:nvSpPr>
        <dsp:cNvPr id="0" name=""/>
        <dsp:cNvSpPr/>
      </dsp:nvSpPr>
      <dsp:spPr>
        <a:xfrm>
          <a:off x="48956" y="253828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D3B3D7-7E09-4F96-8B68-180CAF529E2A}">
      <dsp:nvSpPr>
        <dsp:cNvPr id="0" name=""/>
        <dsp:cNvSpPr/>
      </dsp:nvSpPr>
      <dsp:spPr>
        <a:xfrm>
          <a:off x="718047" y="1353750"/>
          <a:ext cx="3806197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表格控件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718047" y="1353750"/>
        <a:ext cx="3806197" cy="676875"/>
      </dsp:txXfrm>
    </dsp:sp>
    <dsp:sp modelId="{57BCEE27-FCA6-42D8-A696-24DDBC7DABAC}">
      <dsp:nvSpPr>
        <dsp:cNvPr id="0" name=""/>
        <dsp:cNvSpPr/>
      </dsp:nvSpPr>
      <dsp:spPr>
        <a:xfrm>
          <a:off x="295000" y="1269141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FDFFB6-9E75-4AA3-8F0C-5AA1902DB769}">
      <dsp:nvSpPr>
        <dsp:cNvPr id="0" name=""/>
        <dsp:cNvSpPr/>
      </dsp:nvSpPr>
      <dsp:spPr>
        <a:xfrm>
          <a:off x="472003" y="2369063"/>
          <a:ext cx="4052241" cy="6768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537270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表格控件基础实验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472003" y="2369063"/>
        <a:ext cx="4052241" cy="676875"/>
      </dsp:txXfrm>
    </dsp:sp>
    <dsp:sp modelId="{94560077-27F3-4B44-85B9-ADBA7A8EE8B0}">
      <dsp:nvSpPr>
        <dsp:cNvPr id="0" name=""/>
        <dsp:cNvSpPr/>
      </dsp:nvSpPr>
      <dsp:spPr>
        <a:xfrm>
          <a:off x="48956" y="2284453"/>
          <a:ext cx="846094" cy="84609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2020/1/4 Saturday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2020/1/4 Saturday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24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表格控件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332898115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549390" y="2736086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表格控件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97870" y="3762218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549390" y="4804275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200800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表格（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LISTVIEW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）控件类似我们平常接触到的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execl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表格，主要是用于多种类型数据的选择和管理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。表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格控件可以不需要父窗口单独创建，也可以作为框架窗口的子控件创建。在表格控件具有输入焦点时，当表格视图内的项目被选中，它们会高亮显示。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表格控件简介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表格控件</a:t>
            </a:r>
          </a:p>
        </p:txBody>
      </p:sp>
      <p:pic>
        <p:nvPicPr>
          <p:cNvPr id="14" name="图片 13"/>
          <p:cNvPicPr/>
          <p:nvPr/>
        </p:nvPicPr>
        <p:blipFill>
          <a:blip r:embed="rId2"/>
          <a:stretch>
            <a:fillRect/>
          </a:stretch>
        </p:blipFill>
        <p:spPr>
          <a:xfrm>
            <a:off x="1979712" y="4077072"/>
            <a:ext cx="5184576" cy="1512797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030530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339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1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表格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件简介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表格控件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59768" y="2033860"/>
            <a:ext cx="720080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表格控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件支持</a:t>
            </a:r>
            <a:r>
              <a:rPr lang="en-US" altLang="zh-CN" dirty="0">
                <a:latin typeface="思源黑体 Light" pitchFamily="34" charset="-122"/>
                <a:ea typeface="思源黑体 Light" pitchFamily="34" charset="-122"/>
              </a:rPr>
              <a:t>5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种通知代码，以区分各种不同的操作动作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200" dirty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sz="1600" dirty="0" smtClean="0">
              <a:latin typeface="思源黑体 Light" pitchFamily="34" charset="-122"/>
              <a:ea typeface="思源黑体 Light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同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时表格控件也支持输入焦点，它可以接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收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4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种按键消息。</a:t>
            </a:r>
            <a:endParaRPr lang="en-US" altLang="zh-CN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7069426"/>
              </p:ext>
            </p:extLst>
          </p:nvPr>
        </p:nvGraphicFramePr>
        <p:xfrm>
          <a:off x="1131032" y="2547320"/>
          <a:ext cx="6881936" cy="1457744"/>
        </p:xfrm>
        <a:graphic>
          <a:graphicData uri="http://schemas.openxmlformats.org/drawingml/2006/table">
            <a:tbl>
              <a:tblPr firstRow="1" firstCol="1" bandRow="1"/>
              <a:tblGrid>
                <a:gridCol w="3353544"/>
                <a:gridCol w="3528392"/>
              </a:tblGrid>
              <a:tr h="30689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通知代码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WM_NOTIFICATION_CLICKED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控件被点击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WM_NOTIFICATION_RELEASED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WM_NOTIFICATION_MOVED_OUT</a:t>
                      </a:r>
                      <a:endParaRPr lang="zh-CN" sz="12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控件已被点击，但指针已被移出框且没有释放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WM_NOTIFICATION_SCROLL_CHANGED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可选滚动条的滚动位置已更改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30170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WM_NOTIFICATION_SEL_CHANGED</a:t>
                      </a:r>
                      <a:endParaRPr lang="zh-CN" sz="12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列表框的选择已更改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4" name="表格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20646"/>
              </p:ext>
            </p:extLst>
          </p:nvPr>
        </p:nvGraphicFramePr>
        <p:xfrm>
          <a:off x="1148544" y="4581127"/>
          <a:ext cx="6846912" cy="1296145"/>
        </p:xfrm>
        <a:graphic>
          <a:graphicData uri="http://schemas.openxmlformats.org/drawingml/2006/table">
            <a:tbl>
              <a:tblPr firstRow="1" firstCol="1" bandRow="1"/>
              <a:tblGrid>
                <a:gridCol w="2310408"/>
                <a:gridCol w="4536504"/>
              </a:tblGrid>
              <a:tr h="259229"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按键消息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200" dirty="0">
                          <a:solidFill>
                            <a:schemeClr val="tx1"/>
                          </a:solidFill>
                          <a:effectLst/>
                          <a:latin typeface="思源黑体 CN" pitchFamily="34" charset="-122"/>
                          <a:ea typeface="思源黑体 CN" pitchFamily="34" charset="-122"/>
                          <a:cs typeface="+mn-cs"/>
                        </a:rPr>
                        <a:t>描述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GUI_KEY_UP</a:t>
                      </a:r>
                      <a:endParaRPr lang="zh-CN" sz="1200" kern="1200" dirty="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向上移动选择栏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GUI_KEY_DOWN</a:t>
                      </a:r>
                      <a:endParaRPr lang="zh-CN" sz="12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向下移动选择栏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GUI_KEY_RIGHT</a:t>
                      </a:r>
                      <a:endParaRPr lang="zh-CN" sz="12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如果列宽的总和大于表格视图的内部区域，则内容向左滚动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9229"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kern="120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GUI_KEY_LEFT</a:t>
                      </a:r>
                      <a:endParaRPr lang="zh-CN" sz="1200" kern="1200">
                        <a:solidFill>
                          <a:schemeClr val="tx1"/>
                        </a:solidFill>
                        <a:effectLst/>
                        <a:latin typeface="思源黑体 Light" pitchFamily="34" charset="-122"/>
                        <a:ea typeface="思源黑体 Light" pitchFamily="34" charset="-122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just" defTabSz="914400" rtl="0" eaLnBrk="1" latinLnBrk="0" hangingPunct="1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kern="1200" dirty="0">
                          <a:solidFill>
                            <a:schemeClr val="tx1"/>
                          </a:solidFill>
                          <a:effectLst/>
                          <a:latin typeface="思源黑体 Light" pitchFamily="34" charset="-122"/>
                          <a:ea typeface="思源黑体 Light" pitchFamily="34" charset="-122"/>
                          <a:cs typeface="+mn-cs"/>
                        </a:rPr>
                        <a:t>如果列宽的总和大于表格视图的内部区域，则内容滚动到右侧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4231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表格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表格控件</a:t>
            </a:r>
          </a:p>
        </p:txBody>
      </p:sp>
      <p:graphicFrame>
        <p:nvGraphicFramePr>
          <p:cNvPr id="17" name="表格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243930"/>
              </p:ext>
            </p:extLst>
          </p:nvPr>
        </p:nvGraphicFramePr>
        <p:xfrm>
          <a:off x="1758516" y="1844825"/>
          <a:ext cx="5626968" cy="4464499"/>
        </p:xfrm>
        <a:graphic>
          <a:graphicData uri="http://schemas.openxmlformats.org/drawingml/2006/table">
            <a:tbl>
              <a:tblPr firstRow="1" firstCol="1" bandRow="1"/>
              <a:tblGrid>
                <a:gridCol w="2813484"/>
                <a:gridCol w="2813484"/>
              </a:tblGrid>
              <a:tr h="26485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6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2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LISTVIEW_AddColumn()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添加一列数据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LISTVIEW_AddRow()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添加一行数据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LISTVIEW_CompareDec()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比较功能，用于比较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2</a:t>
                      </a: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个整数值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LISTVIEW_CompareText()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比较功能，用于比较</a:t>
                      </a: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2</a:t>
                      </a: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个字符串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LISTVIEW_CreateAttached()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附加表格控件到窗口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LISTVIEW_CreateEx()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创建一个表格控件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LISTVIEW_CreateIndirect()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从对话框资源表中创建表格控件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LISTVIEW_CreateUser()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使用额外的字节作为用户数据创建表格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LISTVIEW_DecSel()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减量选择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LISTVIEW_DeleteColumn()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删除给定的列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LISTVIEW_DeleteRow()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删除给定的行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LISTVIEW_DisableRow()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将给定行的状态设置为禁用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LISTVIEW_DisableSort()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禁用控件的排序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LISTVIEW_EnableCellSelect()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启用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/</a:t>
                      </a: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禁用给定控件的单元格选择模式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LISTVIEW_EnableRow()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将给定行的状态设置为启用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LISTVIEW_EnableSort()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启用控件的排序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LISTVIEW_GetBkColor()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返回当前背景颜色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LISTVIEW_GetFont()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返回当前字体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LISTVIEW_GetHeader()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返回附加的</a:t>
                      </a: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HEADER</a:t>
                      </a: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控件的句柄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LISTVIEW_GetItemRect()</a:t>
                      </a:r>
                      <a:endParaRPr lang="zh-CN" sz="140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复制指定项目的矩形坐标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9983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LISTVIEW_GetItemText()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200" dirty="0">
                          <a:effectLst/>
                          <a:latin typeface="思源黑体 Light" pitchFamily="34" charset="-122"/>
                          <a:ea typeface="思源黑体 Light" pitchFamily="34" charset="-122"/>
                        </a:rPr>
                        <a:t>将指定项目的文本复制到给定的缓冲区</a:t>
                      </a:r>
                      <a:endParaRPr lang="zh-CN" sz="1400" dirty="0">
                        <a:effectLst/>
                        <a:latin typeface="思源黑体 Light" pitchFamily="34" charset="-122"/>
                        <a:ea typeface="思源黑体 Light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下拉框控件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2123271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LISTVIEW_CreateEx()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在指定位置创建指定大小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的表格控</a:t>
            </a:r>
            <a:r>
              <a:rPr lang="zh-CN" altLang="en-US" dirty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</a:t>
            </a:r>
            <a:r>
              <a:rPr lang="zh-CN" altLang="en-US" dirty="0" smtClean="0">
                <a:effectLst>
                  <a:glow>
                    <a:srgbClr val="000000"/>
                  </a:glo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。</a:t>
            </a:r>
            <a:endParaRPr lang="en-US" altLang="zh-CN" dirty="0" smtClean="0">
              <a:effectLst>
                <a:glow>
                  <a:srgbClr val="000000"/>
                </a:glo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LISTVIEW_CreateIndirect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zh-CN" dirty="0">
                <a:latin typeface="思源黑体 Light" pitchFamily="34" charset="-122"/>
                <a:ea typeface="思源黑体 Light" pitchFamily="34" charset="-122"/>
              </a:rPr>
              <a:t>使用对话框方式间接创建一</a:t>
            </a:r>
            <a:r>
              <a:rPr lang="zh-CN" altLang="zh-CN" dirty="0" smtClean="0">
                <a:latin typeface="思源黑体 Light" pitchFamily="34" charset="-122"/>
                <a:ea typeface="思源黑体 Light" pitchFamily="34" charset="-122"/>
              </a:rPr>
              <a:t>个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表格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控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Light" pitchFamily="34" charset="-122"/>
                <a:ea typeface="思源黑体 Light" pitchFamily="34" charset="-122"/>
                <a:cs typeface="Times New Roman" pitchFamily="18" charset="0"/>
              </a:rPr>
              <a:t>件。</a:t>
            </a:r>
            <a:endParaRPr lang="zh-CN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Light" pitchFamily="34" charset="-122"/>
              <a:ea typeface="思源黑体 Light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31229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2.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表格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表格控件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262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表格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控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件基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础实验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390792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9008</TotalTime>
  <Words>788</Words>
  <Application>Microsoft Office PowerPoint</Application>
  <PresentationFormat>全屏显示(4:3)</PresentationFormat>
  <Paragraphs>120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216</cp:revision>
  <dcterms:modified xsi:type="dcterms:W3CDTF">2020-01-06T01:58:15Z</dcterms:modified>
</cp:coreProperties>
</file>