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0" r:id="rId4"/>
    <p:sldId id="261" r:id="rId5"/>
    <p:sldId id="270" r:id="rId6"/>
    <p:sldId id="269" r:id="rId7"/>
    <p:sldId id="266" r:id="rId8"/>
    <p:sldId id="267" r:id="rId9"/>
    <p:sldId id="268" r:id="rId10"/>
    <p:sldId id="27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JPEG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格式简介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JPEG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显示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JPEG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图片显示基础实验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01D3B3D7-7E09-4F96-8B68-180CAF529E2A}" type="pres">
      <dgm:prSet presAssocID="{846D8379-514E-4F05-AE34-7C5BF1CB56F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BBE2-0488-4670-A5CF-495B0E9A375C}" type="pres">
      <dgm:prSet presAssocID="{846D8379-514E-4F05-AE34-7C5BF1CB56F3}" presName="accent_2" presStyleCnt="0"/>
      <dgm:spPr/>
    </dgm:pt>
    <dgm:pt modelId="{57BCEE27-FCA6-42D8-A696-24DDBC7DABAC}" type="pres">
      <dgm:prSet presAssocID="{846D8379-514E-4F05-AE34-7C5BF1CB56F3}" presName="accentRepeatNode" presStyleLbl="solidFgAcc1" presStyleIdx="1" presStyleCnt="3"/>
      <dgm:spPr/>
    </dgm:pt>
    <dgm:pt modelId="{48FDFFB6-9E75-4AA3-8F0C-5AA1902DB769}" type="pres">
      <dgm:prSet presAssocID="{783B8359-97F4-4762-9822-C1DD86BED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D1F22-92C5-40AE-B753-A93D6AB52EB3}" type="pres">
      <dgm:prSet presAssocID="{783B8359-97F4-4762-9822-C1DD86BED565}" presName="accent_3" presStyleCnt="0"/>
      <dgm:spPr/>
    </dgm:pt>
    <dgm:pt modelId="{94560077-27F3-4B44-85B9-ADBA7A8EE8B0}" type="pres">
      <dgm:prSet presAssocID="{783B8359-97F4-4762-9822-C1DD86BED565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1" destOrd="0" parTransId="{A60D89A4-D9F1-4D96-9556-9E2D1A859B25}" sibTransId="{25386460-B760-4BD3-A8E5-0B4D14F70409}"/>
    <dgm:cxn modelId="{A3B55042-1231-404B-9F34-B62A4BEB5FAE}" type="presOf" srcId="{783B8359-97F4-4762-9822-C1DD86BED565}" destId="{48FDFFB6-9E75-4AA3-8F0C-5AA1902DB76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2" destOrd="0" parTransId="{4FCAE3BD-45E6-4874-9B3D-E55C1514E2AF}" sibTransId="{427CC60A-2AD4-4086-A55A-B95895805870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42B6361-29D0-4141-97A0-2438FB70336B}" type="presOf" srcId="{846D8379-514E-4F05-AE34-7C5BF1CB56F3}" destId="{01D3B3D7-7E09-4F96-8B68-180CAF529E2A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6E4E6894-83EB-4C35-9D15-AB5426BF19A3}" type="presParOf" srcId="{B9E0F92E-C17E-473C-B4EE-A86FDFD51776}" destId="{01D3B3D7-7E09-4F96-8B68-180CAF529E2A}" srcOrd="3" destOrd="0" presId="urn:microsoft.com/office/officeart/2008/layout/VerticalCurvedList"/>
    <dgm:cxn modelId="{754D675C-F5B8-44AA-99EF-9018220F34F7}" type="presParOf" srcId="{B9E0F92E-C17E-473C-B4EE-A86FDFD51776}" destId="{33D2BBE2-0488-4670-A5CF-495B0E9A375C}" srcOrd="4" destOrd="0" presId="urn:microsoft.com/office/officeart/2008/layout/VerticalCurvedList"/>
    <dgm:cxn modelId="{3A355A0F-D863-46C4-8C6D-B29A063909A8}" type="presParOf" srcId="{33D2BBE2-0488-4670-A5CF-495B0E9A375C}" destId="{57BCEE27-FCA6-42D8-A696-24DDBC7DABAC}" srcOrd="0" destOrd="0" presId="urn:microsoft.com/office/officeart/2008/layout/VerticalCurvedList"/>
    <dgm:cxn modelId="{CAF1E5D4-3EE4-4AD2-9EC7-92EAE26D2BCB}" type="presParOf" srcId="{B9E0F92E-C17E-473C-B4EE-A86FDFD51776}" destId="{48FDFFB6-9E75-4AA3-8F0C-5AA1902DB769}" srcOrd="5" destOrd="0" presId="urn:microsoft.com/office/officeart/2008/layout/VerticalCurvedList"/>
    <dgm:cxn modelId="{A12C147E-BC09-4E65-B419-0E72C4F56222}" type="presParOf" srcId="{B9E0F92E-C17E-473C-B4EE-A86FDFD51776}" destId="{37DD1F22-92C5-40AE-B753-A93D6AB52EB3}" srcOrd="6" destOrd="0" presId="urn:microsoft.com/office/officeart/2008/layout/VerticalCurvedList"/>
    <dgm:cxn modelId="{750491A1-7117-4CB9-AEB0-C2EC63566607}" type="presParOf" srcId="{37DD1F22-92C5-40AE-B753-A93D6AB52EB3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72003" y="338437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JPEG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格式简介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338437"/>
        <a:ext cx="4052241" cy="676875"/>
      </dsp:txXfrm>
    </dsp:sp>
    <dsp:sp modelId="{CE740109-A4D7-4E81-ABD0-9518AF64FF93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B3D7-7E09-4F96-8B68-180CAF529E2A}">
      <dsp:nvSpPr>
        <dsp:cNvPr id="0" name=""/>
        <dsp:cNvSpPr/>
      </dsp:nvSpPr>
      <dsp:spPr>
        <a:xfrm>
          <a:off x="718047" y="1353750"/>
          <a:ext cx="3806197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JPEG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353750"/>
        <a:ext cx="3806197" cy="676875"/>
      </dsp:txXfrm>
    </dsp:sp>
    <dsp:sp modelId="{57BCEE27-FCA6-42D8-A696-24DDBC7DABA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DFFB6-9E75-4AA3-8F0C-5AA1902DB769}">
      <dsp:nvSpPr>
        <dsp:cNvPr id="0" name=""/>
        <dsp:cNvSpPr/>
      </dsp:nvSpPr>
      <dsp:spPr>
        <a:xfrm>
          <a:off x="472003" y="2369063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JPEG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图片显示基础实验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2369063"/>
        <a:ext cx="4052241" cy="676875"/>
      </dsp:txXfrm>
    </dsp:sp>
    <dsp:sp modelId="{94560077-27F3-4B44-85B9-ADBA7A8EE8B0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2019/12/19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2019/12/19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556" y="1844824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31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JPEG</a:t>
            </a:r>
            <a:r>
              <a:rPr lang="zh-CN" altLang="en-US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图片显示</a:t>
            </a:r>
            <a:endParaRPr lang="zh-CN" altLang="en-US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14134916"/>
              </p:ext>
            </p:extLst>
          </p:nvPr>
        </p:nvGraphicFramePr>
        <p:xfrm>
          <a:off x="2287652" y="2276872"/>
          <a:ext cx="4568697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9390" y="27360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JPEG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图片显示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870" y="3762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90" y="48042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JPEG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（发音为“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jay-peg”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）是一种标准的全色和灰度图像压缩方法，同时也是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Joint Photographic Experts Group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（联合图像专家组）的缩写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JPEG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通常用于压缩“真实世界”场景，线条画、卡通和其他非写实图像的压缩不是它的强项。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JPEG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是有损压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缩，较小的图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像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质量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损失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，便可获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得非常高的压缩水平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内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置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JPEG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解码库。</a:t>
            </a:r>
            <a:endParaRPr lang="zh-CN" altLang="en-US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en-US" altLang="zh-CN" sz="3600" smtClean="0">
                <a:latin typeface="思源黑体 CN" pitchFamily="34" charset="-122"/>
                <a:ea typeface="思源黑体 CN" pitchFamily="34" charset="-122"/>
              </a:rPr>
              <a:t>. JPEG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格式简介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JPEG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844824"/>
            <a:ext cx="792088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JPEG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库在解码图像时会固定占用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33KB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RAM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空间，这部分与图像大小无关，而总的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RAM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占用可通过下面的公式得到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：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/>
            <a:endParaRPr lang="zh-CN" altLang="en-US" sz="900" dirty="0">
              <a:latin typeface="思源黑体 Light" pitchFamily="34" charset="-122"/>
              <a:ea typeface="思源黑体 Light" pitchFamily="34" charset="-122"/>
            </a:endParaRPr>
          </a:p>
          <a:p>
            <a:pPr algn="ctr"/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总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RAM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占用 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= 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图像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X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方向大小 * 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80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字节 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+ </a:t>
            </a: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33KB</a:t>
            </a:r>
          </a:p>
          <a:p>
            <a:endParaRPr lang="en-US" altLang="zh-CN" sz="900" dirty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其中图像的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X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方向大小取决于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JPEG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图片所使用的压缩类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型。</a:t>
            </a:r>
            <a:endParaRPr lang="zh-CN" altLang="en-US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1. JPEG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格式简介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JPEG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6834"/>
              </p:ext>
            </p:extLst>
          </p:nvPr>
        </p:nvGraphicFramePr>
        <p:xfrm>
          <a:off x="879039" y="3717033"/>
          <a:ext cx="7422680" cy="1512167"/>
        </p:xfrm>
        <a:graphic>
          <a:graphicData uri="http://schemas.openxmlformats.org/drawingml/2006/table">
            <a:tbl>
              <a:tblPr firstRow="1" firstCol="1" bandRow="1"/>
              <a:tblGrid>
                <a:gridCol w="1855670"/>
                <a:gridCol w="1855670"/>
                <a:gridCol w="1855670"/>
                <a:gridCol w="1855670"/>
              </a:tblGrid>
              <a:tr h="6048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压缩类型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图像的大小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(</a:t>
                      </a: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以像素为单位</a:t>
                      </a: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)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总</a:t>
                      </a: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RAM</a:t>
                      </a: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占用（</a:t>
                      </a: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KB</a:t>
                      </a: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）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与图像</a:t>
                      </a: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X</a:t>
                      </a: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方向大小相关的</a:t>
                      </a: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RAM</a:t>
                      </a: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占用（</a:t>
                      </a: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KB</a:t>
                      </a:r>
                      <a:r>
                        <a:rPr lang="zh-CN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30243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H1V1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160x120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45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12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H2V2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160x120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46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13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43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GRAY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160x120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38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4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83568" y="5229200"/>
            <a:ext cx="7920880" cy="87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解压缩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JPEG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所占用的内存由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自身的内存管理系统动态分配。在绘制完成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JPEG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图像后， 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RAM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会被完整的释放。</a:t>
            </a:r>
          </a:p>
        </p:txBody>
      </p:sp>
    </p:spTree>
    <p:extLst>
      <p:ext uri="{BB962C8B-B14F-4D97-AF65-F5344CB8AC3E}">
        <p14:creationId xmlns:p14="http://schemas.microsoft.com/office/powerpoint/2010/main" val="20404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2. JPEG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JPEG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060848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支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持的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JPEG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显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示，提供的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API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函数主要支持两种图片显示方式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：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一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种是从外部存储器中读取数据并显示，一边读一边显示，占用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RAM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空间小，但显示速度很慢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；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另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一种是从外部存储器把图片数据全部读取出来再显示，显示速度较快，但占用大量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RAM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空间。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7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2. JPEG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JPEG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38926"/>
              </p:ext>
            </p:extLst>
          </p:nvPr>
        </p:nvGraphicFramePr>
        <p:xfrm>
          <a:off x="935596" y="2492892"/>
          <a:ext cx="7272808" cy="2952334"/>
        </p:xfrm>
        <a:graphic>
          <a:graphicData uri="http://schemas.openxmlformats.org/drawingml/2006/table">
            <a:tbl>
              <a:tblPr firstRow="1" firstCol="1" bandRow="1"/>
              <a:tblGrid>
                <a:gridCol w="2700300"/>
                <a:gridCol w="4572508"/>
              </a:tblGrid>
              <a:tr h="4739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6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7202" marR="77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6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7202" marR="77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4956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GUI_JPEG_Draw()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7202" marR="77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绘制已加载到内存中的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JPEG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</a:t>
                      </a:r>
                    </a:p>
                  </a:txBody>
                  <a:tcPr marL="77202" marR="77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6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GUI_JPEG_DrawEx()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7202" marR="77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绘制不需要加载到内存中的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JPEG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</a:t>
                      </a:r>
                    </a:p>
                  </a:txBody>
                  <a:tcPr marL="77202" marR="77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6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GUI_JPEG_DrawScaled()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7202" marR="77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绘制具有缩放比例的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JPEG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文件，该文件已加载到内存中</a:t>
                      </a:r>
                    </a:p>
                  </a:txBody>
                  <a:tcPr marL="77202" marR="77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6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GUI_JPEG_GetInfo()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7202" marR="77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从已加载到内存中的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JPEG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文件填充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GUI_JPEG_INFO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结构</a:t>
                      </a:r>
                    </a:p>
                  </a:txBody>
                  <a:tcPr marL="77202" marR="77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6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GUI_JPEG_GetInfoEx()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7202" marR="77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从不需要加载到内存中的</a:t>
                      </a: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JPEG</a:t>
                      </a: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文件填充</a:t>
                      </a: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GUI_JPEG_INFO</a:t>
                      </a: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结构</a:t>
                      </a:r>
                    </a:p>
                  </a:txBody>
                  <a:tcPr marL="77202" marR="772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JPEG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483311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GUI_JPEG_Draw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在当前窗口中的指定位置绘制一个已加载到内存中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的</a:t>
            </a: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jpeg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文</a:t>
            </a: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件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CN" pitchFamily="34" charset="-122"/>
              <a:ea typeface="思源黑体 CN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GUI_JPEG_DrawEx()</a:t>
            </a:r>
            <a:endParaRPr lang="en-US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latin typeface="思源黑体 CN" pitchFamily="34" charset="-122"/>
                <a:ea typeface="思源黑体 CN" pitchFamily="34" charset="-122"/>
              </a:rPr>
              <a:t>在当前窗口的指定位置绘制不需要加载到内存中</a:t>
            </a:r>
            <a:r>
              <a:rPr lang="zh-CN" altLang="en-US" dirty="0" smtClean="0">
                <a:latin typeface="思源黑体 CN" pitchFamily="34" charset="-122"/>
                <a:ea typeface="思源黑体 CN" pitchFamily="34" charset="-122"/>
              </a:rPr>
              <a:t>的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jpeg</a:t>
            </a:r>
            <a:r>
              <a:rPr lang="zh-CN" altLang="en-US" dirty="0" smtClean="0">
                <a:latin typeface="思源黑体 CN" pitchFamily="34" charset="-122"/>
                <a:ea typeface="思源黑体 CN" pitchFamily="34" charset="-122"/>
              </a:rPr>
              <a:t>文</a:t>
            </a:r>
            <a:r>
              <a:rPr lang="zh-CN" altLang="en-US" dirty="0">
                <a:latin typeface="思源黑体 CN" pitchFamily="34" charset="-122"/>
                <a:ea typeface="思源黑体 CN" pitchFamily="34" charset="-122"/>
              </a:rPr>
              <a:t>件。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CN" pitchFamily="34" charset="-122"/>
              <a:ea typeface="思源黑体 CN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43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2. JPEG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JPEG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3. JPEG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图片显示基础实验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3399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6969</TotalTime>
  <Words>794</Words>
  <Application>Microsoft Office PowerPoint</Application>
  <PresentationFormat>全屏显示(4:3)</PresentationFormat>
  <Paragraphs>91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299</cp:revision>
  <dcterms:modified xsi:type="dcterms:W3CDTF">2019-12-19T09:16:39Z</dcterms:modified>
</cp:coreProperties>
</file>