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notesMasterIdLst>
    <p:notesMasterId r:id="rId12"/>
  </p:notesMasterIdLst>
  <p:handoutMasterIdLst>
    <p:handoutMasterId r:id="rId13"/>
  </p:handoutMasterIdLst>
  <p:sldIdLst>
    <p:sldId id="259" r:id="rId3"/>
    <p:sldId id="260" r:id="rId4"/>
    <p:sldId id="261" r:id="rId5"/>
    <p:sldId id="270" r:id="rId6"/>
    <p:sldId id="272" r:id="rId7"/>
    <p:sldId id="266" r:id="rId8"/>
    <p:sldId id="267" r:id="rId9"/>
    <p:sldId id="268" r:id="rId10"/>
    <p:sldId id="271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1BD"/>
    <a:srgbClr val="FBFBFB"/>
    <a:srgbClr val="FAFAFA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7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84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BEDBE2-A610-441D-BA40-1E34A5909F49}" type="doc">
      <dgm:prSet loTypeId="urn:microsoft.com/office/officeart/2008/layout/VerticalCurvedList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A0E8E73-C083-4ECE-864B-5B73B76E0854}">
      <dgm:prSet phldrT="[文本]" custT="1"/>
      <dgm:spPr/>
      <dgm:t>
        <a:bodyPr/>
        <a:lstStyle/>
        <a:p>
          <a:r>
            <a:rPr lang="en-US" altLang="zh-CN" sz="2400" dirty="0" smtClean="0">
              <a:latin typeface="思源黑体 CN" pitchFamily="34" charset="-122"/>
              <a:ea typeface="思源黑体 CN" pitchFamily="34" charset="-122"/>
            </a:rPr>
            <a:t>PNG</a:t>
          </a:r>
          <a:r>
            <a:rPr lang="zh-CN" altLang="en-US" sz="2400" dirty="0" smtClean="0">
              <a:latin typeface="思源黑体 CN" pitchFamily="34" charset="-122"/>
              <a:ea typeface="思源黑体 CN" pitchFamily="34" charset="-122"/>
            </a:rPr>
            <a:t>格式简介</a:t>
          </a:r>
          <a:endParaRPr lang="zh-CN" altLang="en-US" sz="2400" dirty="0">
            <a:latin typeface="思源黑体 CN" pitchFamily="34" charset="-122"/>
            <a:ea typeface="思源黑体 CN" pitchFamily="34" charset="-122"/>
          </a:endParaRPr>
        </a:p>
      </dgm:t>
    </dgm:pt>
    <dgm:pt modelId="{780EC6D6-01E5-4F45-80D9-5E6E3B2E22FC}" type="parTrans" cxnId="{B02AF228-BCE2-47B3-B60A-3FD39A2276FB}">
      <dgm:prSet/>
      <dgm:spPr/>
      <dgm:t>
        <a:bodyPr/>
        <a:lstStyle/>
        <a:p>
          <a:endParaRPr lang="zh-CN" altLang="en-US"/>
        </a:p>
      </dgm:t>
    </dgm:pt>
    <dgm:pt modelId="{21777E8C-0442-4990-91BC-C556CC650695}" type="sibTrans" cxnId="{B02AF228-BCE2-47B3-B60A-3FD39A2276FB}">
      <dgm:prSet/>
      <dgm:spPr/>
      <dgm:t>
        <a:bodyPr/>
        <a:lstStyle/>
        <a:p>
          <a:endParaRPr lang="zh-CN" altLang="en-US"/>
        </a:p>
      </dgm:t>
    </dgm:pt>
    <dgm:pt modelId="{846D8379-514E-4F05-AE34-7C5BF1CB56F3}">
      <dgm:prSet custT="1"/>
      <dgm:spPr/>
      <dgm:t>
        <a:bodyPr/>
        <a:lstStyle/>
        <a:p>
          <a:r>
            <a:rPr lang="en-US" altLang="zh-CN" sz="2400" dirty="0" smtClean="0">
              <a:latin typeface="思源黑体 CN" pitchFamily="34" charset="-122"/>
              <a:ea typeface="思源黑体 CN" pitchFamily="34" charset="-122"/>
            </a:rPr>
            <a:t>PNG</a:t>
          </a:r>
          <a:r>
            <a:rPr lang="zh-CN" altLang="en-US" sz="2400" dirty="0" smtClean="0">
              <a:latin typeface="思源黑体 CN" pitchFamily="34" charset="-122"/>
              <a:ea typeface="思源黑体 CN" pitchFamily="34" charset="-122"/>
            </a:rPr>
            <a:t>显示</a:t>
          </a:r>
          <a:r>
            <a:rPr lang="en-US" altLang="zh-CN" sz="2400" dirty="0" smtClean="0">
              <a:latin typeface="思源黑体 CN" pitchFamily="34" charset="-122"/>
              <a:ea typeface="思源黑体 CN" pitchFamily="34" charset="-122"/>
            </a:rPr>
            <a:t>API</a:t>
          </a:r>
          <a:endParaRPr lang="zh-CN" altLang="en-US" sz="2400" dirty="0">
            <a:latin typeface="思源黑体 CN" pitchFamily="34" charset="-122"/>
            <a:ea typeface="思源黑体 CN" pitchFamily="34" charset="-122"/>
          </a:endParaRPr>
        </a:p>
      </dgm:t>
    </dgm:pt>
    <dgm:pt modelId="{A60D89A4-D9F1-4D96-9556-9E2D1A859B25}" type="parTrans" cxnId="{6B1B7459-B4FA-413D-A6E8-1348056FE2FC}">
      <dgm:prSet/>
      <dgm:spPr/>
      <dgm:t>
        <a:bodyPr/>
        <a:lstStyle/>
        <a:p>
          <a:endParaRPr lang="zh-CN" altLang="en-US"/>
        </a:p>
      </dgm:t>
    </dgm:pt>
    <dgm:pt modelId="{25386460-B760-4BD3-A8E5-0B4D14F70409}" type="sibTrans" cxnId="{6B1B7459-B4FA-413D-A6E8-1348056FE2FC}">
      <dgm:prSet/>
      <dgm:spPr/>
      <dgm:t>
        <a:bodyPr/>
        <a:lstStyle/>
        <a:p>
          <a:endParaRPr lang="zh-CN" altLang="en-US"/>
        </a:p>
      </dgm:t>
    </dgm:pt>
    <dgm:pt modelId="{783B8359-97F4-4762-9822-C1DD86BED565}">
      <dgm:prSet custT="1"/>
      <dgm:spPr/>
      <dgm:t>
        <a:bodyPr/>
        <a:lstStyle/>
        <a:p>
          <a:r>
            <a:rPr lang="en-US" altLang="zh-CN" sz="2400" dirty="0" smtClean="0">
              <a:latin typeface="思源黑体 CN" pitchFamily="34" charset="-122"/>
              <a:ea typeface="思源黑体 CN" pitchFamily="34" charset="-122"/>
            </a:rPr>
            <a:t>PNG</a:t>
          </a:r>
          <a:r>
            <a:rPr lang="zh-CN" altLang="en-US" sz="2400" dirty="0" smtClean="0">
              <a:latin typeface="思源黑体 CN" pitchFamily="34" charset="-122"/>
              <a:ea typeface="思源黑体 CN" pitchFamily="34" charset="-122"/>
            </a:rPr>
            <a:t>图片显示基础实验</a:t>
          </a:r>
          <a:endParaRPr lang="zh-CN" altLang="en-US" sz="2400" dirty="0">
            <a:latin typeface="思源黑体 CN" pitchFamily="34" charset="-122"/>
            <a:ea typeface="思源黑体 CN" pitchFamily="34" charset="-122"/>
          </a:endParaRPr>
        </a:p>
      </dgm:t>
    </dgm:pt>
    <dgm:pt modelId="{4FCAE3BD-45E6-4874-9B3D-E55C1514E2AF}" type="parTrans" cxnId="{83C301F6-5842-4941-9ECE-C5D6EC74D2A4}">
      <dgm:prSet/>
      <dgm:spPr/>
      <dgm:t>
        <a:bodyPr/>
        <a:lstStyle/>
        <a:p>
          <a:endParaRPr lang="zh-CN" altLang="en-US"/>
        </a:p>
      </dgm:t>
    </dgm:pt>
    <dgm:pt modelId="{427CC60A-2AD4-4086-A55A-B95895805870}" type="sibTrans" cxnId="{83C301F6-5842-4941-9ECE-C5D6EC74D2A4}">
      <dgm:prSet/>
      <dgm:spPr/>
      <dgm:t>
        <a:bodyPr/>
        <a:lstStyle/>
        <a:p>
          <a:endParaRPr lang="zh-CN" altLang="en-US"/>
        </a:p>
      </dgm:t>
    </dgm:pt>
    <dgm:pt modelId="{619763CE-3F65-436F-B8FA-5CE543488325}">
      <dgm:prSet phldrT="[文本]" custT="1"/>
      <dgm:spPr/>
      <dgm:t>
        <a:bodyPr/>
        <a:lstStyle/>
        <a:p>
          <a:r>
            <a:rPr lang="zh-CN" altLang="en-US" sz="2400" dirty="0" smtClean="0">
              <a:latin typeface="思源黑体 CN" pitchFamily="34" charset="-122"/>
              <a:ea typeface="思源黑体 CN" pitchFamily="34" charset="-122"/>
            </a:rPr>
            <a:t>移植</a:t>
          </a:r>
          <a:r>
            <a:rPr lang="en-US" altLang="zh-CN" sz="2400" dirty="0" smtClean="0">
              <a:latin typeface="思源黑体 CN" pitchFamily="34" charset="-122"/>
              <a:ea typeface="思源黑体 CN" pitchFamily="34" charset="-122"/>
            </a:rPr>
            <a:t>PNG</a:t>
          </a:r>
          <a:r>
            <a:rPr lang="zh-CN" altLang="en-US" sz="2400" dirty="0" smtClean="0">
              <a:latin typeface="思源黑体 CN" pitchFamily="34" charset="-122"/>
              <a:ea typeface="思源黑体 CN" pitchFamily="34" charset="-122"/>
            </a:rPr>
            <a:t>库</a:t>
          </a:r>
          <a:endParaRPr lang="zh-CN" altLang="en-US" sz="2400" dirty="0">
            <a:latin typeface="思源黑体 CN" pitchFamily="34" charset="-122"/>
            <a:ea typeface="思源黑体 CN" pitchFamily="34" charset="-122"/>
          </a:endParaRPr>
        </a:p>
      </dgm:t>
    </dgm:pt>
    <dgm:pt modelId="{B347EDDE-0A3A-4F48-B1DD-E8353E29F34E}" type="parTrans" cxnId="{9F1D039C-1DD0-44BB-BCDB-3B07ACE55F5F}">
      <dgm:prSet/>
      <dgm:spPr/>
      <dgm:t>
        <a:bodyPr/>
        <a:lstStyle/>
        <a:p>
          <a:endParaRPr lang="zh-CN" altLang="en-US"/>
        </a:p>
      </dgm:t>
    </dgm:pt>
    <dgm:pt modelId="{CC96366E-2F5B-4531-B5F9-B9F2A1F17A43}" type="sibTrans" cxnId="{9F1D039C-1DD0-44BB-BCDB-3B07ACE55F5F}">
      <dgm:prSet/>
      <dgm:spPr/>
      <dgm:t>
        <a:bodyPr/>
        <a:lstStyle/>
        <a:p>
          <a:endParaRPr lang="zh-CN" altLang="en-US"/>
        </a:p>
      </dgm:t>
    </dgm:pt>
    <dgm:pt modelId="{562F3407-5E19-4F31-BAF9-F2EF7CEF8C26}" type="pres">
      <dgm:prSet presAssocID="{DCBEDBE2-A610-441D-BA40-1E34A5909F49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B9E0F92E-C17E-473C-B4EE-A86FDFD51776}" type="pres">
      <dgm:prSet presAssocID="{DCBEDBE2-A610-441D-BA40-1E34A5909F49}" presName="Name1" presStyleCnt="0"/>
      <dgm:spPr/>
    </dgm:pt>
    <dgm:pt modelId="{7CC8BB2F-A04B-4181-A3EE-8CA600D276A0}" type="pres">
      <dgm:prSet presAssocID="{DCBEDBE2-A610-441D-BA40-1E34A5909F49}" presName="cycle" presStyleCnt="0"/>
      <dgm:spPr/>
    </dgm:pt>
    <dgm:pt modelId="{570D7885-41F3-428F-BC90-3346835CED5F}" type="pres">
      <dgm:prSet presAssocID="{DCBEDBE2-A610-441D-BA40-1E34A5909F49}" presName="srcNode" presStyleLbl="node1" presStyleIdx="0" presStyleCnt="4"/>
      <dgm:spPr/>
    </dgm:pt>
    <dgm:pt modelId="{ED76B439-C122-45C2-811B-B1CB1E49B58B}" type="pres">
      <dgm:prSet presAssocID="{DCBEDBE2-A610-441D-BA40-1E34A5909F49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3A893EF1-2D87-4B7E-8641-3DBB0154CA3A}" type="pres">
      <dgm:prSet presAssocID="{DCBEDBE2-A610-441D-BA40-1E34A5909F49}" presName="extraNode" presStyleLbl="node1" presStyleIdx="0" presStyleCnt="4"/>
      <dgm:spPr/>
    </dgm:pt>
    <dgm:pt modelId="{91F5E6C8-677F-4ACE-98DF-C03FBBAA65AE}" type="pres">
      <dgm:prSet presAssocID="{DCBEDBE2-A610-441D-BA40-1E34A5909F49}" presName="dstNode" presStyleLbl="node1" presStyleIdx="0" presStyleCnt="4"/>
      <dgm:spPr/>
    </dgm:pt>
    <dgm:pt modelId="{F51A21D8-BD1F-456F-9A99-440F74E73C97}" type="pres">
      <dgm:prSet presAssocID="{DA0E8E73-C083-4ECE-864B-5B73B76E0854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6C5476B-15A4-4984-80DB-34F198F47CCB}" type="pres">
      <dgm:prSet presAssocID="{DA0E8E73-C083-4ECE-864B-5B73B76E0854}" presName="accent_1" presStyleCnt="0"/>
      <dgm:spPr/>
    </dgm:pt>
    <dgm:pt modelId="{CE740109-A4D7-4E81-ABD0-9518AF64FF93}" type="pres">
      <dgm:prSet presAssocID="{DA0E8E73-C083-4ECE-864B-5B73B76E0854}" presName="accentRepeatNode" presStyleLbl="solidFgAcc1" presStyleIdx="0" presStyleCnt="4"/>
      <dgm:spPr/>
    </dgm:pt>
    <dgm:pt modelId="{2A7CB93B-739A-457B-8E09-B5BD6DCD1C36}" type="pres">
      <dgm:prSet presAssocID="{619763CE-3F65-436F-B8FA-5CE543488325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69EB2C4-F80B-4C36-B728-7B59AEB45CDA}" type="pres">
      <dgm:prSet presAssocID="{619763CE-3F65-436F-B8FA-5CE543488325}" presName="accent_2" presStyleCnt="0"/>
      <dgm:spPr/>
    </dgm:pt>
    <dgm:pt modelId="{DC7A5E33-1C30-40C4-9F63-AA144FE6089D}" type="pres">
      <dgm:prSet presAssocID="{619763CE-3F65-436F-B8FA-5CE543488325}" presName="accentRepeatNode" presStyleLbl="solidFgAcc1" presStyleIdx="1" presStyleCnt="4"/>
      <dgm:spPr/>
    </dgm:pt>
    <dgm:pt modelId="{6FAB2F13-FC6B-498B-BCEA-0609BF2B1781}" type="pres">
      <dgm:prSet presAssocID="{846D8379-514E-4F05-AE34-7C5BF1CB56F3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E14BA2F-E408-4B54-A17E-B764D9783F3F}" type="pres">
      <dgm:prSet presAssocID="{846D8379-514E-4F05-AE34-7C5BF1CB56F3}" presName="accent_3" presStyleCnt="0"/>
      <dgm:spPr/>
    </dgm:pt>
    <dgm:pt modelId="{57BCEE27-FCA6-42D8-A696-24DDBC7DABAC}" type="pres">
      <dgm:prSet presAssocID="{846D8379-514E-4F05-AE34-7C5BF1CB56F3}" presName="accentRepeatNode" presStyleLbl="solidFgAcc1" presStyleIdx="2" presStyleCnt="4"/>
      <dgm:spPr/>
    </dgm:pt>
    <dgm:pt modelId="{CBB321A9-16A4-418B-8131-F0F35DF89743}" type="pres">
      <dgm:prSet presAssocID="{783B8359-97F4-4762-9822-C1DD86BED565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C085F84-13AF-4C91-82CE-B52E1211E72C}" type="pres">
      <dgm:prSet presAssocID="{783B8359-97F4-4762-9822-C1DD86BED565}" presName="accent_4" presStyleCnt="0"/>
      <dgm:spPr/>
    </dgm:pt>
    <dgm:pt modelId="{94560077-27F3-4B44-85B9-ADBA7A8EE8B0}" type="pres">
      <dgm:prSet presAssocID="{783B8359-97F4-4762-9822-C1DD86BED565}" presName="accentRepeatNode" presStyleLbl="solidFgAcc1" presStyleIdx="3" presStyleCnt="4"/>
      <dgm:spPr/>
    </dgm:pt>
  </dgm:ptLst>
  <dgm:cxnLst>
    <dgm:cxn modelId="{77F90F4A-06B0-4D01-B27A-7E509D699F5E}" type="presOf" srcId="{619763CE-3F65-436F-B8FA-5CE543488325}" destId="{2A7CB93B-739A-457B-8E09-B5BD6DCD1C36}" srcOrd="0" destOrd="0" presId="urn:microsoft.com/office/officeart/2008/layout/VerticalCurvedList"/>
    <dgm:cxn modelId="{6FFE3E5A-4BAF-459A-9056-5D92A4F170E1}" type="presOf" srcId="{846D8379-514E-4F05-AE34-7C5BF1CB56F3}" destId="{6FAB2F13-FC6B-498B-BCEA-0609BF2B1781}" srcOrd="0" destOrd="0" presId="urn:microsoft.com/office/officeart/2008/layout/VerticalCurvedList"/>
    <dgm:cxn modelId="{7BBF8AF8-499F-45A9-BF91-6FBDC33235BB}" type="presOf" srcId="{DCBEDBE2-A610-441D-BA40-1E34A5909F49}" destId="{562F3407-5E19-4F31-BAF9-F2EF7CEF8C26}" srcOrd="0" destOrd="0" presId="urn:microsoft.com/office/officeart/2008/layout/VerticalCurvedList"/>
    <dgm:cxn modelId="{6B1B7459-B4FA-413D-A6E8-1348056FE2FC}" srcId="{DCBEDBE2-A610-441D-BA40-1E34A5909F49}" destId="{846D8379-514E-4F05-AE34-7C5BF1CB56F3}" srcOrd="2" destOrd="0" parTransId="{A60D89A4-D9F1-4D96-9556-9E2D1A859B25}" sibTransId="{25386460-B760-4BD3-A8E5-0B4D14F70409}"/>
    <dgm:cxn modelId="{EE55DA7E-7851-47AA-9BDD-A443764AE867}" type="presOf" srcId="{DA0E8E73-C083-4ECE-864B-5B73B76E0854}" destId="{F51A21D8-BD1F-456F-9A99-440F74E73C97}" srcOrd="0" destOrd="0" presId="urn:microsoft.com/office/officeart/2008/layout/VerticalCurvedList"/>
    <dgm:cxn modelId="{B5BAE33B-A2DC-4441-BADB-F804E37280A4}" type="presOf" srcId="{21777E8C-0442-4990-91BC-C556CC650695}" destId="{ED76B439-C122-45C2-811B-B1CB1E49B58B}" srcOrd="0" destOrd="0" presId="urn:microsoft.com/office/officeart/2008/layout/VerticalCurvedList"/>
    <dgm:cxn modelId="{83C301F6-5842-4941-9ECE-C5D6EC74D2A4}" srcId="{DCBEDBE2-A610-441D-BA40-1E34A5909F49}" destId="{783B8359-97F4-4762-9822-C1DD86BED565}" srcOrd="3" destOrd="0" parTransId="{4FCAE3BD-45E6-4874-9B3D-E55C1514E2AF}" sibTransId="{427CC60A-2AD4-4086-A55A-B95895805870}"/>
    <dgm:cxn modelId="{61579B9E-EC08-4C5A-9831-9F445049C67F}" type="presOf" srcId="{783B8359-97F4-4762-9822-C1DD86BED565}" destId="{CBB321A9-16A4-418B-8131-F0F35DF89743}" srcOrd="0" destOrd="0" presId="urn:microsoft.com/office/officeart/2008/layout/VerticalCurvedList"/>
    <dgm:cxn modelId="{9F1D039C-1DD0-44BB-BCDB-3B07ACE55F5F}" srcId="{DCBEDBE2-A610-441D-BA40-1E34A5909F49}" destId="{619763CE-3F65-436F-B8FA-5CE543488325}" srcOrd="1" destOrd="0" parTransId="{B347EDDE-0A3A-4F48-B1DD-E8353E29F34E}" sibTransId="{CC96366E-2F5B-4531-B5F9-B9F2A1F17A43}"/>
    <dgm:cxn modelId="{B02AF228-BCE2-47B3-B60A-3FD39A2276FB}" srcId="{DCBEDBE2-A610-441D-BA40-1E34A5909F49}" destId="{DA0E8E73-C083-4ECE-864B-5B73B76E0854}" srcOrd="0" destOrd="0" parTransId="{780EC6D6-01E5-4F45-80D9-5E6E3B2E22FC}" sibTransId="{21777E8C-0442-4990-91BC-C556CC650695}"/>
    <dgm:cxn modelId="{75B1A9EC-CD13-4698-B48A-E7C26481DCC2}" type="presParOf" srcId="{562F3407-5E19-4F31-BAF9-F2EF7CEF8C26}" destId="{B9E0F92E-C17E-473C-B4EE-A86FDFD51776}" srcOrd="0" destOrd="0" presId="urn:microsoft.com/office/officeart/2008/layout/VerticalCurvedList"/>
    <dgm:cxn modelId="{C42E2FD0-308A-445F-9311-53B315E94667}" type="presParOf" srcId="{B9E0F92E-C17E-473C-B4EE-A86FDFD51776}" destId="{7CC8BB2F-A04B-4181-A3EE-8CA600D276A0}" srcOrd="0" destOrd="0" presId="urn:microsoft.com/office/officeart/2008/layout/VerticalCurvedList"/>
    <dgm:cxn modelId="{3C84ACC0-2CBE-4B9B-B0C5-CDF7406E55E3}" type="presParOf" srcId="{7CC8BB2F-A04B-4181-A3EE-8CA600D276A0}" destId="{570D7885-41F3-428F-BC90-3346835CED5F}" srcOrd="0" destOrd="0" presId="urn:microsoft.com/office/officeart/2008/layout/VerticalCurvedList"/>
    <dgm:cxn modelId="{E71A669A-713A-4408-BAAE-47CAED97AEC8}" type="presParOf" srcId="{7CC8BB2F-A04B-4181-A3EE-8CA600D276A0}" destId="{ED76B439-C122-45C2-811B-B1CB1E49B58B}" srcOrd="1" destOrd="0" presId="urn:microsoft.com/office/officeart/2008/layout/VerticalCurvedList"/>
    <dgm:cxn modelId="{9B2FBB30-6A93-42C9-A900-E52A7DCC9EEA}" type="presParOf" srcId="{7CC8BB2F-A04B-4181-A3EE-8CA600D276A0}" destId="{3A893EF1-2D87-4B7E-8641-3DBB0154CA3A}" srcOrd="2" destOrd="0" presId="urn:microsoft.com/office/officeart/2008/layout/VerticalCurvedList"/>
    <dgm:cxn modelId="{F3BAAA69-A83F-4FC4-B4BB-0EE35D880F57}" type="presParOf" srcId="{7CC8BB2F-A04B-4181-A3EE-8CA600D276A0}" destId="{91F5E6C8-677F-4ACE-98DF-C03FBBAA65AE}" srcOrd="3" destOrd="0" presId="urn:microsoft.com/office/officeart/2008/layout/VerticalCurvedList"/>
    <dgm:cxn modelId="{FE030462-5247-4473-8951-FDFF4725D395}" type="presParOf" srcId="{B9E0F92E-C17E-473C-B4EE-A86FDFD51776}" destId="{F51A21D8-BD1F-456F-9A99-440F74E73C97}" srcOrd="1" destOrd="0" presId="urn:microsoft.com/office/officeart/2008/layout/VerticalCurvedList"/>
    <dgm:cxn modelId="{C77833F8-88C4-4720-83C7-8CABB8B1237F}" type="presParOf" srcId="{B9E0F92E-C17E-473C-B4EE-A86FDFD51776}" destId="{A6C5476B-15A4-4984-80DB-34F198F47CCB}" srcOrd="2" destOrd="0" presId="urn:microsoft.com/office/officeart/2008/layout/VerticalCurvedList"/>
    <dgm:cxn modelId="{364DD5F1-F1F7-4276-9972-2A08DFB88C95}" type="presParOf" srcId="{A6C5476B-15A4-4984-80DB-34F198F47CCB}" destId="{CE740109-A4D7-4E81-ABD0-9518AF64FF93}" srcOrd="0" destOrd="0" presId="urn:microsoft.com/office/officeart/2008/layout/VerticalCurvedList"/>
    <dgm:cxn modelId="{CAEF9A49-15A0-4F27-9890-0761837596BF}" type="presParOf" srcId="{B9E0F92E-C17E-473C-B4EE-A86FDFD51776}" destId="{2A7CB93B-739A-457B-8E09-B5BD6DCD1C36}" srcOrd="3" destOrd="0" presId="urn:microsoft.com/office/officeart/2008/layout/VerticalCurvedList"/>
    <dgm:cxn modelId="{81065263-0E9A-4DDA-BD5A-8065434CFA23}" type="presParOf" srcId="{B9E0F92E-C17E-473C-B4EE-A86FDFD51776}" destId="{169EB2C4-F80B-4C36-B728-7B59AEB45CDA}" srcOrd="4" destOrd="0" presId="urn:microsoft.com/office/officeart/2008/layout/VerticalCurvedList"/>
    <dgm:cxn modelId="{624572AB-3542-4114-B8CC-21F192896DB4}" type="presParOf" srcId="{169EB2C4-F80B-4C36-B728-7B59AEB45CDA}" destId="{DC7A5E33-1C30-40C4-9F63-AA144FE6089D}" srcOrd="0" destOrd="0" presId="urn:microsoft.com/office/officeart/2008/layout/VerticalCurvedList"/>
    <dgm:cxn modelId="{A29B184D-7622-45DD-97CB-C6B54F23E848}" type="presParOf" srcId="{B9E0F92E-C17E-473C-B4EE-A86FDFD51776}" destId="{6FAB2F13-FC6B-498B-BCEA-0609BF2B1781}" srcOrd="5" destOrd="0" presId="urn:microsoft.com/office/officeart/2008/layout/VerticalCurvedList"/>
    <dgm:cxn modelId="{FB56ECF4-B302-43E9-9072-E714D415EA87}" type="presParOf" srcId="{B9E0F92E-C17E-473C-B4EE-A86FDFD51776}" destId="{CE14BA2F-E408-4B54-A17E-B764D9783F3F}" srcOrd="6" destOrd="0" presId="urn:microsoft.com/office/officeart/2008/layout/VerticalCurvedList"/>
    <dgm:cxn modelId="{F75BA4BC-7185-4D80-A52E-2FFBF46054E6}" type="presParOf" srcId="{CE14BA2F-E408-4B54-A17E-B764D9783F3F}" destId="{57BCEE27-FCA6-42D8-A696-24DDBC7DABAC}" srcOrd="0" destOrd="0" presId="urn:microsoft.com/office/officeart/2008/layout/VerticalCurvedList"/>
    <dgm:cxn modelId="{63A4F460-0C0B-4274-91DA-23C60E339F43}" type="presParOf" srcId="{B9E0F92E-C17E-473C-B4EE-A86FDFD51776}" destId="{CBB321A9-16A4-418B-8131-F0F35DF89743}" srcOrd="7" destOrd="0" presId="urn:microsoft.com/office/officeart/2008/layout/VerticalCurvedList"/>
    <dgm:cxn modelId="{9F873DFC-4900-4270-A36D-06E50AC60E72}" type="presParOf" srcId="{B9E0F92E-C17E-473C-B4EE-A86FDFD51776}" destId="{6C085F84-13AF-4C91-82CE-B52E1211E72C}" srcOrd="8" destOrd="0" presId="urn:microsoft.com/office/officeart/2008/layout/VerticalCurvedList"/>
    <dgm:cxn modelId="{4D593763-B61F-4B8E-9A96-E85C21793359}" type="presParOf" srcId="{6C085F84-13AF-4C91-82CE-B52E1211E72C}" destId="{94560077-27F3-4B44-85B9-ADBA7A8EE8B0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76B439-C122-45C2-811B-B1CB1E49B58B}">
      <dsp:nvSpPr>
        <dsp:cNvPr id="0" name=""/>
        <dsp:cNvSpPr/>
      </dsp:nvSpPr>
      <dsp:spPr>
        <a:xfrm>
          <a:off x="-3825421" y="-587512"/>
          <a:ext cx="4559401" cy="4559401"/>
        </a:xfrm>
        <a:prstGeom prst="blockArc">
          <a:avLst>
            <a:gd name="adj1" fmla="val 18900000"/>
            <a:gd name="adj2" fmla="val 2700000"/>
            <a:gd name="adj3" fmla="val 474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1A21D8-BD1F-456F-9A99-440F74E73C97}">
      <dsp:nvSpPr>
        <dsp:cNvPr id="0" name=""/>
        <dsp:cNvSpPr/>
      </dsp:nvSpPr>
      <dsp:spPr>
        <a:xfrm>
          <a:off x="384686" y="260190"/>
          <a:ext cx="4139558" cy="5206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3268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>
              <a:latin typeface="思源黑体 CN" pitchFamily="34" charset="-122"/>
              <a:ea typeface="思源黑体 CN" pitchFamily="34" charset="-122"/>
            </a:rPr>
            <a:t>PNG</a:t>
          </a:r>
          <a:r>
            <a:rPr lang="zh-CN" altLang="en-US" sz="2400" kern="1200" dirty="0" smtClean="0">
              <a:latin typeface="思源黑体 CN" pitchFamily="34" charset="-122"/>
              <a:ea typeface="思源黑体 CN" pitchFamily="34" charset="-122"/>
            </a:rPr>
            <a:t>格式简介</a:t>
          </a:r>
          <a:endParaRPr lang="zh-CN" altLang="en-US" sz="2400" kern="1200" dirty="0">
            <a:latin typeface="思源黑体 CN" pitchFamily="34" charset="-122"/>
            <a:ea typeface="思源黑体 CN" pitchFamily="34" charset="-122"/>
          </a:endParaRPr>
        </a:p>
      </dsp:txBody>
      <dsp:txXfrm>
        <a:off x="384686" y="260190"/>
        <a:ext cx="4139558" cy="520652"/>
      </dsp:txXfrm>
    </dsp:sp>
    <dsp:sp modelId="{CE740109-A4D7-4E81-ABD0-9518AF64FF93}">
      <dsp:nvSpPr>
        <dsp:cNvPr id="0" name=""/>
        <dsp:cNvSpPr/>
      </dsp:nvSpPr>
      <dsp:spPr>
        <a:xfrm>
          <a:off x="59278" y="195109"/>
          <a:ext cx="650815" cy="65081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7CB93B-739A-457B-8E09-B5BD6DCD1C36}">
      <dsp:nvSpPr>
        <dsp:cNvPr id="0" name=""/>
        <dsp:cNvSpPr/>
      </dsp:nvSpPr>
      <dsp:spPr>
        <a:xfrm>
          <a:off x="683188" y="1041304"/>
          <a:ext cx="3841056" cy="5206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3268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latin typeface="思源黑体 CN" pitchFamily="34" charset="-122"/>
              <a:ea typeface="思源黑体 CN" pitchFamily="34" charset="-122"/>
            </a:rPr>
            <a:t>移植</a:t>
          </a:r>
          <a:r>
            <a:rPr lang="en-US" altLang="zh-CN" sz="2400" kern="1200" dirty="0" smtClean="0">
              <a:latin typeface="思源黑体 CN" pitchFamily="34" charset="-122"/>
              <a:ea typeface="思源黑体 CN" pitchFamily="34" charset="-122"/>
            </a:rPr>
            <a:t>PNG</a:t>
          </a:r>
          <a:r>
            <a:rPr lang="zh-CN" altLang="en-US" sz="2400" kern="1200" dirty="0" smtClean="0">
              <a:latin typeface="思源黑体 CN" pitchFamily="34" charset="-122"/>
              <a:ea typeface="思源黑体 CN" pitchFamily="34" charset="-122"/>
            </a:rPr>
            <a:t>库</a:t>
          </a:r>
          <a:endParaRPr lang="zh-CN" altLang="en-US" sz="2400" kern="1200" dirty="0">
            <a:latin typeface="思源黑体 CN" pitchFamily="34" charset="-122"/>
            <a:ea typeface="思源黑体 CN" pitchFamily="34" charset="-122"/>
          </a:endParaRPr>
        </a:p>
      </dsp:txBody>
      <dsp:txXfrm>
        <a:off x="683188" y="1041304"/>
        <a:ext cx="3841056" cy="520652"/>
      </dsp:txXfrm>
    </dsp:sp>
    <dsp:sp modelId="{DC7A5E33-1C30-40C4-9F63-AA144FE6089D}">
      <dsp:nvSpPr>
        <dsp:cNvPr id="0" name=""/>
        <dsp:cNvSpPr/>
      </dsp:nvSpPr>
      <dsp:spPr>
        <a:xfrm>
          <a:off x="357780" y="976223"/>
          <a:ext cx="650815" cy="65081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AB2F13-FC6B-498B-BCEA-0609BF2B1781}">
      <dsp:nvSpPr>
        <dsp:cNvPr id="0" name=""/>
        <dsp:cNvSpPr/>
      </dsp:nvSpPr>
      <dsp:spPr>
        <a:xfrm>
          <a:off x="683188" y="1822418"/>
          <a:ext cx="3841056" cy="5206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3268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>
              <a:latin typeface="思源黑体 CN" pitchFamily="34" charset="-122"/>
              <a:ea typeface="思源黑体 CN" pitchFamily="34" charset="-122"/>
            </a:rPr>
            <a:t>PNG</a:t>
          </a:r>
          <a:r>
            <a:rPr lang="zh-CN" altLang="en-US" sz="2400" kern="1200" dirty="0" smtClean="0">
              <a:latin typeface="思源黑体 CN" pitchFamily="34" charset="-122"/>
              <a:ea typeface="思源黑体 CN" pitchFamily="34" charset="-122"/>
            </a:rPr>
            <a:t>显示</a:t>
          </a:r>
          <a:r>
            <a:rPr lang="en-US" altLang="zh-CN" sz="2400" kern="1200" dirty="0" smtClean="0">
              <a:latin typeface="思源黑体 CN" pitchFamily="34" charset="-122"/>
              <a:ea typeface="思源黑体 CN" pitchFamily="34" charset="-122"/>
            </a:rPr>
            <a:t>API</a:t>
          </a:r>
          <a:endParaRPr lang="zh-CN" altLang="en-US" sz="2400" kern="1200" dirty="0">
            <a:latin typeface="思源黑体 CN" pitchFamily="34" charset="-122"/>
            <a:ea typeface="思源黑体 CN" pitchFamily="34" charset="-122"/>
          </a:endParaRPr>
        </a:p>
      </dsp:txBody>
      <dsp:txXfrm>
        <a:off x="683188" y="1822418"/>
        <a:ext cx="3841056" cy="520652"/>
      </dsp:txXfrm>
    </dsp:sp>
    <dsp:sp modelId="{57BCEE27-FCA6-42D8-A696-24DDBC7DABAC}">
      <dsp:nvSpPr>
        <dsp:cNvPr id="0" name=""/>
        <dsp:cNvSpPr/>
      </dsp:nvSpPr>
      <dsp:spPr>
        <a:xfrm>
          <a:off x="357780" y="1757337"/>
          <a:ext cx="650815" cy="65081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B321A9-16A4-418B-8131-F0F35DF89743}">
      <dsp:nvSpPr>
        <dsp:cNvPr id="0" name=""/>
        <dsp:cNvSpPr/>
      </dsp:nvSpPr>
      <dsp:spPr>
        <a:xfrm>
          <a:off x="384686" y="2603532"/>
          <a:ext cx="4139558" cy="5206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3268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>
              <a:latin typeface="思源黑体 CN" pitchFamily="34" charset="-122"/>
              <a:ea typeface="思源黑体 CN" pitchFamily="34" charset="-122"/>
            </a:rPr>
            <a:t>PNG</a:t>
          </a:r>
          <a:r>
            <a:rPr lang="zh-CN" altLang="en-US" sz="2400" kern="1200" dirty="0" smtClean="0">
              <a:latin typeface="思源黑体 CN" pitchFamily="34" charset="-122"/>
              <a:ea typeface="思源黑体 CN" pitchFamily="34" charset="-122"/>
            </a:rPr>
            <a:t>图片显示基础实验</a:t>
          </a:r>
          <a:endParaRPr lang="zh-CN" altLang="en-US" sz="2400" kern="1200" dirty="0">
            <a:latin typeface="思源黑体 CN" pitchFamily="34" charset="-122"/>
            <a:ea typeface="思源黑体 CN" pitchFamily="34" charset="-122"/>
          </a:endParaRPr>
        </a:p>
      </dsp:txBody>
      <dsp:txXfrm>
        <a:off x="384686" y="2603532"/>
        <a:ext cx="4139558" cy="520652"/>
      </dsp:txXfrm>
    </dsp:sp>
    <dsp:sp modelId="{94560077-27F3-4B44-85B9-ADBA7A8EE8B0}">
      <dsp:nvSpPr>
        <dsp:cNvPr id="0" name=""/>
        <dsp:cNvSpPr/>
      </dsp:nvSpPr>
      <dsp:spPr>
        <a:xfrm>
          <a:off x="59278" y="2538451"/>
          <a:ext cx="650815" cy="65081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248CC2-015C-4B09-8666-AB3170310C30}" type="datetimeFigureOut">
              <a:rPr lang="zh-CN" altLang="en-US" smtClean="0"/>
              <a:t>2019/12/25 Wednesday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A4944C-FBC4-4862-A788-F573B2B71D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00485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0117C1-E066-4E5E-955A-4C1A7D630DE0}" type="datetimeFigureOut">
              <a:rPr lang="zh-CN" altLang="en-US" smtClean="0"/>
              <a:t>2019/12/25 Wednesday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45946E-CFD3-46D9-87A1-2CA7EE0F85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1974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6" y="6381328"/>
            <a:ext cx="9160007" cy="487770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779388" y="6458317"/>
            <a:ext cx="2712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| 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嵌入式教育专家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·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为初学而生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6516216" y="6453600"/>
            <a:ext cx="2382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技术论坛：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www.firebbs.cn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46" y="6517576"/>
            <a:ext cx="576064" cy="179828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5299"/>
            <a:ext cx="9160193" cy="67437"/>
          </a:xfrm>
          <a:prstGeom prst="rect">
            <a:avLst/>
          </a:prstGeom>
        </p:spPr>
      </p:pic>
      <p:pic>
        <p:nvPicPr>
          <p:cNvPr id="19" name="图片 18"/>
          <p:cNvPicPr>
            <a:picLocks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006" y="524479"/>
            <a:ext cx="1069086" cy="52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8693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6" y="6381328"/>
            <a:ext cx="9160007" cy="48777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000" y="601200"/>
            <a:ext cx="1049441" cy="3276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79388" y="6458317"/>
            <a:ext cx="2712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| 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嵌入式教育专家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·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为初学而生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5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46" y="6517576"/>
            <a:ext cx="576064" cy="17982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516216" y="6453600"/>
            <a:ext cx="2382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技术论坛：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www.firebbs.cn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6" y="6381328"/>
            <a:ext cx="9160007" cy="48777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79388" y="6458317"/>
            <a:ext cx="2712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| 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嵌入式教育专家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·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为初学而生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516216" y="6453600"/>
            <a:ext cx="2382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技术论坛：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www.firebbs.cn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46" y="6517576"/>
            <a:ext cx="576064" cy="17982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5299"/>
            <a:ext cx="9160193" cy="67437"/>
          </a:xfrm>
          <a:prstGeom prst="rect">
            <a:avLst/>
          </a:prstGeom>
        </p:spPr>
      </p:pic>
      <p:pic>
        <p:nvPicPr>
          <p:cNvPr id="10" name="图片 9"/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006" y="524479"/>
            <a:ext cx="1069086" cy="52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743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egger.com/downloads/emwin/emWin_PNG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5556" y="1844824"/>
            <a:ext cx="799288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zh-CN" altLang="en-US" sz="32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第</a:t>
            </a:r>
            <a:r>
              <a:rPr lang="en-US" altLang="zh-CN" sz="32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33</a:t>
            </a:r>
            <a:r>
              <a:rPr lang="zh-CN" altLang="en-US" sz="32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讲</a:t>
            </a:r>
            <a:endParaRPr lang="en-US" altLang="zh-CN" sz="3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思源黑体 CN" pitchFamily="34" charset="-122"/>
              <a:ea typeface="思源黑体 CN" pitchFamily="34" charset="-122"/>
            </a:endParaRPr>
          </a:p>
          <a:p>
            <a:pPr lvl="0" algn="ctr">
              <a:lnSpc>
                <a:spcPct val="150000"/>
              </a:lnSpc>
            </a:pPr>
            <a:r>
              <a:rPr lang="en-US" altLang="zh-CN" sz="44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PNG</a:t>
            </a:r>
            <a:r>
              <a:rPr lang="zh-CN" altLang="en-US" sz="44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图片显示</a:t>
            </a:r>
            <a:endParaRPr lang="zh-CN" altLang="en-US" sz="44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1517" y="601433"/>
            <a:ext cx="5741444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[</a:t>
            </a:r>
            <a:r>
              <a:rPr lang="zh-CN" altLang="en-US" sz="2000" dirty="0">
                <a:latin typeface="思源黑体 Light" pitchFamily="34" charset="-122"/>
                <a:ea typeface="思源黑体 Light" pitchFamily="34" charset="-122"/>
              </a:rPr>
              <a:t>野火</a:t>
            </a:r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]《emWin</a:t>
            </a:r>
            <a:r>
              <a:rPr lang="zh-CN" altLang="en-US" sz="2000" dirty="0">
                <a:latin typeface="思源黑体 Light" pitchFamily="34" charset="-122"/>
                <a:ea typeface="思源黑体 Light" pitchFamily="34" charset="-122"/>
              </a:rPr>
              <a:t>应用开发实战指南</a:t>
            </a:r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—</a:t>
            </a:r>
            <a:r>
              <a:rPr lang="zh-CN" altLang="en-US" sz="2000" dirty="0">
                <a:latin typeface="思源黑体 Light" pitchFamily="34" charset="-122"/>
                <a:ea typeface="思源黑体 Light" pitchFamily="34" charset="-122"/>
              </a:rPr>
              <a:t>基于</a:t>
            </a:r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STM32》</a:t>
            </a:r>
            <a:endParaRPr lang="zh-CN" altLang="en-US" sz="2000" dirty="0">
              <a:latin typeface="思源黑体 Light" pitchFamily="34" charset="-122"/>
              <a:ea typeface="思源黑体 Light" pitchFamily="34" charset="-122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07" y="4908114"/>
            <a:ext cx="1032156" cy="1032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6457" y="4919473"/>
            <a:ext cx="1001893" cy="1020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23547" y="592605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思源黑体 Light" pitchFamily="34" charset="-122"/>
                <a:ea typeface="思源黑体 Light" pitchFamily="34" charset="-122"/>
              </a:rPr>
              <a:t>公众号</a:t>
            </a:r>
            <a:endParaRPr lang="zh-CN" altLang="en-US" sz="1400" dirty="0">
              <a:latin typeface="思源黑体 Light" pitchFamily="34" charset="-122"/>
              <a:ea typeface="思源黑体 Light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05997" y="592605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思源黑体 Light" pitchFamily="34" charset="-122"/>
                <a:ea typeface="思源黑体 Light" pitchFamily="34" charset="-122"/>
              </a:rPr>
              <a:t>淘宝店铺</a:t>
            </a:r>
          </a:p>
        </p:txBody>
      </p:sp>
    </p:spTree>
    <p:extLst>
      <p:ext uri="{BB962C8B-B14F-4D97-AF65-F5344CB8AC3E}">
        <p14:creationId xmlns:p14="http://schemas.microsoft.com/office/powerpoint/2010/main" val="1557451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3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emWin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51153" y="1412776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 smtClean="0">
                <a:latin typeface="思源黑体 CN" pitchFamily="34" charset="-122"/>
                <a:ea typeface="思源黑体 CN" pitchFamily="34" charset="-122"/>
              </a:rPr>
              <a:t>主讲内容</a:t>
            </a:r>
            <a:endParaRPr lang="zh-CN" altLang="en-US" sz="4400" dirty="0">
              <a:latin typeface="思源黑体 CN" pitchFamily="34" charset="-122"/>
              <a:ea typeface="思源黑体 CN" pitchFamily="34" charset="-122"/>
            </a:endParaRPr>
          </a:p>
        </p:txBody>
      </p:sp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3818441786"/>
              </p:ext>
            </p:extLst>
          </p:nvPr>
        </p:nvGraphicFramePr>
        <p:xfrm>
          <a:off x="2287652" y="2276872"/>
          <a:ext cx="4568697" cy="33843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470260" y="2577825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4F81BD"/>
                </a:solidFill>
                <a:latin typeface="思源黑体 CN" pitchFamily="34" charset="-122"/>
                <a:ea typeface="思源黑体 CN" pitchFamily="34" charset="-122"/>
                <a:cs typeface="阿里巴巴普惠体 Medium" pitchFamily="18" charset="-122"/>
              </a:rPr>
              <a:t>1.</a:t>
            </a:r>
            <a:endParaRPr lang="zh-CN" altLang="en-US" sz="2400" dirty="0">
              <a:solidFill>
                <a:srgbClr val="4F81BD"/>
              </a:solidFill>
              <a:latin typeface="思源黑体 CN" pitchFamily="34" charset="-122"/>
              <a:ea typeface="思源黑体 CN" pitchFamily="34" charset="-122"/>
              <a:cs typeface="阿里巴巴普惠体 Medium" pitchFamily="18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80000" y="460003"/>
            <a:ext cx="2355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latin typeface="思源黑体 CN" pitchFamily="34" charset="-122"/>
                <a:ea typeface="思源黑体 CN" pitchFamily="34" charset="-122"/>
              </a:rPr>
              <a:t>PNG</a:t>
            </a:r>
            <a:r>
              <a:rPr lang="zh-CN" altLang="en-US" sz="2800" dirty="0" smtClean="0">
                <a:latin typeface="思源黑体 CN" pitchFamily="34" charset="-122"/>
                <a:ea typeface="思源黑体 CN" pitchFamily="34" charset="-122"/>
              </a:rPr>
              <a:t>图片显示</a:t>
            </a:r>
            <a:endParaRPr lang="zh-CN" altLang="en-US" sz="28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71494" y="3340187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4F81BD"/>
                </a:solidFill>
                <a:latin typeface="思源黑体 CN" pitchFamily="34" charset="-122"/>
                <a:ea typeface="思源黑体 CN" pitchFamily="34" charset="-122"/>
                <a:cs typeface="阿里巴巴普惠体 Medium" pitchFamily="18" charset="-122"/>
              </a:rPr>
              <a:t>2.</a:t>
            </a:r>
            <a:endParaRPr lang="zh-CN" altLang="en-US" sz="2400" dirty="0">
              <a:solidFill>
                <a:srgbClr val="4F81BD"/>
              </a:solidFill>
              <a:latin typeface="思源黑体 CN" pitchFamily="34" charset="-122"/>
              <a:ea typeface="思源黑体 CN" pitchFamily="34" charset="-122"/>
              <a:cs typeface="阿里巴巴普惠体 Medium" pitchFamily="18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78755" y="4147410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4F81BD"/>
                </a:solidFill>
                <a:latin typeface="思源黑体 CN" pitchFamily="34" charset="-122"/>
                <a:ea typeface="思源黑体 CN" pitchFamily="34" charset="-122"/>
                <a:cs typeface="阿里巴巴普惠体 Medium" pitchFamily="18" charset="-122"/>
              </a:rPr>
              <a:t>3</a:t>
            </a:r>
            <a:r>
              <a:rPr lang="en-US" altLang="zh-CN" sz="2400" dirty="0" smtClean="0">
                <a:solidFill>
                  <a:srgbClr val="4F81BD"/>
                </a:solidFill>
                <a:latin typeface="思源黑体 CN" pitchFamily="34" charset="-122"/>
                <a:ea typeface="思源黑体 CN" pitchFamily="34" charset="-122"/>
                <a:cs typeface="阿里巴巴普惠体 Medium" pitchFamily="18" charset="-122"/>
              </a:rPr>
              <a:t>.</a:t>
            </a:r>
            <a:endParaRPr lang="zh-CN" altLang="en-US" sz="2400" dirty="0">
              <a:solidFill>
                <a:srgbClr val="4F81BD"/>
              </a:solidFill>
              <a:latin typeface="思源黑体 CN" pitchFamily="34" charset="-122"/>
              <a:ea typeface="思源黑体 CN" pitchFamily="34" charset="-122"/>
              <a:cs typeface="阿里巴巴普惠体 Medium" pitchFamily="18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70260" y="4914791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4F81BD"/>
                </a:solidFill>
                <a:latin typeface="思源黑体 CN" pitchFamily="34" charset="-122"/>
                <a:ea typeface="思源黑体 CN" pitchFamily="34" charset="-122"/>
                <a:cs typeface="阿里巴巴普惠体 Medium" pitchFamily="18" charset="-122"/>
              </a:rPr>
              <a:t>4.</a:t>
            </a:r>
            <a:endParaRPr lang="zh-CN" altLang="en-US" sz="2400" dirty="0">
              <a:solidFill>
                <a:srgbClr val="4F81BD"/>
              </a:solidFill>
              <a:latin typeface="思源黑体 CN" pitchFamily="34" charset="-122"/>
              <a:ea typeface="思源黑体 CN" pitchFamily="34" charset="-122"/>
              <a:cs typeface="阿里巴巴普惠体 Medium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87690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3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emWin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3568" y="2060848"/>
            <a:ext cx="792088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PNG</a:t>
            </a:r>
            <a:r>
              <a:rPr lang="zh-CN" altLang="en-US" sz="2000" dirty="0">
                <a:latin typeface="思源黑体 Light" pitchFamily="34" charset="-122"/>
                <a:ea typeface="思源黑体 Light" pitchFamily="34" charset="-122"/>
              </a:rPr>
              <a:t>（</a:t>
            </a:r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Portable Network Graphics</a:t>
            </a:r>
            <a:r>
              <a:rPr lang="zh-CN" altLang="en-US" sz="2000" dirty="0">
                <a:latin typeface="思源黑体 Light" pitchFamily="34" charset="-122"/>
                <a:ea typeface="思源黑体 Light" pitchFamily="34" charset="-122"/>
              </a:rPr>
              <a:t>）格式，是一种光栅图形文件格式，支持无损数据压缩和透明度，支持基于调色板的图像、灰度图像以及非调色板的全色</a:t>
            </a:r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RGB</a:t>
            </a:r>
            <a:r>
              <a:rPr lang="zh-CN" altLang="en-US" sz="2000" dirty="0">
                <a:latin typeface="思源黑体 Light" pitchFamily="34" charset="-122"/>
                <a:ea typeface="思源黑体 Light" pitchFamily="34" charset="-122"/>
              </a:rPr>
              <a:t>图像</a:t>
            </a:r>
            <a:r>
              <a:rPr lang="zh-CN" altLang="en-US" sz="2000" dirty="0" smtClean="0">
                <a:latin typeface="思源黑体 Light" pitchFamily="34" charset="-122"/>
                <a:ea typeface="思源黑体 Light" pitchFamily="34" charset="-122"/>
              </a:rPr>
              <a:t>。</a:t>
            </a:r>
            <a:endParaRPr lang="en-US" altLang="zh-CN" sz="2000" dirty="0" smtClean="0">
              <a:latin typeface="思源黑体 Light" pitchFamily="34" charset="-122"/>
              <a:ea typeface="思源黑体 Light" pitchFamily="34" charset="-122"/>
            </a:endParaRPr>
          </a:p>
          <a:p>
            <a:pPr indent="457200">
              <a:lnSpc>
                <a:spcPct val="150000"/>
              </a:lnSpc>
            </a:pPr>
            <a:r>
              <a:rPr lang="en-US" altLang="zh-CN" sz="2000" dirty="0" smtClean="0">
                <a:latin typeface="思源黑体 Light" pitchFamily="34" charset="-122"/>
                <a:ea typeface="思源黑体 Light" pitchFamily="34" charset="-122"/>
              </a:rPr>
              <a:t>PNG</a:t>
            </a:r>
            <a:r>
              <a:rPr lang="zh-CN" altLang="en-US" sz="2000" dirty="0">
                <a:latin typeface="思源黑体 Light" pitchFamily="34" charset="-122"/>
                <a:ea typeface="思源黑体 Light" pitchFamily="34" charset="-122"/>
              </a:rPr>
              <a:t>是目前保证最不失真的格式，采用</a:t>
            </a:r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LZ77</a:t>
            </a:r>
            <a:r>
              <a:rPr lang="zh-CN" altLang="en-US" sz="2000" dirty="0">
                <a:latin typeface="思源黑体 Light" pitchFamily="34" charset="-122"/>
                <a:ea typeface="思源黑体 Light" pitchFamily="34" charset="-122"/>
              </a:rPr>
              <a:t>算法的派生算法进行压缩，能把图像文件压缩到极限以利于网络传输，但又能保留所有与图像品质有关的信息。</a:t>
            </a:r>
            <a:endParaRPr lang="zh-CN" altLang="en-US" sz="1600" dirty="0">
              <a:latin typeface="思源黑体 Light" pitchFamily="34" charset="-122"/>
              <a:ea typeface="思源黑体 Light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0000" y="1267200"/>
            <a:ext cx="34628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latin typeface="思源黑体 CN" pitchFamily="34" charset="-122"/>
                <a:ea typeface="思源黑体 CN" pitchFamily="34" charset="-122"/>
              </a:rPr>
              <a:t>1</a:t>
            </a:r>
            <a:r>
              <a:rPr lang="en-US" altLang="zh-CN" sz="3600" dirty="0" smtClean="0">
                <a:latin typeface="思源黑体 CN" pitchFamily="34" charset="-122"/>
                <a:ea typeface="思源黑体 CN" pitchFamily="34" charset="-122"/>
              </a:rPr>
              <a:t>. PNG</a:t>
            </a:r>
            <a:r>
              <a:rPr lang="zh-CN" altLang="en-US" sz="3600" dirty="0" smtClean="0">
                <a:latin typeface="思源黑体 CN" pitchFamily="34" charset="-122"/>
                <a:ea typeface="思源黑体 CN" pitchFamily="34" charset="-122"/>
              </a:rPr>
              <a:t>格式简介</a:t>
            </a:r>
            <a:endParaRPr lang="zh-CN" altLang="en-US" sz="36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80000" y="460003"/>
            <a:ext cx="2355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思源黑体 CN" pitchFamily="34" charset="-122"/>
                <a:ea typeface="思源黑体 CN" pitchFamily="34" charset="-122"/>
              </a:rPr>
              <a:t>PNG</a:t>
            </a:r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图片显示</a:t>
            </a:r>
          </a:p>
        </p:txBody>
      </p:sp>
    </p:spTree>
    <p:extLst>
      <p:ext uri="{BB962C8B-B14F-4D97-AF65-F5344CB8AC3E}">
        <p14:creationId xmlns:p14="http://schemas.microsoft.com/office/powerpoint/2010/main" val="1030530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3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emWin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0000" y="1267200"/>
            <a:ext cx="30011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latin typeface="思源黑体 CN" pitchFamily="34" charset="-122"/>
                <a:ea typeface="思源黑体 CN" pitchFamily="34" charset="-122"/>
              </a:rPr>
              <a:t>2. </a:t>
            </a:r>
            <a:r>
              <a:rPr lang="zh-CN" altLang="en-US" sz="3600" dirty="0" smtClean="0">
                <a:latin typeface="思源黑体 CN" pitchFamily="34" charset="-122"/>
                <a:ea typeface="思源黑体 CN" pitchFamily="34" charset="-122"/>
              </a:rPr>
              <a:t>移植</a:t>
            </a:r>
            <a:r>
              <a:rPr lang="en-US" altLang="zh-CN" sz="3600" dirty="0" smtClean="0">
                <a:latin typeface="思源黑体 CN" pitchFamily="34" charset="-122"/>
                <a:ea typeface="思源黑体 CN" pitchFamily="34" charset="-122"/>
              </a:rPr>
              <a:t>PNG</a:t>
            </a:r>
            <a:r>
              <a:rPr lang="zh-CN" altLang="en-US" sz="3600" dirty="0" smtClean="0">
                <a:latin typeface="思源黑体 CN" pitchFamily="34" charset="-122"/>
                <a:ea typeface="思源黑体 CN" pitchFamily="34" charset="-122"/>
              </a:rPr>
              <a:t>库</a:t>
            </a:r>
            <a:endParaRPr lang="zh-CN" altLang="en-US" sz="36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80000" y="460003"/>
            <a:ext cx="2355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思源黑体 CN" pitchFamily="34" charset="-122"/>
                <a:ea typeface="思源黑体 CN" pitchFamily="34" charset="-122"/>
              </a:rPr>
              <a:t>PNG</a:t>
            </a:r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图片显示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3568" y="2060848"/>
            <a:ext cx="7920880" cy="2582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 smtClean="0">
                <a:latin typeface="思源黑体 Light" pitchFamily="34" charset="-122"/>
                <a:ea typeface="思源黑体 Light" pitchFamily="34" charset="-122"/>
              </a:rPr>
              <a:t>下载并解压</a:t>
            </a:r>
            <a:r>
              <a:rPr lang="en-US" altLang="zh-CN" sz="2400" dirty="0" smtClean="0">
                <a:latin typeface="思源黑体 Light" pitchFamily="34" charset="-122"/>
                <a:ea typeface="思源黑体 Light" pitchFamily="34" charset="-122"/>
              </a:rPr>
              <a:t>PNG</a:t>
            </a:r>
            <a:r>
              <a:rPr lang="zh-CN" altLang="en-US" sz="2400" dirty="0" smtClean="0">
                <a:latin typeface="思源黑体 Light" pitchFamily="34" charset="-122"/>
                <a:ea typeface="思源黑体 Light" pitchFamily="34" charset="-122"/>
              </a:rPr>
              <a:t>解码库。下载路径：</a:t>
            </a:r>
            <a:r>
              <a:rPr lang="en-US" altLang="zh-CN" sz="2000" u="sng" dirty="0" smtClean="0">
                <a:hlinkClick r:id="rId2"/>
              </a:rPr>
              <a:t>https</a:t>
            </a:r>
            <a:r>
              <a:rPr lang="en-US" altLang="zh-CN" sz="2000" u="sng" dirty="0">
                <a:hlinkClick r:id="rId2"/>
              </a:rPr>
              <a:t>://</a:t>
            </a:r>
            <a:r>
              <a:rPr lang="en-US" altLang="zh-CN" sz="2000" u="sng" dirty="0" smtClean="0">
                <a:hlinkClick r:id="rId2"/>
              </a:rPr>
              <a:t>www.segger.com/downloads/emwin/emWin_PNG</a:t>
            </a:r>
            <a:endParaRPr lang="en-US" altLang="zh-CN" sz="2000" u="sng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 smtClean="0">
                <a:latin typeface="思源黑体 Light" pitchFamily="34" charset="-122"/>
                <a:ea typeface="思源黑体 Light" pitchFamily="34" charset="-122"/>
              </a:rPr>
              <a:t>添加</a:t>
            </a:r>
            <a:r>
              <a:rPr lang="en-US" altLang="zh-CN" sz="2400" dirty="0" smtClean="0">
                <a:latin typeface="思源黑体 Light" pitchFamily="34" charset="-122"/>
                <a:ea typeface="思源黑体 Light" pitchFamily="34" charset="-122"/>
              </a:rPr>
              <a:t>PNG</a:t>
            </a:r>
            <a:r>
              <a:rPr lang="zh-CN" altLang="en-US" sz="2400" dirty="0" smtClean="0">
                <a:latin typeface="思源黑体 Light" pitchFamily="34" charset="-122"/>
                <a:ea typeface="思源黑体 Light" pitchFamily="34" charset="-122"/>
              </a:rPr>
              <a:t>解码库到工程；</a:t>
            </a:r>
            <a:endParaRPr lang="en-US" altLang="zh-CN" sz="2400" dirty="0" smtClean="0">
              <a:latin typeface="思源黑体 Light" pitchFamily="34" charset="-122"/>
              <a:ea typeface="思源黑体 Light" pitchFamily="34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>
                <a:latin typeface="思源黑体 Light" pitchFamily="34" charset="-122"/>
                <a:ea typeface="思源黑体 Light" pitchFamily="34" charset="-122"/>
              </a:rPr>
              <a:t>在工程</a:t>
            </a:r>
            <a:r>
              <a:rPr lang="zh-CN" altLang="en-US" sz="2400" dirty="0" smtClean="0">
                <a:latin typeface="思源黑体 Light" pitchFamily="34" charset="-122"/>
                <a:ea typeface="思源黑体 Light" pitchFamily="34" charset="-122"/>
              </a:rPr>
              <a:t>中添加</a:t>
            </a:r>
            <a:r>
              <a:rPr lang="en-US" altLang="zh-CN" sz="2400" dirty="0" smtClean="0">
                <a:latin typeface="思源黑体 Light" pitchFamily="34" charset="-122"/>
                <a:ea typeface="思源黑体 Light" pitchFamily="34" charset="-122"/>
              </a:rPr>
              <a:t>PNG</a:t>
            </a:r>
            <a:r>
              <a:rPr lang="zh-CN" altLang="en-US" sz="2400" dirty="0" smtClean="0">
                <a:latin typeface="思源黑体 Light" pitchFamily="34" charset="-122"/>
                <a:ea typeface="思源黑体 Light" pitchFamily="34" charset="-122"/>
              </a:rPr>
              <a:t>解码库头文件路径。</a:t>
            </a:r>
            <a:endParaRPr lang="en-US" altLang="zh-CN" sz="2400" dirty="0">
              <a:latin typeface="思源黑体 Light" pitchFamily="34" charset="-122"/>
              <a:ea typeface="思源黑体 Light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dirty="0">
              <a:latin typeface="思源黑体 Light" pitchFamily="34" charset="-122"/>
              <a:ea typeface="思源黑体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40482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3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emWin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0000" y="1267200"/>
            <a:ext cx="30011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latin typeface="思源黑体 CN" pitchFamily="34" charset="-122"/>
                <a:ea typeface="思源黑体 CN" pitchFamily="34" charset="-122"/>
              </a:rPr>
              <a:t>2. </a:t>
            </a:r>
            <a:r>
              <a:rPr lang="zh-CN" altLang="en-US" sz="3600" dirty="0" smtClean="0">
                <a:latin typeface="思源黑体 CN" pitchFamily="34" charset="-122"/>
                <a:ea typeface="思源黑体 CN" pitchFamily="34" charset="-122"/>
              </a:rPr>
              <a:t>移植</a:t>
            </a:r>
            <a:r>
              <a:rPr lang="en-US" altLang="zh-CN" sz="3600" dirty="0" smtClean="0">
                <a:latin typeface="思源黑体 CN" pitchFamily="34" charset="-122"/>
                <a:ea typeface="思源黑体 CN" pitchFamily="34" charset="-122"/>
              </a:rPr>
              <a:t>PNG</a:t>
            </a:r>
            <a:r>
              <a:rPr lang="zh-CN" altLang="en-US" sz="3600" dirty="0" smtClean="0">
                <a:latin typeface="思源黑体 CN" pitchFamily="34" charset="-122"/>
                <a:ea typeface="思源黑体 CN" pitchFamily="34" charset="-122"/>
              </a:rPr>
              <a:t>库</a:t>
            </a:r>
            <a:endParaRPr lang="zh-CN" altLang="en-US" sz="36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80000" y="460003"/>
            <a:ext cx="2355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思源黑体 CN" pitchFamily="34" charset="-122"/>
                <a:ea typeface="思源黑体 CN" pitchFamily="34" charset="-122"/>
              </a:rPr>
              <a:t>PNG</a:t>
            </a:r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图片显示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3568" y="2060848"/>
            <a:ext cx="792088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en-US" altLang="zh-CN" sz="2400" dirty="0" smtClean="0">
                <a:latin typeface="思源黑体 Light" pitchFamily="34" charset="-122"/>
                <a:ea typeface="思源黑体 Light" pitchFamily="34" charset="-122"/>
              </a:rPr>
              <a:t>PNG</a:t>
            </a:r>
            <a:r>
              <a:rPr lang="zh-CN" altLang="en-US" sz="2400" dirty="0" smtClean="0">
                <a:latin typeface="思源黑体 Light" pitchFamily="34" charset="-122"/>
                <a:ea typeface="思源黑体 Light" pitchFamily="34" charset="-122"/>
              </a:rPr>
              <a:t>库解码时会固</a:t>
            </a:r>
            <a:r>
              <a:rPr lang="zh-CN" altLang="en-US" sz="2400" dirty="0">
                <a:latin typeface="思源黑体 Light" pitchFamily="34" charset="-122"/>
                <a:ea typeface="思源黑体 Light" pitchFamily="34" charset="-122"/>
              </a:rPr>
              <a:t>定占用</a:t>
            </a:r>
            <a:r>
              <a:rPr lang="en-US" altLang="zh-CN" sz="2400" dirty="0">
                <a:latin typeface="思源黑体 Light" pitchFamily="34" charset="-122"/>
                <a:ea typeface="思源黑体 Light" pitchFamily="34" charset="-122"/>
              </a:rPr>
              <a:t>21KB</a:t>
            </a:r>
            <a:r>
              <a:rPr lang="zh-CN" altLang="en-US" sz="2400" dirty="0">
                <a:latin typeface="思源黑体 Light" pitchFamily="34" charset="-122"/>
                <a:ea typeface="思源黑体 Light" pitchFamily="34" charset="-122"/>
              </a:rPr>
              <a:t>的</a:t>
            </a:r>
            <a:r>
              <a:rPr lang="en-US" altLang="zh-CN" sz="2400" dirty="0">
                <a:latin typeface="思源黑体 Light" pitchFamily="34" charset="-122"/>
                <a:ea typeface="思源黑体 Light" pitchFamily="34" charset="-122"/>
              </a:rPr>
              <a:t>RAM</a:t>
            </a:r>
            <a:r>
              <a:rPr lang="zh-CN" altLang="en-US" sz="2400" dirty="0">
                <a:latin typeface="思源黑体 Light" pitchFamily="34" charset="-122"/>
                <a:ea typeface="思源黑体 Light" pitchFamily="34" charset="-122"/>
              </a:rPr>
              <a:t>空间</a:t>
            </a:r>
            <a:r>
              <a:rPr lang="zh-CN" altLang="en-US" sz="2400" dirty="0" smtClean="0">
                <a:latin typeface="思源黑体 Light" pitchFamily="34" charset="-122"/>
                <a:ea typeface="思源黑体 Light" pitchFamily="34" charset="-122"/>
              </a:rPr>
              <a:t>，总</a:t>
            </a:r>
            <a:r>
              <a:rPr lang="zh-CN" altLang="en-US" sz="2400" dirty="0">
                <a:latin typeface="思源黑体 Light" pitchFamily="34" charset="-122"/>
                <a:ea typeface="思源黑体 Light" pitchFamily="34" charset="-122"/>
              </a:rPr>
              <a:t>的</a:t>
            </a:r>
            <a:r>
              <a:rPr lang="en-US" altLang="zh-CN" sz="2400" dirty="0">
                <a:latin typeface="思源黑体 Light" pitchFamily="34" charset="-122"/>
                <a:ea typeface="思源黑体 Light" pitchFamily="34" charset="-122"/>
              </a:rPr>
              <a:t>RAM</a:t>
            </a:r>
            <a:r>
              <a:rPr lang="zh-CN" altLang="en-US" sz="2400" dirty="0">
                <a:latin typeface="思源黑体 Light" pitchFamily="34" charset="-122"/>
                <a:ea typeface="思源黑体 Light" pitchFamily="34" charset="-122"/>
              </a:rPr>
              <a:t>占用可通过下面的公式得到</a:t>
            </a:r>
            <a:r>
              <a:rPr lang="zh-CN" altLang="en-US" sz="2400" dirty="0" smtClean="0">
                <a:latin typeface="思源黑体 Light" pitchFamily="34" charset="-122"/>
                <a:ea typeface="思源黑体 Light" pitchFamily="34" charset="-122"/>
              </a:rPr>
              <a:t>：</a:t>
            </a:r>
            <a:endParaRPr lang="en-US" altLang="zh-CN" sz="2400" dirty="0">
              <a:latin typeface="思源黑体 Light" pitchFamily="34" charset="-122"/>
              <a:ea typeface="思源黑体 Light" pitchFamily="34" charset="-122"/>
            </a:endParaRPr>
          </a:p>
          <a:p>
            <a:pPr indent="457200">
              <a:lnSpc>
                <a:spcPct val="150000"/>
              </a:lnSpc>
            </a:pPr>
            <a:endParaRPr lang="en-US" altLang="zh-CN" sz="1600" dirty="0" smtClean="0">
              <a:latin typeface="思源黑体 Light" pitchFamily="34" charset="-122"/>
              <a:ea typeface="思源黑体 Light" pitchFamily="34" charset="-122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zh-CN" altLang="zh-CN" sz="2400" dirty="0">
                <a:latin typeface="Times New Roman"/>
              </a:rPr>
              <a:t>总</a:t>
            </a:r>
            <a:r>
              <a:rPr lang="en-US" altLang="zh-CN" sz="2400" dirty="0">
                <a:latin typeface="Times New Roman"/>
              </a:rPr>
              <a:t>RAM</a:t>
            </a:r>
            <a:r>
              <a:rPr lang="zh-CN" altLang="zh-CN" sz="2400" dirty="0">
                <a:latin typeface="Times New Roman"/>
              </a:rPr>
              <a:t>占用</a:t>
            </a:r>
            <a:r>
              <a:rPr lang="en-US" altLang="zh-CN" sz="2400" dirty="0">
                <a:latin typeface="Times New Roman"/>
              </a:rPr>
              <a:t> = </a:t>
            </a:r>
            <a:r>
              <a:rPr lang="zh-CN" altLang="zh-CN" sz="2400" dirty="0">
                <a:latin typeface="Times New Roman"/>
              </a:rPr>
              <a:t>（图像</a:t>
            </a:r>
            <a:r>
              <a:rPr lang="en-US" altLang="zh-CN" sz="2400" dirty="0">
                <a:latin typeface="Times New Roman"/>
              </a:rPr>
              <a:t>xSize + 1</a:t>
            </a:r>
            <a:r>
              <a:rPr lang="zh-CN" altLang="zh-CN" sz="2400" dirty="0">
                <a:latin typeface="Times New Roman"/>
              </a:rPr>
              <a:t>）</a:t>
            </a:r>
            <a:r>
              <a:rPr lang="en-US" altLang="zh-CN" sz="2400" dirty="0">
                <a:latin typeface="Times New Roman"/>
              </a:rPr>
              <a:t>* </a:t>
            </a:r>
            <a:r>
              <a:rPr lang="zh-CN" altLang="zh-CN" sz="2400" dirty="0">
                <a:latin typeface="Times New Roman"/>
              </a:rPr>
              <a:t>图像</a:t>
            </a:r>
            <a:r>
              <a:rPr lang="en-US" altLang="zh-CN" sz="2400" dirty="0">
                <a:latin typeface="Times New Roman"/>
              </a:rPr>
              <a:t>ySize + 21KB</a:t>
            </a:r>
            <a:endParaRPr lang="zh-CN" altLang="zh-CN" sz="2400" dirty="0">
              <a:latin typeface="Times New Roman"/>
            </a:endParaRPr>
          </a:p>
          <a:p>
            <a:pPr>
              <a:lnSpc>
                <a:spcPct val="150000"/>
              </a:lnSpc>
            </a:pPr>
            <a:endParaRPr lang="zh-CN" altLang="en-US" dirty="0">
              <a:latin typeface="思源黑体 Light" pitchFamily="34" charset="-122"/>
              <a:ea typeface="思源黑体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01174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3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emWin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0000" y="1267200"/>
            <a:ext cx="32464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latin typeface="思源黑体 CN" pitchFamily="34" charset="-122"/>
                <a:ea typeface="思源黑体 CN" pitchFamily="34" charset="-122"/>
              </a:rPr>
              <a:t>3. PNG</a:t>
            </a:r>
            <a:r>
              <a:rPr lang="zh-CN" altLang="en-US" sz="3600" dirty="0" smtClean="0">
                <a:latin typeface="思源黑体 CN" pitchFamily="34" charset="-122"/>
                <a:ea typeface="思源黑体 CN" pitchFamily="34" charset="-122"/>
              </a:rPr>
              <a:t>显示</a:t>
            </a:r>
            <a:r>
              <a:rPr lang="en-US" altLang="zh-CN" sz="3600" dirty="0" smtClean="0">
                <a:latin typeface="思源黑体 CN" pitchFamily="34" charset="-122"/>
                <a:ea typeface="思源黑体 CN" pitchFamily="34" charset="-122"/>
              </a:rPr>
              <a:t>API</a:t>
            </a:r>
            <a:endParaRPr lang="zh-CN" altLang="en-US" sz="36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80000" y="460003"/>
            <a:ext cx="2355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思源黑体 CN" pitchFamily="34" charset="-122"/>
                <a:ea typeface="思源黑体 CN" pitchFamily="34" charset="-122"/>
              </a:rPr>
              <a:t>PNG</a:t>
            </a:r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图片显示</a:t>
            </a:r>
          </a:p>
        </p:txBody>
      </p:sp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5873675"/>
              </p:ext>
            </p:extLst>
          </p:nvPr>
        </p:nvGraphicFramePr>
        <p:xfrm>
          <a:off x="1110090" y="2708920"/>
          <a:ext cx="6923820" cy="2088231"/>
        </p:xfrm>
        <a:graphic>
          <a:graphicData uri="http://schemas.openxmlformats.org/drawingml/2006/table">
            <a:tbl>
              <a:tblPr firstRow="1" firstCol="1" bandRow="1"/>
              <a:tblGrid>
                <a:gridCol w="3461910"/>
                <a:gridCol w="3461910"/>
              </a:tblGrid>
              <a:tr h="3028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600" dirty="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函数名</a:t>
                      </a:r>
                      <a:endParaRPr lang="zh-CN" sz="1300" dirty="0">
                        <a:effectLst/>
                        <a:latin typeface="思源黑体 CN" pitchFamily="34" charset="-122"/>
                        <a:ea typeface="思源黑体 CN" pitchFamily="34" charset="-122"/>
                      </a:endParaRPr>
                    </a:p>
                  </a:txBody>
                  <a:tcPr marL="78368" marR="783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600" dirty="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描述</a:t>
                      </a:r>
                      <a:endParaRPr lang="zh-CN" sz="1300" dirty="0">
                        <a:effectLst/>
                        <a:latin typeface="思源黑体 CN" pitchFamily="34" charset="-122"/>
                        <a:ea typeface="思源黑体 CN" pitchFamily="34" charset="-122"/>
                      </a:endParaRPr>
                    </a:p>
                  </a:txBody>
                  <a:tcPr marL="78368" marR="783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B"/>
                    </a:solidFill>
                  </a:tcPr>
                </a:tc>
              </a:tr>
              <a:tr h="297561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GUI_PNG_Draw()</a:t>
                      </a:r>
                      <a:endParaRPr lang="zh-CN" sz="1400" dirty="0">
                        <a:effectLst/>
                        <a:latin typeface="思源黑体 CN" pitchFamily="34" charset="-122"/>
                        <a:ea typeface="思源黑体 CN" pitchFamily="34" charset="-122"/>
                      </a:endParaRPr>
                    </a:p>
                  </a:txBody>
                  <a:tcPr marL="78368" marR="783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绘制已加载到内存中的</a:t>
                      </a:r>
                      <a:r>
                        <a:rPr lang="en-US" sz="140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PNG</a:t>
                      </a:r>
                      <a:r>
                        <a:rPr lang="zh-CN" sz="140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文件</a:t>
                      </a:r>
                    </a:p>
                  </a:txBody>
                  <a:tcPr marL="78368" marR="783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7561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GUI_PNG_DrawEx()</a:t>
                      </a:r>
                      <a:endParaRPr lang="zh-CN" sz="1400">
                        <a:effectLst/>
                        <a:latin typeface="思源黑体 CN" pitchFamily="34" charset="-122"/>
                        <a:ea typeface="思源黑体 CN" pitchFamily="34" charset="-122"/>
                      </a:endParaRPr>
                    </a:p>
                  </a:txBody>
                  <a:tcPr marL="78368" marR="783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绘制不需要加载到内存中的</a:t>
                      </a:r>
                      <a:r>
                        <a:rPr lang="en-US" sz="140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PNG</a:t>
                      </a:r>
                      <a:r>
                        <a:rPr lang="zh-CN" sz="140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文件</a:t>
                      </a:r>
                    </a:p>
                  </a:txBody>
                  <a:tcPr marL="78368" marR="783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7561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GUI_PNG_GetXSize()</a:t>
                      </a:r>
                      <a:endParaRPr lang="zh-CN" sz="1400">
                        <a:effectLst/>
                        <a:latin typeface="思源黑体 CN" pitchFamily="34" charset="-122"/>
                        <a:ea typeface="思源黑体 CN" pitchFamily="34" charset="-122"/>
                      </a:endParaRPr>
                    </a:p>
                  </a:txBody>
                  <a:tcPr marL="78368" marR="783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返回加载到内存中的位图的</a:t>
                      </a:r>
                      <a:r>
                        <a:rPr lang="en-US" sz="140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X</a:t>
                      </a:r>
                      <a:r>
                        <a:rPr lang="zh-CN" sz="140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大小</a:t>
                      </a:r>
                    </a:p>
                  </a:txBody>
                  <a:tcPr marL="78368" marR="783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7561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GUI_PNG_GetXSizeEx()</a:t>
                      </a:r>
                      <a:endParaRPr lang="zh-CN" sz="1400">
                        <a:effectLst/>
                        <a:latin typeface="思源黑体 CN" pitchFamily="34" charset="-122"/>
                        <a:ea typeface="思源黑体 CN" pitchFamily="34" charset="-122"/>
                      </a:endParaRPr>
                    </a:p>
                  </a:txBody>
                  <a:tcPr marL="78368" marR="783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返回不需要加载到内存中的位图的</a:t>
                      </a:r>
                      <a:r>
                        <a:rPr lang="en-US" sz="140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X</a:t>
                      </a:r>
                      <a:r>
                        <a:rPr lang="zh-CN" sz="140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大小</a:t>
                      </a:r>
                    </a:p>
                  </a:txBody>
                  <a:tcPr marL="78368" marR="783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7561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GUI_PNG_GetYSize()</a:t>
                      </a:r>
                      <a:endParaRPr lang="zh-CN" sz="1400">
                        <a:effectLst/>
                        <a:latin typeface="思源黑体 CN" pitchFamily="34" charset="-122"/>
                        <a:ea typeface="思源黑体 CN" pitchFamily="34" charset="-122"/>
                      </a:endParaRPr>
                    </a:p>
                  </a:txBody>
                  <a:tcPr marL="78368" marR="783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返回加载到内存中的位图的</a:t>
                      </a:r>
                      <a:r>
                        <a:rPr lang="en-US" sz="140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Y</a:t>
                      </a:r>
                      <a:r>
                        <a:rPr lang="zh-CN" sz="140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大小</a:t>
                      </a:r>
                    </a:p>
                  </a:txBody>
                  <a:tcPr marL="78368" marR="783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7561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GUI_PNG_GetYSizeEx()</a:t>
                      </a:r>
                      <a:endParaRPr lang="zh-CN" sz="1400" dirty="0">
                        <a:effectLst/>
                        <a:latin typeface="思源黑体 CN" pitchFamily="34" charset="-122"/>
                        <a:ea typeface="思源黑体 CN" pitchFamily="34" charset="-122"/>
                      </a:endParaRPr>
                    </a:p>
                  </a:txBody>
                  <a:tcPr marL="78368" marR="783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400" dirty="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返回不需要加载到内存中的位图的</a:t>
                      </a:r>
                      <a:r>
                        <a:rPr lang="en-US" sz="1400" dirty="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Y</a:t>
                      </a:r>
                      <a:r>
                        <a:rPr lang="zh-CN" sz="1400" dirty="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大小</a:t>
                      </a:r>
                    </a:p>
                  </a:txBody>
                  <a:tcPr marL="78368" marR="7836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3387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3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emWin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80000" y="460003"/>
            <a:ext cx="2355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思源黑体 CN" pitchFamily="34" charset="-122"/>
                <a:ea typeface="思源黑体 CN" pitchFamily="34" charset="-122"/>
              </a:rPr>
              <a:t>PNG</a:t>
            </a:r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图片显示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3568" y="1995805"/>
            <a:ext cx="7848872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3" indent="-285750" fontAlgn="base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dirty="0" smtClean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  <a:latin typeface="Times New Roman" pitchFamily="18" charset="0"/>
                <a:cs typeface="Times New Roman" pitchFamily="18" charset="0"/>
              </a:rPr>
              <a:t>GUI_PNG_Draw()</a:t>
            </a:r>
          </a:p>
          <a:p>
            <a:pPr marL="0" lvl="3" indent="457200" fontAlgn="base">
              <a:lnSpc>
                <a:spcPct val="150000"/>
              </a:lnSpc>
            </a:pPr>
            <a:r>
              <a:rPr lang="zh-CN" altLang="en-US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  <a:latin typeface="思源黑体 Light" pitchFamily="34" charset="-122"/>
                <a:ea typeface="思源黑体 Light" pitchFamily="34" charset="-122"/>
                <a:cs typeface="Times New Roman" pitchFamily="18" charset="0"/>
              </a:rPr>
              <a:t>在当前窗口的指定位置绘制一个已加载到内存中的</a:t>
            </a:r>
            <a:r>
              <a:rPr lang="en-US" altLang="zh-CN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  <a:latin typeface="思源黑体 Light" pitchFamily="34" charset="-122"/>
                <a:ea typeface="思源黑体 Light" pitchFamily="34" charset="-122"/>
                <a:cs typeface="Times New Roman" pitchFamily="18" charset="0"/>
              </a:rPr>
              <a:t>png</a:t>
            </a:r>
            <a:r>
              <a:rPr lang="zh-CN" altLang="en-US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  <a:latin typeface="思源黑体 Light" pitchFamily="34" charset="-122"/>
                <a:ea typeface="思源黑体 Light" pitchFamily="34" charset="-122"/>
                <a:cs typeface="Times New Roman" pitchFamily="18" charset="0"/>
              </a:rPr>
              <a:t>文件</a:t>
            </a:r>
            <a:r>
              <a:rPr lang="zh-CN" altLang="en-US" dirty="0" smtClean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  <a:latin typeface="思源黑体 Light" pitchFamily="34" charset="-122"/>
                <a:ea typeface="思源黑体 Light" pitchFamily="34" charset="-122"/>
                <a:cs typeface="Times New Roman" pitchFamily="18" charset="0"/>
              </a:rPr>
              <a:t>。</a:t>
            </a:r>
            <a:endParaRPr lang="en-US" altLang="zh-CN" dirty="0" smtClean="0">
              <a:effectLst>
                <a:glow>
                  <a:srgbClr val="000000"/>
                </a:glow>
                <a:outerShdw sx="0" sy="0">
                  <a:srgbClr val="000000"/>
                </a:outerShdw>
                <a:reflection stA="0" endPos="0" fadeDir="0" sx="0" sy="0"/>
              </a:effectLst>
              <a:latin typeface="思源黑体 Light" pitchFamily="34" charset="-122"/>
              <a:ea typeface="思源黑体 Light" pitchFamily="34" charset="-122"/>
              <a:cs typeface="Times New Roman" pitchFamily="18" charset="0"/>
            </a:endParaRPr>
          </a:p>
          <a:p>
            <a:pPr marL="0" lvl="3" indent="457200" fontAlgn="base">
              <a:lnSpc>
                <a:spcPct val="150000"/>
              </a:lnSpc>
            </a:pPr>
            <a:endParaRPr lang="en-US" altLang="zh-CN" dirty="0" smtClean="0">
              <a:effectLst>
                <a:glow>
                  <a:srgbClr val="000000"/>
                </a:glow>
                <a:outerShdw sx="0" sy="0">
                  <a:srgbClr val="000000"/>
                </a:outerShdw>
                <a:reflection stA="0" endPos="0" fadeDir="0" sx="0" sy="0"/>
              </a:effectLst>
              <a:latin typeface="Times New Roman" pitchFamily="18" charset="0"/>
              <a:cs typeface="Times New Roman" pitchFamily="18" charset="0"/>
            </a:endParaRPr>
          </a:p>
          <a:p>
            <a:pPr marL="285750" lvl="3" indent="-285750" fontAlgn="base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dirty="0" smtClean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  <a:latin typeface="Times New Roman" pitchFamily="18" charset="0"/>
                <a:cs typeface="Times New Roman" pitchFamily="18" charset="0"/>
              </a:rPr>
              <a:t>GUI_PNG_DrawEx()</a:t>
            </a:r>
          </a:p>
          <a:p>
            <a:pPr marL="0" lvl="3" indent="457200" fontAlgn="base">
              <a:lnSpc>
                <a:spcPct val="150000"/>
              </a:lnSpc>
            </a:pPr>
            <a:r>
              <a:rPr lang="zh-CN" altLang="en-US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  <a:latin typeface="思源黑体 Light" pitchFamily="34" charset="-122"/>
                <a:ea typeface="思源黑体 Light" pitchFamily="34" charset="-122"/>
                <a:cs typeface="Times New Roman" pitchFamily="18" charset="0"/>
              </a:rPr>
              <a:t>在当前窗口的指定位置绘制一个</a:t>
            </a:r>
            <a:r>
              <a:rPr lang="en-US" altLang="zh-CN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  <a:latin typeface="思源黑体 Light" pitchFamily="34" charset="-122"/>
                <a:ea typeface="思源黑体 Light" pitchFamily="34" charset="-122"/>
                <a:cs typeface="Times New Roman" pitchFamily="18" charset="0"/>
              </a:rPr>
              <a:t>png</a:t>
            </a:r>
            <a:r>
              <a:rPr lang="zh-CN" altLang="en-US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  <a:latin typeface="思源黑体 Light" pitchFamily="34" charset="-122"/>
                <a:ea typeface="思源黑体 Light" pitchFamily="34" charset="-122"/>
                <a:cs typeface="Times New Roman" pitchFamily="18" charset="0"/>
              </a:rPr>
              <a:t>文件，该文件不必加载到内存中。</a:t>
            </a:r>
            <a:endParaRPr lang="en-US" altLang="zh-CN" dirty="0">
              <a:effectLst>
                <a:glow>
                  <a:srgbClr val="000000"/>
                </a:glow>
                <a:outerShdw sx="0" sy="0">
                  <a:srgbClr val="000000"/>
                </a:outerShdw>
                <a:reflection stA="0" endPos="0" fadeDir="0" sx="0" sy="0"/>
              </a:effectLst>
              <a:latin typeface="思源黑体 Light" pitchFamily="34" charset="-122"/>
              <a:ea typeface="思源黑体 Light" pitchFamily="34" charset="-122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0000" y="1267200"/>
            <a:ext cx="32464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latin typeface="思源黑体 CN" pitchFamily="34" charset="-122"/>
                <a:ea typeface="思源黑体 CN" pitchFamily="34" charset="-122"/>
              </a:rPr>
              <a:t>3. PNG</a:t>
            </a:r>
            <a:r>
              <a:rPr lang="zh-CN" altLang="en-US" sz="3600" dirty="0" smtClean="0">
                <a:latin typeface="思源黑体 CN" pitchFamily="34" charset="-122"/>
                <a:ea typeface="思源黑体 CN" pitchFamily="34" charset="-122"/>
              </a:rPr>
              <a:t>显示</a:t>
            </a:r>
            <a:r>
              <a:rPr lang="en-US" altLang="zh-CN" sz="3600" dirty="0" smtClean="0">
                <a:latin typeface="思源黑体 CN" pitchFamily="34" charset="-122"/>
                <a:ea typeface="思源黑体 CN" pitchFamily="34" charset="-122"/>
              </a:rPr>
              <a:t>API</a:t>
            </a:r>
            <a:endParaRPr lang="zh-CN" altLang="en-US" sz="3600" dirty="0">
              <a:latin typeface="思源黑体 CN" pitchFamily="34" charset="-122"/>
              <a:ea typeface="思源黑体 CN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05816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3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emWin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80000" y="460003"/>
            <a:ext cx="2355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思源黑体 CN" pitchFamily="34" charset="-122"/>
                <a:ea typeface="思源黑体 CN" pitchFamily="34" charset="-122"/>
              </a:rPr>
              <a:t>PNG</a:t>
            </a:r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图片显示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0000" y="1267200"/>
            <a:ext cx="53094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latin typeface="思源黑体 CN" pitchFamily="34" charset="-122"/>
                <a:ea typeface="思源黑体 CN" pitchFamily="34" charset="-122"/>
              </a:rPr>
              <a:t>4. PNG</a:t>
            </a:r>
            <a:r>
              <a:rPr lang="zh-CN" altLang="en-US" sz="3600" dirty="0" smtClean="0">
                <a:latin typeface="思源黑体 CN" pitchFamily="34" charset="-122"/>
                <a:ea typeface="思源黑体 CN" pitchFamily="34" charset="-122"/>
              </a:rPr>
              <a:t>图片显示基础实验</a:t>
            </a:r>
            <a:endParaRPr lang="zh-CN" altLang="en-US" sz="36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6107" y="2132856"/>
            <a:ext cx="4824536" cy="1309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800" dirty="0" smtClean="0">
                <a:latin typeface="思源黑体 Light" pitchFamily="34" charset="-122"/>
                <a:ea typeface="思源黑体 Light" pitchFamily="34" charset="-122"/>
              </a:rPr>
              <a:t>代码分析</a:t>
            </a:r>
            <a:endParaRPr lang="en-US" altLang="zh-CN" sz="2800" dirty="0" smtClean="0">
              <a:latin typeface="思源黑体 Light" pitchFamily="34" charset="-122"/>
              <a:ea typeface="思源黑体 Light" pitchFamily="34" charset="-122"/>
            </a:endParaRPr>
          </a:p>
          <a:p>
            <a:pPr marL="514350" indent="-51435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800" dirty="0">
                <a:latin typeface="思源黑体 Light" pitchFamily="34" charset="-122"/>
                <a:ea typeface="思源黑体 Light" pitchFamily="34" charset="-122"/>
              </a:rPr>
              <a:t>实验现象</a:t>
            </a:r>
          </a:p>
        </p:txBody>
      </p:sp>
    </p:spTree>
    <p:extLst>
      <p:ext uri="{BB962C8B-B14F-4D97-AF65-F5344CB8AC3E}">
        <p14:creationId xmlns:p14="http://schemas.microsoft.com/office/powerpoint/2010/main" val="2496712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角圆角矩形 1"/>
          <p:cNvSpPr/>
          <p:nvPr/>
        </p:nvSpPr>
        <p:spPr>
          <a:xfrm>
            <a:off x="3239852" y="2529736"/>
            <a:ext cx="2664296" cy="720080"/>
          </a:xfrm>
          <a:prstGeom prst="round2Diag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latin typeface="思源黑体 CN" pitchFamily="34" charset="-122"/>
                <a:ea typeface="思源黑体 CN" pitchFamily="34" charset="-122"/>
              </a:rPr>
              <a:t>谢谢</a:t>
            </a:r>
            <a:endParaRPr lang="zh-CN" altLang="en-US" sz="28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1517" y="601433"/>
            <a:ext cx="5741444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[</a:t>
            </a:r>
            <a:r>
              <a:rPr lang="zh-CN" altLang="en-US" sz="2000" dirty="0">
                <a:latin typeface="思源黑体 Light" pitchFamily="34" charset="-122"/>
                <a:ea typeface="思源黑体 Light" pitchFamily="34" charset="-122"/>
              </a:rPr>
              <a:t>野火</a:t>
            </a:r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]《emWin</a:t>
            </a:r>
            <a:r>
              <a:rPr lang="zh-CN" altLang="en-US" sz="2000" dirty="0">
                <a:latin typeface="思源黑体 Light" pitchFamily="34" charset="-122"/>
                <a:ea typeface="思源黑体 Light" pitchFamily="34" charset="-122"/>
              </a:rPr>
              <a:t>应用开发实战指南</a:t>
            </a:r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—</a:t>
            </a:r>
            <a:r>
              <a:rPr lang="zh-CN" altLang="en-US" sz="2000" dirty="0">
                <a:latin typeface="思源黑体 Light" pitchFamily="34" charset="-122"/>
                <a:ea typeface="思源黑体 Light" pitchFamily="34" charset="-122"/>
              </a:rPr>
              <a:t>基于</a:t>
            </a:r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STM32》</a:t>
            </a:r>
            <a:endParaRPr lang="zh-CN" altLang="en-US" sz="2000" dirty="0">
              <a:latin typeface="思源黑体 Light" pitchFamily="34" charset="-122"/>
              <a:ea typeface="思源黑体 Light" pitchFamily="34" charset="-122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07" y="4908114"/>
            <a:ext cx="1032156" cy="1032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6457" y="4919473"/>
            <a:ext cx="1001893" cy="1020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23547" y="592605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思源黑体 Light" pitchFamily="34" charset="-122"/>
                <a:ea typeface="思源黑体 Light" pitchFamily="34" charset="-122"/>
              </a:rPr>
              <a:t>公众号</a:t>
            </a:r>
            <a:endParaRPr lang="zh-CN" altLang="en-US" sz="1400" dirty="0">
              <a:latin typeface="思源黑体 Light" pitchFamily="34" charset="-122"/>
              <a:ea typeface="思源黑体 Light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05997" y="592605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思源黑体 Light" pitchFamily="34" charset="-122"/>
                <a:ea typeface="思源黑体 Light" pitchFamily="34" charset="-122"/>
              </a:rPr>
              <a:t>淘宝店铺</a:t>
            </a:r>
          </a:p>
        </p:txBody>
      </p:sp>
    </p:spTree>
    <p:extLst>
      <p:ext uri="{BB962C8B-B14F-4D97-AF65-F5344CB8AC3E}">
        <p14:creationId xmlns:p14="http://schemas.microsoft.com/office/powerpoint/2010/main" val="853881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8406</TotalTime>
  <Words>607</Words>
  <Application>Microsoft Office PowerPoint</Application>
  <PresentationFormat>全屏显示(4:3)</PresentationFormat>
  <Paragraphs>74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11" baseType="lpstr">
      <vt:lpstr>Office 主题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324</cp:revision>
  <dcterms:modified xsi:type="dcterms:W3CDTF">2019-12-25T01:48:07Z</dcterms:modified>
</cp:coreProperties>
</file>