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3"/>
  </p:notesMasterIdLst>
  <p:handoutMasterIdLst>
    <p:handoutMasterId r:id="rId14"/>
  </p:handoutMasterIdLst>
  <p:sldIdLst>
    <p:sldId id="259" r:id="rId3"/>
    <p:sldId id="260" r:id="rId4"/>
    <p:sldId id="271" r:id="rId5"/>
    <p:sldId id="272" r:id="rId6"/>
    <p:sldId id="261" r:id="rId7"/>
    <p:sldId id="273" r:id="rId8"/>
    <p:sldId id="266" r:id="rId9"/>
    <p:sldId id="267" r:id="rId10"/>
    <p:sldId id="268" r:id="rId11"/>
    <p:sldId id="274"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BFBFB"/>
    <a:srgbClr val="FAFAF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90"/>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EDBE2-A610-441D-BA40-1E34A5909F49}"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zh-CN" altLang="en-US"/>
        </a:p>
      </dgm:t>
    </dgm:pt>
    <dgm:pt modelId="{DA0E8E73-C083-4ECE-864B-5B73B76E0854}">
      <dgm:prSet phldrT="[文本]" custT="1"/>
      <dgm:spPr/>
      <dgm:t>
        <a:bodyPr/>
        <a:lstStyle/>
        <a:p>
          <a:r>
            <a:rPr lang="zh-CN" altLang="en-US" sz="2400" dirty="0" smtClean="0">
              <a:latin typeface="思源黑体 CN" pitchFamily="34" charset="-122"/>
              <a:ea typeface="思源黑体 CN" pitchFamily="34" charset="-122"/>
            </a:rPr>
            <a:t>生成</a:t>
          </a:r>
          <a:r>
            <a:rPr lang="en-US" altLang="zh-CN" sz="2400" dirty="0" smtClean="0">
              <a:latin typeface="思源黑体 CN" pitchFamily="34" charset="-122"/>
              <a:ea typeface="思源黑体 CN" pitchFamily="34" charset="-122"/>
            </a:rPr>
            <a:t>XBF</a:t>
          </a:r>
          <a:r>
            <a:rPr lang="zh-CN" altLang="en-US" sz="2400" dirty="0" smtClean="0">
              <a:latin typeface="思源黑体 CN" pitchFamily="34" charset="-122"/>
              <a:ea typeface="思源黑体 CN" pitchFamily="34" charset="-122"/>
            </a:rPr>
            <a:t>格式字体</a:t>
          </a:r>
          <a:endParaRPr lang="zh-CN" altLang="en-US" sz="2400" dirty="0">
            <a:latin typeface="思源黑体 CN" pitchFamily="34" charset="-122"/>
            <a:ea typeface="思源黑体 CN" pitchFamily="34" charset="-122"/>
          </a:endParaRPr>
        </a:p>
      </dgm:t>
    </dgm:pt>
    <dgm:pt modelId="{780EC6D6-01E5-4F45-80D9-5E6E3B2E22FC}" type="parTrans" cxnId="{B02AF228-BCE2-47B3-B60A-3FD39A2276FB}">
      <dgm:prSet/>
      <dgm:spPr/>
      <dgm:t>
        <a:bodyPr/>
        <a:lstStyle/>
        <a:p>
          <a:endParaRPr lang="zh-CN" altLang="en-US"/>
        </a:p>
      </dgm:t>
    </dgm:pt>
    <dgm:pt modelId="{21777E8C-0442-4990-91BC-C556CC650695}" type="sibTrans" cxnId="{B02AF228-BCE2-47B3-B60A-3FD39A2276FB}">
      <dgm:prSet/>
      <dgm:spPr/>
      <dgm:t>
        <a:bodyPr/>
        <a:lstStyle/>
        <a:p>
          <a:endParaRPr lang="zh-CN" altLang="en-US"/>
        </a:p>
      </dgm:t>
    </dgm:pt>
    <dgm:pt modelId="{846D8379-514E-4F05-AE34-7C5BF1CB56F3}">
      <dgm:prSet custT="1"/>
      <dgm:spPr/>
      <dgm:t>
        <a:bodyPr/>
        <a:lstStyle/>
        <a:p>
          <a:r>
            <a:rPr lang="en-US" altLang="zh-CN" sz="2400" dirty="0" smtClean="0">
              <a:latin typeface="思源黑体 CN" pitchFamily="34" charset="-122"/>
              <a:ea typeface="思源黑体 CN" pitchFamily="34" charset="-122"/>
            </a:rPr>
            <a:t>XBF</a:t>
          </a:r>
          <a:r>
            <a:rPr lang="zh-CN" altLang="en-US" sz="2400" dirty="0" smtClean="0">
              <a:latin typeface="思源黑体 CN" pitchFamily="34" charset="-122"/>
              <a:ea typeface="思源黑体 CN" pitchFamily="34" charset="-122"/>
            </a:rPr>
            <a:t>字体显示</a:t>
          </a:r>
          <a:r>
            <a:rPr lang="en-US" altLang="zh-CN" sz="2400" dirty="0" smtClean="0">
              <a:latin typeface="思源黑体 CN" pitchFamily="34" charset="-122"/>
              <a:ea typeface="思源黑体 CN" pitchFamily="34" charset="-122"/>
            </a:rPr>
            <a:t>API</a:t>
          </a:r>
          <a:endParaRPr lang="zh-CN" altLang="en-US" sz="2400" dirty="0">
            <a:latin typeface="思源黑体 CN" pitchFamily="34" charset="-122"/>
            <a:ea typeface="思源黑体 CN" pitchFamily="34" charset="-122"/>
          </a:endParaRPr>
        </a:p>
      </dgm:t>
    </dgm:pt>
    <dgm:pt modelId="{A60D89A4-D9F1-4D96-9556-9E2D1A859B25}" type="parTrans" cxnId="{6B1B7459-B4FA-413D-A6E8-1348056FE2FC}">
      <dgm:prSet/>
      <dgm:spPr/>
      <dgm:t>
        <a:bodyPr/>
        <a:lstStyle/>
        <a:p>
          <a:endParaRPr lang="zh-CN" altLang="en-US"/>
        </a:p>
      </dgm:t>
    </dgm:pt>
    <dgm:pt modelId="{25386460-B760-4BD3-A8E5-0B4D14F70409}" type="sibTrans" cxnId="{6B1B7459-B4FA-413D-A6E8-1348056FE2FC}">
      <dgm:prSet/>
      <dgm:spPr/>
      <dgm:t>
        <a:bodyPr/>
        <a:lstStyle/>
        <a:p>
          <a:endParaRPr lang="zh-CN" altLang="en-US"/>
        </a:p>
      </dgm:t>
    </dgm:pt>
    <dgm:pt modelId="{783B8359-97F4-4762-9822-C1DD86BED565}">
      <dgm:prSet custT="1"/>
      <dgm:spPr/>
      <dgm:t>
        <a:bodyPr/>
        <a:lstStyle/>
        <a:p>
          <a:r>
            <a:rPr lang="en-US" altLang="zh-CN" sz="2400" dirty="0" smtClean="0">
              <a:latin typeface="思源黑体 CN" pitchFamily="34" charset="-122"/>
              <a:ea typeface="思源黑体 CN" pitchFamily="34" charset="-122"/>
            </a:rPr>
            <a:t>XBF</a:t>
          </a:r>
          <a:r>
            <a:rPr lang="zh-CN" altLang="en-US" sz="2400" dirty="0" smtClean="0">
              <a:latin typeface="思源黑体 CN" pitchFamily="34" charset="-122"/>
              <a:ea typeface="思源黑体 CN" pitchFamily="34" charset="-122"/>
            </a:rPr>
            <a:t>格式字体显示实验</a:t>
          </a:r>
          <a:endParaRPr lang="zh-CN" altLang="en-US" sz="2400" dirty="0">
            <a:latin typeface="思源黑体 CN" pitchFamily="34" charset="-122"/>
            <a:ea typeface="思源黑体 CN" pitchFamily="34" charset="-122"/>
          </a:endParaRPr>
        </a:p>
      </dgm:t>
    </dgm:pt>
    <dgm:pt modelId="{4FCAE3BD-45E6-4874-9B3D-E55C1514E2AF}" type="parTrans" cxnId="{83C301F6-5842-4941-9ECE-C5D6EC74D2A4}">
      <dgm:prSet/>
      <dgm:spPr/>
      <dgm:t>
        <a:bodyPr/>
        <a:lstStyle/>
        <a:p>
          <a:endParaRPr lang="zh-CN" altLang="en-US"/>
        </a:p>
      </dgm:t>
    </dgm:pt>
    <dgm:pt modelId="{427CC60A-2AD4-4086-A55A-B95895805870}" type="sibTrans" cxnId="{83C301F6-5842-4941-9ECE-C5D6EC74D2A4}">
      <dgm:prSet/>
      <dgm:spPr/>
      <dgm:t>
        <a:bodyPr/>
        <a:lstStyle/>
        <a:p>
          <a:endParaRPr lang="zh-CN" altLang="en-US"/>
        </a:p>
      </dgm:t>
    </dgm:pt>
    <dgm:pt modelId="{63AED4E1-B262-490B-B925-A660D8B39B02}">
      <dgm:prSet phldrT="[文本]" custT="1"/>
      <dgm:spPr/>
      <dgm:t>
        <a:bodyPr/>
        <a:lstStyle/>
        <a:p>
          <a:r>
            <a:rPr lang="en-US" altLang="zh-CN" sz="2400" dirty="0" smtClean="0">
              <a:latin typeface="思源黑体 CN" pitchFamily="34" charset="-122"/>
              <a:ea typeface="思源黑体 CN" pitchFamily="34" charset="-122"/>
            </a:rPr>
            <a:t>XBF</a:t>
          </a:r>
          <a:r>
            <a:rPr lang="zh-CN" altLang="en-US" sz="2400" dirty="0" smtClean="0">
              <a:latin typeface="思源黑体 CN" pitchFamily="34" charset="-122"/>
              <a:ea typeface="思源黑体 CN" pitchFamily="34" charset="-122"/>
            </a:rPr>
            <a:t>格式简介</a:t>
          </a:r>
          <a:endParaRPr lang="zh-CN" altLang="en-US" sz="2400" dirty="0">
            <a:latin typeface="思源黑体 CN" pitchFamily="34" charset="-122"/>
            <a:ea typeface="思源黑体 CN" pitchFamily="34" charset="-122"/>
          </a:endParaRPr>
        </a:p>
      </dgm:t>
    </dgm:pt>
    <dgm:pt modelId="{796CC6E7-C098-4499-8338-522A610BECA1}" type="parTrans" cxnId="{A492BB7F-9AF5-4A3A-9A30-64E7E5AB735C}">
      <dgm:prSet/>
      <dgm:spPr/>
      <dgm:t>
        <a:bodyPr/>
        <a:lstStyle/>
        <a:p>
          <a:endParaRPr lang="zh-CN" altLang="en-US"/>
        </a:p>
      </dgm:t>
    </dgm:pt>
    <dgm:pt modelId="{2F821D16-0C2D-4158-8FE5-91FCE3ADBC6D}" type="sibTrans" cxnId="{A492BB7F-9AF5-4A3A-9A30-64E7E5AB735C}">
      <dgm:prSet/>
      <dgm:spPr/>
      <dgm:t>
        <a:bodyPr/>
        <a:lstStyle/>
        <a:p>
          <a:endParaRPr lang="zh-CN" altLang="en-US"/>
        </a:p>
      </dgm:t>
    </dgm:pt>
    <dgm:pt modelId="{562F3407-5E19-4F31-BAF9-F2EF7CEF8C26}" type="pres">
      <dgm:prSet presAssocID="{DCBEDBE2-A610-441D-BA40-1E34A5909F49}" presName="Name0" presStyleCnt="0">
        <dgm:presLayoutVars>
          <dgm:chMax val="7"/>
          <dgm:chPref val="7"/>
          <dgm:dir/>
        </dgm:presLayoutVars>
      </dgm:prSet>
      <dgm:spPr/>
      <dgm:t>
        <a:bodyPr/>
        <a:lstStyle/>
        <a:p>
          <a:endParaRPr lang="zh-CN" altLang="en-US"/>
        </a:p>
      </dgm:t>
    </dgm:pt>
    <dgm:pt modelId="{B9E0F92E-C17E-473C-B4EE-A86FDFD51776}" type="pres">
      <dgm:prSet presAssocID="{DCBEDBE2-A610-441D-BA40-1E34A5909F49}" presName="Name1" presStyleCnt="0"/>
      <dgm:spPr/>
    </dgm:pt>
    <dgm:pt modelId="{7CC8BB2F-A04B-4181-A3EE-8CA600D276A0}" type="pres">
      <dgm:prSet presAssocID="{DCBEDBE2-A610-441D-BA40-1E34A5909F49}" presName="cycle" presStyleCnt="0"/>
      <dgm:spPr/>
    </dgm:pt>
    <dgm:pt modelId="{570D7885-41F3-428F-BC90-3346835CED5F}" type="pres">
      <dgm:prSet presAssocID="{DCBEDBE2-A610-441D-BA40-1E34A5909F49}" presName="srcNode" presStyleLbl="node1" presStyleIdx="0" presStyleCnt="4"/>
      <dgm:spPr/>
    </dgm:pt>
    <dgm:pt modelId="{ED76B439-C122-45C2-811B-B1CB1E49B58B}" type="pres">
      <dgm:prSet presAssocID="{DCBEDBE2-A610-441D-BA40-1E34A5909F49}" presName="conn" presStyleLbl="parChTrans1D2" presStyleIdx="0" presStyleCnt="1"/>
      <dgm:spPr/>
      <dgm:t>
        <a:bodyPr/>
        <a:lstStyle/>
        <a:p>
          <a:endParaRPr lang="zh-CN" altLang="en-US"/>
        </a:p>
      </dgm:t>
    </dgm:pt>
    <dgm:pt modelId="{3A893EF1-2D87-4B7E-8641-3DBB0154CA3A}" type="pres">
      <dgm:prSet presAssocID="{DCBEDBE2-A610-441D-BA40-1E34A5909F49}" presName="extraNode" presStyleLbl="node1" presStyleIdx="0" presStyleCnt="4"/>
      <dgm:spPr/>
    </dgm:pt>
    <dgm:pt modelId="{91F5E6C8-677F-4ACE-98DF-C03FBBAA65AE}" type="pres">
      <dgm:prSet presAssocID="{DCBEDBE2-A610-441D-BA40-1E34A5909F49}" presName="dstNode" presStyleLbl="node1" presStyleIdx="0" presStyleCnt="4"/>
      <dgm:spPr/>
    </dgm:pt>
    <dgm:pt modelId="{69A72A14-68FB-44AB-A29F-B9EB737B8F5F}" type="pres">
      <dgm:prSet presAssocID="{63AED4E1-B262-490B-B925-A660D8B39B02}" presName="text_1" presStyleLbl="node1" presStyleIdx="0" presStyleCnt="4">
        <dgm:presLayoutVars>
          <dgm:bulletEnabled val="1"/>
        </dgm:presLayoutVars>
      </dgm:prSet>
      <dgm:spPr/>
      <dgm:t>
        <a:bodyPr/>
        <a:lstStyle/>
        <a:p>
          <a:endParaRPr lang="zh-CN" altLang="en-US"/>
        </a:p>
      </dgm:t>
    </dgm:pt>
    <dgm:pt modelId="{2A9DD796-B774-436A-B0A0-F1DD75257FEC}" type="pres">
      <dgm:prSet presAssocID="{63AED4E1-B262-490B-B925-A660D8B39B02}" presName="accent_1" presStyleCnt="0"/>
      <dgm:spPr/>
    </dgm:pt>
    <dgm:pt modelId="{3024123B-582C-4F2B-B5A0-68A4324BAECE}" type="pres">
      <dgm:prSet presAssocID="{63AED4E1-B262-490B-B925-A660D8B39B02}" presName="accentRepeatNode" presStyleLbl="solidFgAcc1" presStyleIdx="0" presStyleCnt="4"/>
      <dgm:spPr/>
    </dgm:pt>
    <dgm:pt modelId="{AB2E8BEE-7FD4-4CD4-AE4A-A8CB2F90B7C3}" type="pres">
      <dgm:prSet presAssocID="{DA0E8E73-C083-4ECE-864B-5B73B76E0854}" presName="text_2" presStyleLbl="node1" presStyleIdx="1" presStyleCnt="4">
        <dgm:presLayoutVars>
          <dgm:bulletEnabled val="1"/>
        </dgm:presLayoutVars>
      </dgm:prSet>
      <dgm:spPr/>
      <dgm:t>
        <a:bodyPr/>
        <a:lstStyle/>
        <a:p>
          <a:endParaRPr lang="zh-CN" altLang="en-US"/>
        </a:p>
      </dgm:t>
    </dgm:pt>
    <dgm:pt modelId="{E6C8B344-0C42-4635-A4AD-5DAE9C4BEF6A}" type="pres">
      <dgm:prSet presAssocID="{DA0E8E73-C083-4ECE-864B-5B73B76E0854}" presName="accent_2" presStyleCnt="0"/>
      <dgm:spPr/>
    </dgm:pt>
    <dgm:pt modelId="{CE740109-A4D7-4E81-ABD0-9518AF64FF93}" type="pres">
      <dgm:prSet presAssocID="{DA0E8E73-C083-4ECE-864B-5B73B76E0854}" presName="accentRepeatNode" presStyleLbl="solidFgAcc1" presStyleIdx="1" presStyleCnt="4"/>
      <dgm:spPr/>
    </dgm:pt>
    <dgm:pt modelId="{6FAB2F13-FC6B-498B-BCEA-0609BF2B1781}" type="pres">
      <dgm:prSet presAssocID="{846D8379-514E-4F05-AE34-7C5BF1CB56F3}" presName="text_3" presStyleLbl="node1" presStyleIdx="2" presStyleCnt="4">
        <dgm:presLayoutVars>
          <dgm:bulletEnabled val="1"/>
        </dgm:presLayoutVars>
      </dgm:prSet>
      <dgm:spPr/>
      <dgm:t>
        <a:bodyPr/>
        <a:lstStyle/>
        <a:p>
          <a:endParaRPr lang="zh-CN" altLang="en-US"/>
        </a:p>
      </dgm:t>
    </dgm:pt>
    <dgm:pt modelId="{CE14BA2F-E408-4B54-A17E-B764D9783F3F}" type="pres">
      <dgm:prSet presAssocID="{846D8379-514E-4F05-AE34-7C5BF1CB56F3}" presName="accent_3" presStyleCnt="0"/>
      <dgm:spPr/>
    </dgm:pt>
    <dgm:pt modelId="{57BCEE27-FCA6-42D8-A696-24DDBC7DABAC}" type="pres">
      <dgm:prSet presAssocID="{846D8379-514E-4F05-AE34-7C5BF1CB56F3}" presName="accentRepeatNode" presStyleLbl="solidFgAcc1" presStyleIdx="2" presStyleCnt="4"/>
      <dgm:spPr/>
    </dgm:pt>
    <dgm:pt modelId="{CBB321A9-16A4-418B-8131-F0F35DF89743}" type="pres">
      <dgm:prSet presAssocID="{783B8359-97F4-4762-9822-C1DD86BED565}" presName="text_4" presStyleLbl="node1" presStyleIdx="3" presStyleCnt="4">
        <dgm:presLayoutVars>
          <dgm:bulletEnabled val="1"/>
        </dgm:presLayoutVars>
      </dgm:prSet>
      <dgm:spPr/>
      <dgm:t>
        <a:bodyPr/>
        <a:lstStyle/>
        <a:p>
          <a:endParaRPr lang="zh-CN" altLang="en-US"/>
        </a:p>
      </dgm:t>
    </dgm:pt>
    <dgm:pt modelId="{6C085F84-13AF-4C91-82CE-B52E1211E72C}" type="pres">
      <dgm:prSet presAssocID="{783B8359-97F4-4762-9822-C1DD86BED565}" presName="accent_4" presStyleCnt="0"/>
      <dgm:spPr/>
    </dgm:pt>
    <dgm:pt modelId="{94560077-27F3-4B44-85B9-ADBA7A8EE8B0}" type="pres">
      <dgm:prSet presAssocID="{783B8359-97F4-4762-9822-C1DD86BED565}" presName="accentRepeatNode" presStyleLbl="solidFgAcc1" presStyleIdx="3" presStyleCnt="4"/>
      <dgm:spPr/>
    </dgm:pt>
  </dgm:ptLst>
  <dgm:cxnLst>
    <dgm:cxn modelId="{75F0B1F9-A633-4B35-A3CB-F83E7C0ED603}" type="presOf" srcId="{63AED4E1-B262-490B-B925-A660D8B39B02}" destId="{69A72A14-68FB-44AB-A29F-B9EB737B8F5F}" srcOrd="0" destOrd="0" presId="urn:microsoft.com/office/officeart/2008/layout/VerticalCurvedList"/>
    <dgm:cxn modelId="{7BBF8AF8-499F-45A9-BF91-6FBDC33235BB}" type="presOf" srcId="{DCBEDBE2-A610-441D-BA40-1E34A5909F49}" destId="{562F3407-5E19-4F31-BAF9-F2EF7CEF8C26}" srcOrd="0" destOrd="0" presId="urn:microsoft.com/office/officeart/2008/layout/VerticalCurvedList"/>
    <dgm:cxn modelId="{350119B4-1FFF-4B2B-8802-594457A32201}" type="presOf" srcId="{846D8379-514E-4F05-AE34-7C5BF1CB56F3}" destId="{6FAB2F13-FC6B-498B-BCEA-0609BF2B1781}" srcOrd="0" destOrd="0" presId="urn:microsoft.com/office/officeart/2008/layout/VerticalCurvedList"/>
    <dgm:cxn modelId="{6B1B7459-B4FA-413D-A6E8-1348056FE2FC}" srcId="{DCBEDBE2-A610-441D-BA40-1E34A5909F49}" destId="{846D8379-514E-4F05-AE34-7C5BF1CB56F3}" srcOrd="2" destOrd="0" parTransId="{A60D89A4-D9F1-4D96-9556-9E2D1A859B25}" sibTransId="{25386460-B760-4BD3-A8E5-0B4D14F70409}"/>
    <dgm:cxn modelId="{E48CAB72-F6A4-4189-BCC0-CD381BD7A9B2}" type="presOf" srcId="{2F821D16-0C2D-4158-8FE5-91FCE3ADBC6D}" destId="{ED76B439-C122-45C2-811B-B1CB1E49B58B}" srcOrd="0" destOrd="0" presId="urn:microsoft.com/office/officeart/2008/layout/VerticalCurvedList"/>
    <dgm:cxn modelId="{A492BB7F-9AF5-4A3A-9A30-64E7E5AB735C}" srcId="{DCBEDBE2-A610-441D-BA40-1E34A5909F49}" destId="{63AED4E1-B262-490B-B925-A660D8B39B02}" srcOrd="0" destOrd="0" parTransId="{796CC6E7-C098-4499-8338-522A610BECA1}" sibTransId="{2F821D16-0C2D-4158-8FE5-91FCE3ADBC6D}"/>
    <dgm:cxn modelId="{83C301F6-5842-4941-9ECE-C5D6EC74D2A4}" srcId="{DCBEDBE2-A610-441D-BA40-1E34A5909F49}" destId="{783B8359-97F4-4762-9822-C1DD86BED565}" srcOrd="3" destOrd="0" parTransId="{4FCAE3BD-45E6-4874-9B3D-E55C1514E2AF}" sibTransId="{427CC60A-2AD4-4086-A55A-B95895805870}"/>
    <dgm:cxn modelId="{800BD4DE-4C65-437D-9B3F-FFCD5322855C}" type="presOf" srcId="{DA0E8E73-C083-4ECE-864B-5B73B76E0854}" destId="{AB2E8BEE-7FD4-4CD4-AE4A-A8CB2F90B7C3}" srcOrd="0" destOrd="0" presId="urn:microsoft.com/office/officeart/2008/layout/VerticalCurvedList"/>
    <dgm:cxn modelId="{48A73E90-CC69-458E-81BA-6407737AD9DA}" type="presOf" srcId="{783B8359-97F4-4762-9822-C1DD86BED565}" destId="{CBB321A9-16A4-418B-8131-F0F35DF89743}" srcOrd="0" destOrd="0" presId="urn:microsoft.com/office/officeart/2008/layout/VerticalCurvedList"/>
    <dgm:cxn modelId="{B02AF228-BCE2-47B3-B60A-3FD39A2276FB}" srcId="{DCBEDBE2-A610-441D-BA40-1E34A5909F49}" destId="{DA0E8E73-C083-4ECE-864B-5B73B76E0854}" srcOrd="1" destOrd="0" parTransId="{780EC6D6-01E5-4F45-80D9-5E6E3B2E22FC}" sibTransId="{21777E8C-0442-4990-91BC-C556CC650695}"/>
    <dgm:cxn modelId="{75B1A9EC-CD13-4698-B48A-E7C26481DCC2}" type="presParOf" srcId="{562F3407-5E19-4F31-BAF9-F2EF7CEF8C26}" destId="{B9E0F92E-C17E-473C-B4EE-A86FDFD51776}" srcOrd="0" destOrd="0" presId="urn:microsoft.com/office/officeart/2008/layout/VerticalCurvedList"/>
    <dgm:cxn modelId="{C42E2FD0-308A-445F-9311-53B315E94667}" type="presParOf" srcId="{B9E0F92E-C17E-473C-B4EE-A86FDFD51776}" destId="{7CC8BB2F-A04B-4181-A3EE-8CA600D276A0}" srcOrd="0" destOrd="0" presId="urn:microsoft.com/office/officeart/2008/layout/VerticalCurvedList"/>
    <dgm:cxn modelId="{3C84ACC0-2CBE-4B9B-B0C5-CDF7406E55E3}" type="presParOf" srcId="{7CC8BB2F-A04B-4181-A3EE-8CA600D276A0}" destId="{570D7885-41F3-428F-BC90-3346835CED5F}" srcOrd="0" destOrd="0" presId="urn:microsoft.com/office/officeart/2008/layout/VerticalCurvedList"/>
    <dgm:cxn modelId="{E71A669A-713A-4408-BAAE-47CAED97AEC8}" type="presParOf" srcId="{7CC8BB2F-A04B-4181-A3EE-8CA600D276A0}" destId="{ED76B439-C122-45C2-811B-B1CB1E49B58B}" srcOrd="1" destOrd="0" presId="urn:microsoft.com/office/officeart/2008/layout/VerticalCurvedList"/>
    <dgm:cxn modelId="{9B2FBB30-6A93-42C9-A900-E52A7DCC9EEA}" type="presParOf" srcId="{7CC8BB2F-A04B-4181-A3EE-8CA600D276A0}" destId="{3A893EF1-2D87-4B7E-8641-3DBB0154CA3A}" srcOrd="2" destOrd="0" presId="urn:microsoft.com/office/officeart/2008/layout/VerticalCurvedList"/>
    <dgm:cxn modelId="{F3BAAA69-A83F-4FC4-B4BB-0EE35D880F57}" type="presParOf" srcId="{7CC8BB2F-A04B-4181-A3EE-8CA600D276A0}" destId="{91F5E6C8-677F-4ACE-98DF-C03FBBAA65AE}" srcOrd="3" destOrd="0" presId="urn:microsoft.com/office/officeart/2008/layout/VerticalCurvedList"/>
    <dgm:cxn modelId="{627C1BE3-D204-47CB-B288-4FCDB5C4DEE8}" type="presParOf" srcId="{B9E0F92E-C17E-473C-B4EE-A86FDFD51776}" destId="{69A72A14-68FB-44AB-A29F-B9EB737B8F5F}" srcOrd="1" destOrd="0" presId="urn:microsoft.com/office/officeart/2008/layout/VerticalCurvedList"/>
    <dgm:cxn modelId="{DE283025-EC54-471C-A99A-C0304E0DC410}" type="presParOf" srcId="{B9E0F92E-C17E-473C-B4EE-A86FDFD51776}" destId="{2A9DD796-B774-436A-B0A0-F1DD75257FEC}" srcOrd="2" destOrd="0" presId="urn:microsoft.com/office/officeart/2008/layout/VerticalCurvedList"/>
    <dgm:cxn modelId="{43F28103-7FF9-4526-B063-7981A68AFFAA}" type="presParOf" srcId="{2A9DD796-B774-436A-B0A0-F1DD75257FEC}" destId="{3024123B-582C-4F2B-B5A0-68A4324BAECE}" srcOrd="0" destOrd="0" presId="urn:microsoft.com/office/officeart/2008/layout/VerticalCurvedList"/>
    <dgm:cxn modelId="{8B102B19-7286-4295-AA08-3BC9A1AD22B4}" type="presParOf" srcId="{B9E0F92E-C17E-473C-B4EE-A86FDFD51776}" destId="{AB2E8BEE-7FD4-4CD4-AE4A-A8CB2F90B7C3}" srcOrd="3" destOrd="0" presId="urn:microsoft.com/office/officeart/2008/layout/VerticalCurvedList"/>
    <dgm:cxn modelId="{A7448DC6-F075-43B4-9691-C227F72C74C5}" type="presParOf" srcId="{B9E0F92E-C17E-473C-B4EE-A86FDFD51776}" destId="{E6C8B344-0C42-4635-A4AD-5DAE9C4BEF6A}" srcOrd="4" destOrd="0" presId="urn:microsoft.com/office/officeart/2008/layout/VerticalCurvedList"/>
    <dgm:cxn modelId="{C59B5A20-A87C-4334-977D-EF6BCA0751DF}" type="presParOf" srcId="{E6C8B344-0C42-4635-A4AD-5DAE9C4BEF6A}" destId="{CE740109-A4D7-4E81-ABD0-9518AF64FF93}" srcOrd="0" destOrd="0" presId="urn:microsoft.com/office/officeart/2008/layout/VerticalCurvedList"/>
    <dgm:cxn modelId="{2FE9FB1F-F059-4B23-BE6E-816B8864A5FC}" type="presParOf" srcId="{B9E0F92E-C17E-473C-B4EE-A86FDFD51776}" destId="{6FAB2F13-FC6B-498B-BCEA-0609BF2B1781}" srcOrd="5" destOrd="0" presId="urn:microsoft.com/office/officeart/2008/layout/VerticalCurvedList"/>
    <dgm:cxn modelId="{335508B7-40E7-4D8A-8553-732A661FA965}" type="presParOf" srcId="{B9E0F92E-C17E-473C-B4EE-A86FDFD51776}" destId="{CE14BA2F-E408-4B54-A17E-B764D9783F3F}" srcOrd="6" destOrd="0" presId="urn:microsoft.com/office/officeart/2008/layout/VerticalCurvedList"/>
    <dgm:cxn modelId="{82F5DA04-C016-4502-B960-95B3B5222836}" type="presParOf" srcId="{CE14BA2F-E408-4B54-A17E-B764D9783F3F}" destId="{57BCEE27-FCA6-42D8-A696-24DDBC7DABAC}" srcOrd="0" destOrd="0" presId="urn:microsoft.com/office/officeart/2008/layout/VerticalCurvedList"/>
    <dgm:cxn modelId="{706F44BE-D69D-4F40-9FC7-7C6BA34A02FF}" type="presParOf" srcId="{B9E0F92E-C17E-473C-B4EE-A86FDFD51776}" destId="{CBB321A9-16A4-418B-8131-F0F35DF89743}" srcOrd="7" destOrd="0" presId="urn:microsoft.com/office/officeart/2008/layout/VerticalCurvedList"/>
    <dgm:cxn modelId="{88D0C803-1B1B-4555-BF93-50FCB49DBEFB}" type="presParOf" srcId="{B9E0F92E-C17E-473C-B4EE-A86FDFD51776}" destId="{6C085F84-13AF-4C91-82CE-B52E1211E72C}" srcOrd="8" destOrd="0" presId="urn:microsoft.com/office/officeart/2008/layout/VerticalCurvedList"/>
    <dgm:cxn modelId="{2BE51F60-C37E-487E-8638-DC7EF3C225D6}" type="presParOf" srcId="{6C085F84-13AF-4C91-82CE-B52E1211E72C}" destId="{94560077-27F3-4B44-85B9-ADBA7A8EE8B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6B439-C122-45C2-811B-B1CB1E49B58B}">
      <dsp:nvSpPr>
        <dsp:cNvPr id="0" name=""/>
        <dsp:cNvSpPr/>
      </dsp:nvSpPr>
      <dsp:spPr>
        <a:xfrm>
          <a:off x="-3825421" y="-587512"/>
          <a:ext cx="4559401" cy="4559401"/>
        </a:xfrm>
        <a:prstGeom prst="blockArc">
          <a:avLst>
            <a:gd name="adj1" fmla="val 18900000"/>
            <a:gd name="adj2" fmla="val 2700000"/>
            <a:gd name="adj3" fmla="val 47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72A14-68FB-44AB-A29F-B9EB737B8F5F}">
      <dsp:nvSpPr>
        <dsp:cNvPr id="0" name=""/>
        <dsp:cNvSpPr/>
      </dsp:nvSpPr>
      <dsp:spPr>
        <a:xfrm>
          <a:off x="384686" y="260190"/>
          <a:ext cx="4139558" cy="52065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3268" tIns="60960" rIns="60960" bIns="60960" numCol="1" spcCol="1270" anchor="ctr" anchorCtr="0">
          <a:noAutofit/>
        </a:bodyPr>
        <a:lstStyle/>
        <a:p>
          <a:pPr lvl="0" algn="l" defTabSz="1066800">
            <a:lnSpc>
              <a:spcPct val="90000"/>
            </a:lnSpc>
            <a:spcBef>
              <a:spcPct val="0"/>
            </a:spcBef>
            <a:spcAft>
              <a:spcPct val="35000"/>
            </a:spcAft>
          </a:pPr>
          <a:r>
            <a:rPr lang="en-US" altLang="zh-CN" sz="2400" kern="1200" dirty="0" smtClean="0">
              <a:latin typeface="思源黑体 CN" pitchFamily="34" charset="-122"/>
              <a:ea typeface="思源黑体 CN" pitchFamily="34" charset="-122"/>
            </a:rPr>
            <a:t>XBF</a:t>
          </a:r>
          <a:r>
            <a:rPr lang="zh-CN" altLang="en-US" sz="2400" kern="1200" dirty="0" smtClean="0">
              <a:latin typeface="思源黑体 CN" pitchFamily="34" charset="-122"/>
              <a:ea typeface="思源黑体 CN" pitchFamily="34" charset="-122"/>
            </a:rPr>
            <a:t>格式简介</a:t>
          </a:r>
          <a:endParaRPr lang="zh-CN" altLang="en-US" sz="2400" kern="1200" dirty="0">
            <a:latin typeface="思源黑体 CN" pitchFamily="34" charset="-122"/>
            <a:ea typeface="思源黑体 CN" pitchFamily="34" charset="-122"/>
          </a:endParaRPr>
        </a:p>
      </dsp:txBody>
      <dsp:txXfrm>
        <a:off x="384686" y="260190"/>
        <a:ext cx="4139558" cy="520652"/>
      </dsp:txXfrm>
    </dsp:sp>
    <dsp:sp modelId="{3024123B-582C-4F2B-B5A0-68A4324BAECE}">
      <dsp:nvSpPr>
        <dsp:cNvPr id="0" name=""/>
        <dsp:cNvSpPr/>
      </dsp:nvSpPr>
      <dsp:spPr>
        <a:xfrm>
          <a:off x="59278" y="195109"/>
          <a:ext cx="650815" cy="65081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2E8BEE-7FD4-4CD4-AE4A-A8CB2F90B7C3}">
      <dsp:nvSpPr>
        <dsp:cNvPr id="0" name=""/>
        <dsp:cNvSpPr/>
      </dsp:nvSpPr>
      <dsp:spPr>
        <a:xfrm>
          <a:off x="683188" y="1041304"/>
          <a:ext cx="3841056" cy="52065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3268"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思源黑体 CN" pitchFamily="34" charset="-122"/>
              <a:ea typeface="思源黑体 CN" pitchFamily="34" charset="-122"/>
            </a:rPr>
            <a:t>生成</a:t>
          </a:r>
          <a:r>
            <a:rPr lang="en-US" altLang="zh-CN" sz="2400" kern="1200" dirty="0" smtClean="0">
              <a:latin typeface="思源黑体 CN" pitchFamily="34" charset="-122"/>
              <a:ea typeface="思源黑体 CN" pitchFamily="34" charset="-122"/>
            </a:rPr>
            <a:t>XBF</a:t>
          </a:r>
          <a:r>
            <a:rPr lang="zh-CN" altLang="en-US" sz="2400" kern="1200" dirty="0" smtClean="0">
              <a:latin typeface="思源黑体 CN" pitchFamily="34" charset="-122"/>
              <a:ea typeface="思源黑体 CN" pitchFamily="34" charset="-122"/>
            </a:rPr>
            <a:t>格式字体</a:t>
          </a:r>
          <a:endParaRPr lang="zh-CN" altLang="en-US" sz="2400" kern="1200" dirty="0">
            <a:latin typeface="思源黑体 CN" pitchFamily="34" charset="-122"/>
            <a:ea typeface="思源黑体 CN" pitchFamily="34" charset="-122"/>
          </a:endParaRPr>
        </a:p>
      </dsp:txBody>
      <dsp:txXfrm>
        <a:off x="683188" y="1041304"/>
        <a:ext cx="3841056" cy="520652"/>
      </dsp:txXfrm>
    </dsp:sp>
    <dsp:sp modelId="{CE740109-A4D7-4E81-ABD0-9518AF64FF93}">
      <dsp:nvSpPr>
        <dsp:cNvPr id="0" name=""/>
        <dsp:cNvSpPr/>
      </dsp:nvSpPr>
      <dsp:spPr>
        <a:xfrm>
          <a:off x="357780" y="976223"/>
          <a:ext cx="650815" cy="65081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AB2F13-FC6B-498B-BCEA-0609BF2B1781}">
      <dsp:nvSpPr>
        <dsp:cNvPr id="0" name=""/>
        <dsp:cNvSpPr/>
      </dsp:nvSpPr>
      <dsp:spPr>
        <a:xfrm>
          <a:off x="683188" y="1822418"/>
          <a:ext cx="3841056" cy="52065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3268" tIns="60960" rIns="60960" bIns="60960" numCol="1" spcCol="1270" anchor="ctr" anchorCtr="0">
          <a:noAutofit/>
        </a:bodyPr>
        <a:lstStyle/>
        <a:p>
          <a:pPr lvl="0" algn="l" defTabSz="1066800">
            <a:lnSpc>
              <a:spcPct val="90000"/>
            </a:lnSpc>
            <a:spcBef>
              <a:spcPct val="0"/>
            </a:spcBef>
            <a:spcAft>
              <a:spcPct val="35000"/>
            </a:spcAft>
          </a:pPr>
          <a:r>
            <a:rPr lang="en-US" altLang="zh-CN" sz="2400" kern="1200" dirty="0" smtClean="0">
              <a:latin typeface="思源黑体 CN" pitchFamily="34" charset="-122"/>
              <a:ea typeface="思源黑体 CN" pitchFamily="34" charset="-122"/>
            </a:rPr>
            <a:t>XBF</a:t>
          </a:r>
          <a:r>
            <a:rPr lang="zh-CN" altLang="en-US" sz="2400" kern="1200" dirty="0" smtClean="0">
              <a:latin typeface="思源黑体 CN" pitchFamily="34" charset="-122"/>
              <a:ea typeface="思源黑体 CN" pitchFamily="34" charset="-122"/>
            </a:rPr>
            <a:t>字体显示</a:t>
          </a:r>
          <a:r>
            <a:rPr lang="en-US" altLang="zh-CN" sz="2400" kern="1200" dirty="0" smtClean="0">
              <a:latin typeface="思源黑体 CN" pitchFamily="34" charset="-122"/>
              <a:ea typeface="思源黑体 CN" pitchFamily="34" charset="-122"/>
            </a:rPr>
            <a:t>API</a:t>
          </a:r>
          <a:endParaRPr lang="zh-CN" altLang="en-US" sz="2400" kern="1200" dirty="0">
            <a:latin typeface="思源黑体 CN" pitchFamily="34" charset="-122"/>
            <a:ea typeface="思源黑体 CN" pitchFamily="34" charset="-122"/>
          </a:endParaRPr>
        </a:p>
      </dsp:txBody>
      <dsp:txXfrm>
        <a:off x="683188" y="1822418"/>
        <a:ext cx="3841056" cy="520652"/>
      </dsp:txXfrm>
    </dsp:sp>
    <dsp:sp modelId="{57BCEE27-FCA6-42D8-A696-24DDBC7DABAC}">
      <dsp:nvSpPr>
        <dsp:cNvPr id="0" name=""/>
        <dsp:cNvSpPr/>
      </dsp:nvSpPr>
      <dsp:spPr>
        <a:xfrm>
          <a:off x="357780" y="1757337"/>
          <a:ext cx="650815" cy="65081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321A9-16A4-418B-8131-F0F35DF89743}">
      <dsp:nvSpPr>
        <dsp:cNvPr id="0" name=""/>
        <dsp:cNvSpPr/>
      </dsp:nvSpPr>
      <dsp:spPr>
        <a:xfrm>
          <a:off x="384686" y="2603532"/>
          <a:ext cx="4139558" cy="52065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3268" tIns="60960" rIns="60960" bIns="60960" numCol="1" spcCol="1270" anchor="ctr" anchorCtr="0">
          <a:noAutofit/>
        </a:bodyPr>
        <a:lstStyle/>
        <a:p>
          <a:pPr lvl="0" algn="l" defTabSz="1066800">
            <a:lnSpc>
              <a:spcPct val="90000"/>
            </a:lnSpc>
            <a:spcBef>
              <a:spcPct val="0"/>
            </a:spcBef>
            <a:spcAft>
              <a:spcPct val="35000"/>
            </a:spcAft>
          </a:pPr>
          <a:r>
            <a:rPr lang="en-US" altLang="zh-CN" sz="2400" kern="1200" dirty="0" smtClean="0">
              <a:latin typeface="思源黑体 CN" pitchFamily="34" charset="-122"/>
              <a:ea typeface="思源黑体 CN" pitchFamily="34" charset="-122"/>
            </a:rPr>
            <a:t>XBF</a:t>
          </a:r>
          <a:r>
            <a:rPr lang="zh-CN" altLang="en-US" sz="2400" kern="1200" dirty="0" smtClean="0">
              <a:latin typeface="思源黑体 CN" pitchFamily="34" charset="-122"/>
              <a:ea typeface="思源黑体 CN" pitchFamily="34" charset="-122"/>
            </a:rPr>
            <a:t>格式字体显示实验</a:t>
          </a:r>
          <a:endParaRPr lang="zh-CN" altLang="en-US" sz="2400" kern="1200" dirty="0">
            <a:latin typeface="思源黑体 CN" pitchFamily="34" charset="-122"/>
            <a:ea typeface="思源黑体 CN" pitchFamily="34" charset="-122"/>
          </a:endParaRPr>
        </a:p>
      </dsp:txBody>
      <dsp:txXfrm>
        <a:off x="384686" y="2603532"/>
        <a:ext cx="4139558" cy="520652"/>
      </dsp:txXfrm>
    </dsp:sp>
    <dsp:sp modelId="{94560077-27F3-4B44-85B9-ADBA7A8EE8B0}">
      <dsp:nvSpPr>
        <dsp:cNvPr id="0" name=""/>
        <dsp:cNvSpPr/>
      </dsp:nvSpPr>
      <dsp:spPr>
        <a:xfrm>
          <a:off x="59278" y="2538451"/>
          <a:ext cx="650815" cy="65081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48CC2-015C-4B09-8666-AB3170310C30}" type="datetimeFigureOut">
              <a:rPr lang="zh-CN" altLang="en-US" smtClean="0"/>
              <a:t>2019/12/27 Friday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A4944C-FBC4-4862-A788-F573B2B71D84}" type="slidenum">
              <a:rPr lang="zh-CN" altLang="en-US" smtClean="0"/>
              <a:t>‹#›</a:t>
            </a:fld>
            <a:endParaRPr lang="zh-CN" altLang="en-US"/>
          </a:p>
        </p:txBody>
      </p:sp>
    </p:spTree>
    <p:extLst>
      <p:ext uri="{BB962C8B-B14F-4D97-AF65-F5344CB8AC3E}">
        <p14:creationId xmlns:p14="http://schemas.microsoft.com/office/powerpoint/2010/main" val="321004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117C1-E066-4E5E-955A-4C1A7D630DE0}" type="datetimeFigureOut">
              <a:rPr lang="zh-CN" altLang="en-US" smtClean="0"/>
              <a:t>2019/12/27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5946E-CFD3-46D9-87A1-2CA7EE0F856F}" type="slidenum">
              <a:rPr lang="zh-CN" altLang="en-US" smtClean="0"/>
              <a:t>‹#›</a:t>
            </a:fld>
            <a:endParaRPr lang="zh-CN" altLang="en-US"/>
          </a:p>
        </p:txBody>
      </p:sp>
    </p:spTree>
    <p:extLst>
      <p:ext uri="{BB962C8B-B14F-4D97-AF65-F5344CB8AC3E}">
        <p14:creationId xmlns:p14="http://schemas.microsoft.com/office/powerpoint/2010/main" val="361197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9" name="TextBox 8"/>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sp>
        <p:nvSpPr>
          <p:cNvPr id="10" name="TextBox 9"/>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pic>
        <p:nvPicPr>
          <p:cNvPr id="17" name="图片 1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9" name="图片 18"/>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Tree>
    <p:extLst>
      <p:ext uri="{BB962C8B-B14F-4D97-AF65-F5344CB8AC3E}">
        <p14:creationId xmlns:p14="http://schemas.microsoft.com/office/powerpoint/2010/main" val="2526869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000" y="601200"/>
            <a:ext cx="1049441" cy="327600"/>
          </a:xfrm>
          <a:prstGeom prst="rect">
            <a:avLst/>
          </a:prstGeom>
        </p:spPr>
      </p:pic>
      <p:sp>
        <p:nvSpPr>
          <p:cNvPr id="11" name="TextBox 10"/>
          <p:cNvSpPr txBox="1"/>
          <p:nvPr/>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pic>
        <p:nvPicPr>
          <p:cNvPr id="14" name="图片 1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sp>
        <p:nvSpPr>
          <p:cNvPr id="8" name="TextBox 7"/>
          <p:cNvSpPr txBox="1"/>
          <p:nvPr/>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11" name="TextBox 10"/>
          <p:cNvSpPr txBox="1"/>
          <p:nvPr/>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sp>
        <p:nvSpPr>
          <p:cNvPr id="12" name="TextBox 11"/>
          <p:cNvSpPr txBox="1"/>
          <p:nvPr/>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pic>
        <p:nvPicPr>
          <p:cNvPr id="14" name="图片 1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0" name="图片 9"/>
          <p:cNvPicPr>
            <a:picLocks/>
          </p:cNvPicPr>
          <p:nvPr/>
        </p:nvPicPr>
        <p:blipFill>
          <a:blip r:embed="rId6">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Tree>
    <p:extLst>
      <p:ext uri="{BB962C8B-B14F-4D97-AF65-F5344CB8AC3E}">
        <p14:creationId xmlns:p14="http://schemas.microsoft.com/office/powerpoint/2010/main" val="1124743614"/>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556" y="1844824"/>
            <a:ext cx="7992888" cy="1846659"/>
          </a:xfrm>
          <a:prstGeom prst="rect">
            <a:avLst/>
          </a:prstGeom>
          <a:noFill/>
        </p:spPr>
        <p:txBody>
          <a:bodyPr wrap="square" rtlCol="0">
            <a:spAutoFit/>
          </a:bodyPr>
          <a:lstStyle/>
          <a:p>
            <a:pPr lvl="0" algn="ctr">
              <a:lnSpc>
                <a:spcPct val="150000"/>
              </a:lnSpc>
            </a:pPr>
            <a:r>
              <a:rPr lang="zh-CN" altLang="en-US"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第</a:t>
            </a:r>
            <a:r>
              <a:rPr lang="en-US" altLang="zh-CN"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34</a:t>
            </a:r>
            <a:r>
              <a:rPr lang="zh-CN" altLang="en-US"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讲</a:t>
            </a:r>
            <a:endParaRPr lang="en-US" altLang="zh-CN" sz="3200" dirty="0">
              <a:effectLst>
                <a:outerShdw blurRad="50800" dist="38100" dir="2700000" algn="tl" rotWithShape="0">
                  <a:prstClr val="black">
                    <a:alpha val="40000"/>
                  </a:prstClr>
                </a:outerShdw>
              </a:effectLst>
              <a:latin typeface="思源黑体 CN" pitchFamily="34" charset="-122"/>
              <a:ea typeface="思源黑体 CN" pitchFamily="34" charset="-122"/>
            </a:endParaRPr>
          </a:p>
          <a:p>
            <a:pPr lvl="0" algn="ctr">
              <a:lnSpc>
                <a:spcPct val="150000"/>
              </a:lnSpc>
            </a:pPr>
            <a:r>
              <a:rPr lang="en-US" altLang="zh-CN" sz="4400" dirty="0" smtClean="0">
                <a:effectLst>
                  <a:outerShdw blurRad="50800" dist="38100" dir="2700000" algn="tl" rotWithShape="0">
                    <a:prstClr val="black">
                      <a:alpha val="40000"/>
                    </a:prstClr>
                  </a:outerShdw>
                </a:effectLst>
                <a:latin typeface="思源黑体 CN" pitchFamily="34" charset="-122"/>
                <a:ea typeface="思源黑体 CN" pitchFamily="34" charset="-122"/>
              </a:rPr>
              <a:t>XBF</a:t>
            </a:r>
            <a:r>
              <a:rPr lang="zh-CN" altLang="en-US" sz="4400" dirty="0" smtClean="0">
                <a:effectLst>
                  <a:outerShdw blurRad="50800" dist="38100" dir="2700000" algn="tl" rotWithShape="0">
                    <a:prstClr val="black">
                      <a:alpha val="40000"/>
                    </a:prstClr>
                  </a:outerShdw>
                </a:effectLst>
                <a:latin typeface="思源黑体 CN" pitchFamily="34" charset="-122"/>
                <a:ea typeface="思源黑体 CN" pitchFamily="34" charset="-122"/>
              </a:rPr>
              <a:t>格式字体显示</a:t>
            </a:r>
            <a:endParaRPr lang="zh-CN" altLang="en-US" sz="4400" dirty="0">
              <a:effectLst>
                <a:outerShdw blurRad="50800" dist="38100" dir="2700000" algn="tl" rotWithShape="0">
                  <a:prstClr val="black">
                    <a:alpha val="40000"/>
                  </a:prstClr>
                </a:outerShdw>
              </a:effectLst>
              <a:latin typeface="思源黑体 CN" pitchFamily="34" charset="-122"/>
              <a:ea typeface="思源黑体 CN" pitchFamily="34" charset="-122"/>
            </a:endParaRPr>
          </a:p>
        </p:txBody>
      </p:sp>
      <p:sp>
        <p:nvSpPr>
          <p:cNvPr id="5" name="TextBox 4"/>
          <p:cNvSpPr txBox="1"/>
          <p:nvPr/>
        </p:nvSpPr>
        <p:spPr>
          <a:xfrm>
            <a:off x="151517" y="601433"/>
            <a:ext cx="5741444" cy="400110"/>
          </a:xfrm>
          <a:prstGeom prst="rect">
            <a:avLst/>
          </a:prstGeom>
          <a:noFill/>
        </p:spPr>
        <p:txBody>
          <a:bodyPr wrap="none" rtlCol="0" anchor="ctr">
            <a:spAutoFit/>
          </a:bodyPr>
          <a:lstStyle/>
          <a:p>
            <a:r>
              <a:rPr lang="en-US" altLang="zh-CN" sz="2000" dirty="0">
                <a:latin typeface="思源黑体 Light" pitchFamily="34" charset="-122"/>
                <a:ea typeface="思源黑体 Light" pitchFamily="34" charset="-122"/>
              </a:rPr>
              <a:t>[</a:t>
            </a:r>
            <a:r>
              <a:rPr lang="zh-CN" altLang="en-US" sz="2000" dirty="0">
                <a:latin typeface="思源黑体 Light" pitchFamily="34" charset="-122"/>
                <a:ea typeface="思源黑体 Light" pitchFamily="34" charset="-122"/>
              </a:rPr>
              <a:t>野火</a:t>
            </a:r>
            <a:r>
              <a:rPr lang="en-US" altLang="zh-CN" sz="2000" dirty="0">
                <a:latin typeface="思源黑体 Light" pitchFamily="34" charset="-122"/>
                <a:ea typeface="思源黑体 Light" pitchFamily="34" charset="-122"/>
              </a:rPr>
              <a:t>]《emWin</a:t>
            </a:r>
            <a:r>
              <a:rPr lang="zh-CN" altLang="en-US" sz="2000" dirty="0">
                <a:latin typeface="思源黑体 Light" pitchFamily="34" charset="-122"/>
                <a:ea typeface="思源黑体 Light" pitchFamily="34" charset="-122"/>
              </a:rPr>
              <a:t>应用开发实战指南</a:t>
            </a:r>
            <a:r>
              <a:rPr lang="en-US" altLang="zh-CN" sz="2000" dirty="0">
                <a:latin typeface="思源黑体 Light" pitchFamily="34" charset="-122"/>
                <a:ea typeface="思源黑体 Light" pitchFamily="34" charset="-122"/>
              </a:rPr>
              <a:t>—</a:t>
            </a:r>
            <a:r>
              <a:rPr lang="zh-CN" altLang="en-US" sz="2000" dirty="0">
                <a:latin typeface="思源黑体 Light" pitchFamily="34" charset="-122"/>
                <a:ea typeface="思源黑体 Light" pitchFamily="34" charset="-122"/>
              </a:rPr>
              <a:t>基于</a:t>
            </a:r>
            <a:r>
              <a:rPr lang="en-US" altLang="zh-CN" sz="2000" dirty="0">
                <a:latin typeface="思源黑体 Light" pitchFamily="34" charset="-122"/>
                <a:ea typeface="思源黑体 Light" pitchFamily="34" charset="-122"/>
              </a:rPr>
              <a:t>STM32》</a:t>
            </a:r>
            <a:endParaRPr lang="zh-CN" altLang="en-US" sz="2000" dirty="0">
              <a:latin typeface="思源黑体 Light" pitchFamily="34" charset="-122"/>
              <a:ea typeface="思源黑体 Light" pitchFamily="34" charset="-122"/>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457" y="4919473"/>
            <a:ext cx="1001893" cy="1020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23547" y="5926051"/>
            <a:ext cx="723275" cy="307777"/>
          </a:xfrm>
          <a:prstGeom prst="rect">
            <a:avLst/>
          </a:prstGeom>
          <a:noFill/>
        </p:spPr>
        <p:txBody>
          <a:bodyPr wrap="none" rtlCol="0">
            <a:spAutoFit/>
          </a:bodyPr>
          <a:lstStyle/>
          <a:p>
            <a:r>
              <a:rPr lang="zh-CN" altLang="en-US" sz="1400" dirty="0" smtClean="0">
                <a:latin typeface="思源黑体 Light" pitchFamily="34" charset="-122"/>
                <a:ea typeface="思源黑体 Light" pitchFamily="34" charset="-122"/>
              </a:rPr>
              <a:t>公众号</a:t>
            </a:r>
            <a:endParaRPr lang="zh-CN" altLang="en-US" sz="1400" dirty="0">
              <a:latin typeface="思源黑体 Light" pitchFamily="34" charset="-122"/>
              <a:ea typeface="思源黑体 Light" pitchFamily="34" charset="-122"/>
            </a:endParaRPr>
          </a:p>
        </p:txBody>
      </p:sp>
      <p:sp>
        <p:nvSpPr>
          <p:cNvPr id="9" name="TextBox 8"/>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itchFamily="34" charset="-122"/>
                <a:ea typeface="思源黑体 Light" pitchFamily="34" charset="-122"/>
              </a:rPr>
              <a:t>淘宝店铺</a:t>
            </a:r>
          </a:p>
        </p:txBody>
      </p:sp>
    </p:spTree>
    <p:extLst>
      <p:ext uri="{BB962C8B-B14F-4D97-AF65-F5344CB8AC3E}">
        <p14:creationId xmlns:p14="http://schemas.microsoft.com/office/powerpoint/2010/main" val="1557451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3239852" y="2529736"/>
            <a:ext cx="2664296" cy="720080"/>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思源黑体 CN" pitchFamily="34" charset="-122"/>
                <a:ea typeface="思源黑体 CN" pitchFamily="34" charset="-122"/>
              </a:rPr>
              <a:t>谢谢</a:t>
            </a:r>
            <a:endParaRPr lang="zh-CN" altLang="en-US" sz="2800" dirty="0">
              <a:latin typeface="思源黑体 CN" pitchFamily="34" charset="-122"/>
              <a:ea typeface="思源黑体 CN" pitchFamily="34" charset="-122"/>
            </a:endParaRPr>
          </a:p>
        </p:txBody>
      </p:sp>
      <p:sp>
        <p:nvSpPr>
          <p:cNvPr id="3" name="TextBox 2"/>
          <p:cNvSpPr txBox="1"/>
          <p:nvPr/>
        </p:nvSpPr>
        <p:spPr>
          <a:xfrm>
            <a:off x="151517" y="601433"/>
            <a:ext cx="5741444" cy="400110"/>
          </a:xfrm>
          <a:prstGeom prst="rect">
            <a:avLst/>
          </a:prstGeom>
          <a:noFill/>
        </p:spPr>
        <p:txBody>
          <a:bodyPr wrap="none" rtlCol="0" anchor="ctr">
            <a:spAutoFit/>
          </a:bodyPr>
          <a:lstStyle/>
          <a:p>
            <a:r>
              <a:rPr lang="en-US" altLang="zh-CN" sz="2000" dirty="0">
                <a:latin typeface="思源黑体 Light" pitchFamily="34" charset="-122"/>
                <a:ea typeface="思源黑体 Light" pitchFamily="34" charset="-122"/>
              </a:rPr>
              <a:t>[</a:t>
            </a:r>
            <a:r>
              <a:rPr lang="zh-CN" altLang="en-US" sz="2000" dirty="0">
                <a:latin typeface="思源黑体 Light" pitchFamily="34" charset="-122"/>
                <a:ea typeface="思源黑体 Light" pitchFamily="34" charset="-122"/>
              </a:rPr>
              <a:t>野火</a:t>
            </a:r>
            <a:r>
              <a:rPr lang="en-US" altLang="zh-CN" sz="2000" dirty="0">
                <a:latin typeface="思源黑体 Light" pitchFamily="34" charset="-122"/>
                <a:ea typeface="思源黑体 Light" pitchFamily="34" charset="-122"/>
              </a:rPr>
              <a:t>]《emWin</a:t>
            </a:r>
            <a:r>
              <a:rPr lang="zh-CN" altLang="en-US" sz="2000" dirty="0">
                <a:latin typeface="思源黑体 Light" pitchFamily="34" charset="-122"/>
                <a:ea typeface="思源黑体 Light" pitchFamily="34" charset="-122"/>
              </a:rPr>
              <a:t>应用开发实战指南</a:t>
            </a:r>
            <a:r>
              <a:rPr lang="en-US" altLang="zh-CN" sz="2000" dirty="0">
                <a:latin typeface="思源黑体 Light" pitchFamily="34" charset="-122"/>
                <a:ea typeface="思源黑体 Light" pitchFamily="34" charset="-122"/>
              </a:rPr>
              <a:t>—</a:t>
            </a:r>
            <a:r>
              <a:rPr lang="zh-CN" altLang="en-US" sz="2000" dirty="0">
                <a:latin typeface="思源黑体 Light" pitchFamily="34" charset="-122"/>
                <a:ea typeface="思源黑体 Light" pitchFamily="34" charset="-122"/>
              </a:rPr>
              <a:t>基于</a:t>
            </a:r>
            <a:r>
              <a:rPr lang="en-US" altLang="zh-CN" sz="2000" dirty="0">
                <a:latin typeface="思源黑体 Light" pitchFamily="34" charset="-122"/>
                <a:ea typeface="思源黑体 Light" pitchFamily="34" charset="-122"/>
              </a:rPr>
              <a:t>STM32》</a:t>
            </a:r>
            <a:endParaRPr lang="zh-CN" altLang="en-US" sz="2000" dirty="0">
              <a:latin typeface="思源黑体 Light" pitchFamily="34" charset="-122"/>
              <a:ea typeface="思源黑体 Light" pitchFamily="34" charset="-122"/>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457" y="4919473"/>
            <a:ext cx="1001893" cy="1020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3547" y="5926051"/>
            <a:ext cx="723275" cy="307777"/>
          </a:xfrm>
          <a:prstGeom prst="rect">
            <a:avLst/>
          </a:prstGeom>
          <a:noFill/>
        </p:spPr>
        <p:txBody>
          <a:bodyPr wrap="none" rtlCol="0">
            <a:spAutoFit/>
          </a:bodyPr>
          <a:lstStyle/>
          <a:p>
            <a:r>
              <a:rPr lang="zh-CN" altLang="en-US" sz="1400" dirty="0" smtClean="0">
                <a:latin typeface="思源黑体 Light" pitchFamily="34" charset="-122"/>
                <a:ea typeface="思源黑体 Light" pitchFamily="34" charset="-122"/>
              </a:rPr>
              <a:t>公众号</a:t>
            </a:r>
            <a:endParaRPr lang="zh-CN" altLang="en-US" sz="1400" dirty="0">
              <a:latin typeface="思源黑体 Light" pitchFamily="34" charset="-122"/>
              <a:ea typeface="思源黑体 Light" pitchFamily="34" charset="-122"/>
            </a:endParaRPr>
          </a:p>
        </p:txBody>
      </p:sp>
      <p:sp>
        <p:nvSpPr>
          <p:cNvPr id="7" name="TextBox 6"/>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itchFamily="34" charset="-122"/>
                <a:ea typeface="思源黑体 Light" pitchFamily="34" charset="-122"/>
              </a:rPr>
              <a:t>淘宝店铺</a:t>
            </a:r>
          </a:p>
        </p:txBody>
      </p:sp>
    </p:spTree>
    <p:extLst>
      <p:ext uri="{BB962C8B-B14F-4D97-AF65-F5344CB8AC3E}">
        <p14:creationId xmlns:p14="http://schemas.microsoft.com/office/powerpoint/2010/main" val="326472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3351153" y="1412776"/>
            <a:ext cx="2441694" cy="769441"/>
          </a:xfrm>
          <a:prstGeom prst="rect">
            <a:avLst/>
          </a:prstGeom>
          <a:noFill/>
        </p:spPr>
        <p:txBody>
          <a:bodyPr wrap="none" rtlCol="0">
            <a:spAutoFit/>
          </a:bodyPr>
          <a:lstStyle/>
          <a:p>
            <a:r>
              <a:rPr lang="zh-CN" altLang="en-US" sz="4400" dirty="0" smtClean="0">
                <a:latin typeface="思源黑体 CN" pitchFamily="34" charset="-122"/>
                <a:ea typeface="思源黑体 CN" pitchFamily="34" charset="-122"/>
              </a:rPr>
              <a:t>主讲内容</a:t>
            </a:r>
            <a:endParaRPr lang="zh-CN" altLang="en-US" sz="4400" dirty="0">
              <a:latin typeface="思源黑体 CN" pitchFamily="34" charset="-122"/>
              <a:ea typeface="思源黑体 CN" pitchFamily="34" charset="-122"/>
            </a:endParaRPr>
          </a:p>
        </p:txBody>
      </p:sp>
      <p:graphicFrame>
        <p:nvGraphicFramePr>
          <p:cNvPr id="6" name="图示 5"/>
          <p:cNvGraphicFramePr/>
          <p:nvPr>
            <p:extLst>
              <p:ext uri="{D42A27DB-BD31-4B8C-83A1-F6EECF244321}">
                <p14:modId xmlns:p14="http://schemas.microsoft.com/office/powerpoint/2010/main" val="1331920154"/>
              </p:ext>
            </p:extLst>
          </p:nvPr>
        </p:nvGraphicFramePr>
        <p:xfrm>
          <a:off x="2287652" y="2276872"/>
          <a:ext cx="4568697"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2461471" y="2577829"/>
            <a:ext cx="441146" cy="461665"/>
          </a:xfrm>
          <a:prstGeom prst="rect">
            <a:avLst/>
          </a:prstGeom>
          <a:noFill/>
        </p:spPr>
        <p:txBody>
          <a:bodyPr wrap="none" rtlCol="0">
            <a:spAutoFit/>
          </a:bodyPr>
          <a:lstStyle/>
          <a:p>
            <a:r>
              <a:rPr lang="en-US" altLang="zh-CN" sz="2400" dirty="0" smtClean="0">
                <a:solidFill>
                  <a:srgbClr val="4F81BD"/>
                </a:solidFill>
                <a:latin typeface="思源黑体 CN" pitchFamily="34" charset="-122"/>
                <a:ea typeface="思源黑体 CN" pitchFamily="34" charset="-122"/>
                <a:cs typeface="阿里巴巴普惠体 Medium" pitchFamily="18" charset="-122"/>
              </a:rPr>
              <a:t>1.</a:t>
            </a:r>
            <a:endParaRPr lang="zh-CN" altLang="en-US" sz="2400" dirty="0">
              <a:solidFill>
                <a:srgbClr val="4F81BD"/>
              </a:solidFill>
              <a:latin typeface="思源黑体 CN" pitchFamily="34" charset="-122"/>
              <a:ea typeface="思源黑体 CN" pitchFamily="34" charset="-122"/>
              <a:cs typeface="阿里巴巴普惠体 Medium" pitchFamily="18" charset="-122"/>
            </a:endParaRPr>
          </a:p>
        </p:txBody>
      </p:sp>
      <p:sp>
        <p:nvSpPr>
          <p:cNvPr id="16" name="TextBox 15"/>
          <p:cNvSpPr txBox="1"/>
          <p:nvPr/>
        </p:nvSpPr>
        <p:spPr>
          <a:xfrm>
            <a:off x="180000" y="460003"/>
            <a:ext cx="2978701" cy="523220"/>
          </a:xfrm>
          <a:prstGeom prst="rect">
            <a:avLst/>
          </a:prstGeom>
          <a:noFill/>
        </p:spPr>
        <p:txBody>
          <a:bodyPr wrap="none" rtlCol="0">
            <a:spAutoFit/>
          </a:bodyPr>
          <a:lstStyle/>
          <a:p>
            <a:r>
              <a:rPr lang="en-US" altLang="zh-CN" sz="2800" dirty="0" smtClean="0">
                <a:latin typeface="思源黑体 CN" pitchFamily="34" charset="-122"/>
                <a:ea typeface="思源黑体 CN" pitchFamily="34" charset="-122"/>
              </a:rPr>
              <a:t>XBF</a:t>
            </a:r>
            <a:r>
              <a:rPr lang="zh-CN" altLang="en-US" sz="2800" dirty="0" smtClean="0">
                <a:latin typeface="思源黑体 CN" pitchFamily="34" charset="-122"/>
                <a:ea typeface="思源黑体 CN" pitchFamily="34" charset="-122"/>
              </a:rPr>
              <a:t>格式字体显示</a:t>
            </a:r>
            <a:endParaRPr lang="zh-CN" altLang="en-US" sz="2800" dirty="0">
              <a:latin typeface="思源黑体 CN" pitchFamily="34" charset="-122"/>
              <a:ea typeface="思源黑体 CN" pitchFamily="34" charset="-122"/>
            </a:endParaRPr>
          </a:p>
        </p:txBody>
      </p:sp>
      <p:sp>
        <p:nvSpPr>
          <p:cNvPr id="8" name="TextBox 7"/>
          <p:cNvSpPr txBox="1"/>
          <p:nvPr/>
        </p:nvSpPr>
        <p:spPr>
          <a:xfrm>
            <a:off x="2754987" y="3356992"/>
            <a:ext cx="441146" cy="461665"/>
          </a:xfrm>
          <a:prstGeom prst="rect">
            <a:avLst/>
          </a:prstGeom>
          <a:noFill/>
        </p:spPr>
        <p:txBody>
          <a:bodyPr wrap="none" rtlCol="0">
            <a:spAutoFit/>
          </a:bodyPr>
          <a:lstStyle/>
          <a:p>
            <a:r>
              <a:rPr lang="en-US" altLang="zh-CN" sz="2400" dirty="0" smtClean="0">
                <a:solidFill>
                  <a:srgbClr val="4F81BD"/>
                </a:solidFill>
                <a:latin typeface="思源黑体 CN" pitchFamily="34" charset="-122"/>
                <a:ea typeface="思源黑体 CN" pitchFamily="34" charset="-122"/>
                <a:cs typeface="阿里巴巴普惠体 Medium" pitchFamily="18" charset="-122"/>
              </a:rPr>
              <a:t>2.</a:t>
            </a:r>
            <a:endParaRPr lang="zh-CN" altLang="en-US" sz="2400" dirty="0">
              <a:solidFill>
                <a:srgbClr val="4F81BD"/>
              </a:solidFill>
              <a:latin typeface="思源黑体 CN" pitchFamily="34" charset="-122"/>
              <a:ea typeface="思源黑体 CN" pitchFamily="34" charset="-122"/>
              <a:cs typeface="阿里巴巴普惠体 Medium" pitchFamily="18" charset="-122"/>
            </a:endParaRPr>
          </a:p>
        </p:txBody>
      </p:sp>
      <p:sp>
        <p:nvSpPr>
          <p:cNvPr id="9" name="TextBox 8"/>
          <p:cNvSpPr txBox="1"/>
          <p:nvPr/>
        </p:nvSpPr>
        <p:spPr>
          <a:xfrm>
            <a:off x="2754987" y="4149080"/>
            <a:ext cx="441146" cy="461665"/>
          </a:xfrm>
          <a:prstGeom prst="rect">
            <a:avLst/>
          </a:prstGeom>
          <a:noFill/>
        </p:spPr>
        <p:txBody>
          <a:bodyPr wrap="none" rtlCol="0">
            <a:spAutoFit/>
          </a:bodyPr>
          <a:lstStyle/>
          <a:p>
            <a:r>
              <a:rPr lang="en-US" altLang="zh-CN" sz="2400" dirty="0">
                <a:solidFill>
                  <a:srgbClr val="4F81BD"/>
                </a:solidFill>
                <a:latin typeface="思源黑体 CN" pitchFamily="34" charset="-122"/>
                <a:ea typeface="思源黑体 CN" pitchFamily="34" charset="-122"/>
                <a:cs typeface="阿里巴巴普惠体 Medium" pitchFamily="18" charset="-122"/>
              </a:rPr>
              <a:t>3</a:t>
            </a:r>
            <a:r>
              <a:rPr lang="en-US" altLang="zh-CN" sz="2400" dirty="0" smtClean="0">
                <a:solidFill>
                  <a:srgbClr val="4F81BD"/>
                </a:solidFill>
                <a:latin typeface="思源黑体 CN" pitchFamily="34" charset="-122"/>
                <a:ea typeface="思源黑体 CN" pitchFamily="34" charset="-122"/>
                <a:cs typeface="阿里巴巴普惠体 Medium" pitchFamily="18" charset="-122"/>
              </a:rPr>
              <a:t>.</a:t>
            </a:r>
            <a:endParaRPr lang="zh-CN" altLang="en-US" sz="2400" dirty="0">
              <a:solidFill>
                <a:srgbClr val="4F81BD"/>
              </a:solidFill>
              <a:latin typeface="思源黑体 CN" pitchFamily="34" charset="-122"/>
              <a:ea typeface="思源黑体 CN" pitchFamily="34" charset="-122"/>
              <a:cs typeface="阿里巴巴普惠体 Medium" pitchFamily="18" charset="-122"/>
            </a:endParaRPr>
          </a:p>
        </p:txBody>
      </p:sp>
      <p:sp>
        <p:nvSpPr>
          <p:cNvPr id="12" name="TextBox 11"/>
          <p:cNvSpPr txBox="1"/>
          <p:nvPr/>
        </p:nvSpPr>
        <p:spPr>
          <a:xfrm>
            <a:off x="2458980" y="4934527"/>
            <a:ext cx="441146" cy="461665"/>
          </a:xfrm>
          <a:prstGeom prst="rect">
            <a:avLst/>
          </a:prstGeom>
          <a:noFill/>
        </p:spPr>
        <p:txBody>
          <a:bodyPr wrap="none" rtlCol="0">
            <a:spAutoFit/>
          </a:bodyPr>
          <a:lstStyle/>
          <a:p>
            <a:r>
              <a:rPr lang="en-US" altLang="zh-CN" sz="2400" dirty="0">
                <a:solidFill>
                  <a:srgbClr val="4F81BD"/>
                </a:solidFill>
                <a:latin typeface="思源黑体 CN" pitchFamily="34" charset="-122"/>
                <a:ea typeface="思源黑体 CN" pitchFamily="34" charset="-122"/>
                <a:cs typeface="阿里巴巴普惠体 Medium" pitchFamily="18" charset="-122"/>
              </a:rPr>
              <a:t>4</a:t>
            </a:r>
            <a:r>
              <a:rPr lang="en-US" altLang="zh-CN" sz="2400" dirty="0" smtClean="0">
                <a:solidFill>
                  <a:srgbClr val="4F81BD"/>
                </a:solidFill>
                <a:latin typeface="思源黑体 CN" pitchFamily="34" charset="-122"/>
                <a:ea typeface="思源黑体 CN" pitchFamily="34" charset="-122"/>
                <a:cs typeface="阿里巴巴普惠体 Medium" pitchFamily="18" charset="-122"/>
              </a:rPr>
              <a:t>.</a:t>
            </a:r>
            <a:endParaRPr lang="zh-CN" altLang="en-US" sz="2400" dirty="0">
              <a:solidFill>
                <a:srgbClr val="4F81BD"/>
              </a:solidFill>
              <a:latin typeface="思源黑体 CN" pitchFamily="34" charset="-122"/>
              <a:ea typeface="思源黑体 CN" pitchFamily="34" charset="-122"/>
              <a:cs typeface="阿里巴巴普惠体 Medium" pitchFamily="18" charset="-122"/>
            </a:endParaRPr>
          </a:p>
        </p:txBody>
      </p:sp>
    </p:spTree>
    <p:extLst>
      <p:ext uri="{BB962C8B-B14F-4D97-AF65-F5344CB8AC3E}">
        <p14:creationId xmlns:p14="http://schemas.microsoft.com/office/powerpoint/2010/main" val="3287690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3" name="TextBox 12"/>
          <p:cNvSpPr txBox="1"/>
          <p:nvPr/>
        </p:nvSpPr>
        <p:spPr>
          <a:xfrm>
            <a:off x="180000" y="460003"/>
            <a:ext cx="297870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XBF</a:t>
            </a:r>
            <a:r>
              <a:rPr lang="zh-CN" altLang="en-US" sz="2800" dirty="0">
                <a:latin typeface="思源黑体 CN" pitchFamily="34" charset="-122"/>
                <a:ea typeface="思源黑体 CN" pitchFamily="34" charset="-122"/>
              </a:rPr>
              <a:t>格式字体显示</a:t>
            </a:r>
          </a:p>
        </p:txBody>
      </p:sp>
      <p:sp>
        <p:nvSpPr>
          <p:cNvPr id="6" name="TextBox 5"/>
          <p:cNvSpPr txBox="1"/>
          <p:nvPr/>
        </p:nvSpPr>
        <p:spPr>
          <a:xfrm>
            <a:off x="180000" y="1267200"/>
            <a:ext cx="3342582" cy="646331"/>
          </a:xfrm>
          <a:prstGeom prst="rect">
            <a:avLst/>
          </a:prstGeom>
          <a:noFill/>
        </p:spPr>
        <p:txBody>
          <a:bodyPr wrap="none" rtlCol="0">
            <a:spAutoFit/>
          </a:bodyPr>
          <a:lstStyle/>
          <a:p>
            <a:pPr lvl="0"/>
            <a:r>
              <a:rPr lang="en-US" altLang="zh-CN" sz="3600" dirty="0" smtClean="0">
                <a:latin typeface="思源黑体 CN" pitchFamily="34" charset="-122"/>
                <a:ea typeface="思源黑体 CN" pitchFamily="34" charset="-122"/>
              </a:rPr>
              <a:t>1.</a:t>
            </a:r>
            <a:r>
              <a:rPr lang="zh-CN" altLang="en-US" sz="3600" dirty="0" smtClean="0">
                <a:latin typeface="思源黑体 CN" pitchFamily="34" charset="-122"/>
                <a:ea typeface="思源黑体 CN" pitchFamily="34" charset="-122"/>
              </a:rPr>
              <a:t> </a:t>
            </a:r>
            <a:r>
              <a:rPr lang="en-US" altLang="zh-CN" sz="3600" dirty="0" smtClean="0">
                <a:latin typeface="思源黑体 CN" pitchFamily="34" charset="-122"/>
                <a:ea typeface="思源黑体 CN" pitchFamily="34" charset="-122"/>
              </a:rPr>
              <a:t>XBF</a:t>
            </a:r>
            <a:r>
              <a:rPr lang="zh-CN" altLang="en-US" sz="3600" dirty="0">
                <a:latin typeface="思源黑体 CN" pitchFamily="34" charset="-122"/>
                <a:ea typeface="思源黑体 CN" pitchFamily="34" charset="-122"/>
              </a:rPr>
              <a:t>格</a:t>
            </a:r>
            <a:r>
              <a:rPr lang="zh-CN" altLang="en-US" sz="3600" dirty="0" smtClean="0">
                <a:latin typeface="思源黑体 CN" pitchFamily="34" charset="-122"/>
                <a:ea typeface="思源黑体 CN" pitchFamily="34" charset="-122"/>
              </a:rPr>
              <a:t>式</a:t>
            </a:r>
            <a:r>
              <a:rPr lang="zh-CN" altLang="en-US" sz="3600" dirty="0">
                <a:latin typeface="思源黑体 CN" pitchFamily="34" charset="-122"/>
                <a:ea typeface="思源黑体 CN" pitchFamily="34" charset="-122"/>
              </a:rPr>
              <a:t>简介</a:t>
            </a:r>
          </a:p>
        </p:txBody>
      </p:sp>
      <p:sp>
        <p:nvSpPr>
          <p:cNvPr id="7" name="TextBox 6"/>
          <p:cNvSpPr txBox="1"/>
          <p:nvPr/>
        </p:nvSpPr>
        <p:spPr>
          <a:xfrm>
            <a:off x="683568" y="2060848"/>
            <a:ext cx="7920880" cy="2862322"/>
          </a:xfrm>
          <a:prstGeom prst="rect">
            <a:avLst/>
          </a:prstGeom>
          <a:noFill/>
        </p:spPr>
        <p:txBody>
          <a:bodyPr wrap="square" rtlCol="0">
            <a:spAutoFit/>
          </a:bodyPr>
          <a:lstStyle/>
          <a:p>
            <a:pPr indent="457200">
              <a:lnSpc>
                <a:spcPct val="150000"/>
              </a:lnSpc>
            </a:pPr>
            <a:r>
              <a:rPr lang="en-US" altLang="zh-CN" sz="2000" dirty="0" smtClean="0">
                <a:latin typeface="思源黑体 Light" pitchFamily="34" charset="-122"/>
                <a:ea typeface="思源黑体 Light" pitchFamily="34" charset="-122"/>
              </a:rPr>
              <a:t>XBF</a:t>
            </a:r>
            <a:r>
              <a:rPr lang="zh-CN" altLang="en-US" sz="2000" dirty="0">
                <a:latin typeface="思源黑体 Light" pitchFamily="34" charset="-122"/>
                <a:ea typeface="思源黑体 Light" pitchFamily="34" charset="-122"/>
              </a:rPr>
              <a:t>格式，又称为外部位图字体（</a:t>
            </a:r>
            <a:r>
              <a:rPr lang="en-US" altLang="zh-CN" sz="2000" dirty="0">
                <a:latin typeface="思源黑体 Light" pitchFamily="34" charset="-122"/>
                <a:ea typeface="思源黑体 Light" pitchFamily="34" charset="-122"/>
              </a:rPr>
              <a:t>External Bitmap Font</a:t>
            </a:r>
            <a:r>
              <a:rPr lang="zh-CN" altLang="en-US" sz="2000" dirty="0">
                <a:latin typeface="思源黑体 Light" pitchFamily="34" charset="-122"/>
                <a:ea typeface="思源黑体 Light" pitchFamily="34" charset="-122"/>
              </a:rPr>
              <a:t>）格式，是一种包含字体信息的二进</a:t>
            </a:r>
            <a:r>
              <a:rPr lang="zh-CN" altLang="en-US" sz="2000" dirty="0" smtClean="0">
                <a:latin typeface="思源黑体 Light" pitchFamily="34" charset="-122"/>
                <a:ea typeface="思源黑体 Light" pitchFamily="34" charset="-122"/>
              </a:rPr>
              <a:t>制文件。</a:t>
            </a:r>
            <a:endParaRPr lang="en-US" altLang="zh-CN" sz="2000" dirty="0" smtClean="0">
              <a:latin typeface="思源黑体 Light" pitchFamily="34" charset="-122"/>
              <a:ea typeface="思源黑体 Light" pitchFamily="34" charset="-122"/>
            </a:endParaRPr>
          </a:p>
          <a:p>
            <a:pPr indent="457200">
              <a:lnSpc>
                <a:spcPct val="150000"/>
              </a:lnSpc>
            </a:pPr>
            <a:r>
              <a:rPr lang="zh-CN" altLang="en-US" sz="2000" dirty="0" smtClean="0">
                <a:latin typeface="思源黑体 Light" pitchFamily="34" charset="-122"/>
                <a:ea typeface="思源黑体 Light" pitchFamily="34" charset="-122"/>
              </a:rPr>
              <a:t>使</a:t>
            </a:r>
            <a:r>
              <a:rPr lang="zh-CN" altLang="en-US" sz="2000" dirty="0">
                <a:latin typeface="思源黑体 Light" pitchFamily="34" charset="-122"/>
                <a:ea typeface="思源黑体 Light" pitchFamily="34" charset="-122"/>
              </a:rPr>
              <a:t>用</a:t>
            </a:r>
            <a:r>
              <a:rPr lang="en-US" altLang="zh-CN" sz="2000" dirty="0">
                <a:latin typeface="思源黑体 Light" pitchFamily="34" charset="-122"/>
                <a:ea typeface="思源黑体 Light" pitchFamily="34" charset="-122"/>
              </a:rPr>
              <a:t>XBF</a:t>
            </a:r>
            <a:r>
              <a:rPr lang="zh-CN" altLang="en-US" sz="2000" dirty="0">
                <a:latin typeface="思源黑体 Light" pitchFamily="34" charset="-122"/>
                <a:ea typeface="思源黑体 Light" pitchFamily="34" charset="-122"/>
              </a:rPr>
              <a:t>字体时字体文件不需要全部加载到内存中，保留在任何外部存储器上即</a:t>
            </a:r>
            <a:r>
              <a:rPr lang="zh-CN" altLang="en-US" sz="2000" dirty="0" smtClean="0">
                <a:latin typeface="思源黑体 Light" pitchFamily="34" charset="-122"/>
                <a:ea typeface="思源黑体 Light" pitchFamily="34" charset="-122"/>
              </a:rPr>
              <a:t>可，也</a:t>
            </a:r>
            <a:r>
              <a:rPr lang="zh-CN" altLang="en-US" sz="2000" dirty="0">
                <a:latin typeface="思源黑体 Light" pitchFamily="34" charset="-122"/>
                <a:ea typeface="思源黑体 Light" pitchFamily="34" charset="-122"/>
              </a:rPr>
              <a:t>就是</a:t>
            </a:r>
            <a:r>
              <a:rPr lang="zh-CN" altLang="en-US" sz="2000" dirty="0" smtClean="0">
                <a:latin typeface="思源黑体 Light" pitchFamily="34" charset="-122"/>
                <a:ea typeface="思源黑体 Light" pitchFamily="34" charset="-122"/>
              </a:rPr>
              <a:t>说这种字库可</a:t>
            </a:r>
            <a:r>
              <a:rPr lang="zh-CN" altLang="en-US" sz="2000" dirty="0">
                <a:latin typeface="思源黑体 Light" pitchFamily="34" charset="-122"/>
                <a:ea typeface="思源黑体 Light" pitchFamily="34" charset="-122"/>
              </a:rPr>
              <a:t>以在</a:t>
            </a:r>
            <a:r>
              <a:rPr lang="en-US" altLang="zh-CN" sz="2000" dirty="0">
                <a:latin typeface="思源黑体 Light" pitchFamily="34" charset="-122"/>
                <a:ea typeface="思源黑体 Light" pitchFamily="34" charset="-122"/>
              </a:rPr>
              <a:t>RAM</a:t>
            </a:r>
            <a:r>
              <a:rPr lang="zh-CN" altLang="en-US" sz="2000" dirty="0">
                <a:latin typeface="思源黑体 Light" pitchFamily="34" charset="-122"/>
                <a:ea typeface="思源黑体 Light" pitchFamily="34" charset="-122"/>
              </a:rPr>
              <a:t>很少的系统上使用大规模字库</a:t>
            </a:r>
            <a:r>
              <a:rPr lang="zh-CN" altLang="en-US" sz="2000" dirty="0" smtClean="0">
                <a:latin typeface="思源黑体 Light" pitchFamily="34" charset="-122"/>
                <a:ea typeface="思源黑体 Light" pitchFamily="34" charset="-122"/>
              </a:rPr>
              <a:t>。</a:t>
            </a:r>
            <a:endParaRPr lang="en-US" altLang="zh-CN" sz="2000" dirty="0" smtClean="0">
              <a:latin typeface="思源黑体 Light" pitchFamily="34" charset="-122"/>
              <a:ea typeface="思源黑体 Light" pitchFamily="34" charset="-122"/>
            </a:endParaRPr>
          </a:p>
          <a:p>
            <a:pPr indent="457200">
              <a:lnSpc>
                <a:spcPct val="150000"/>
              </a:lnSpc>
            </a:pPr>
            <a:r>
              <a:rPr lang="en-US" altLang="zh-CN" sz="2000" dirty="0" smtClean="0">
                <a:latin typeface="思源黑体 Light" pitchFamily="34" charset="-122"/>
                <a:ea typeface="思源黑体 Light" pitchFamily="34" charset="-122"/>
              </a:rPr>
              <a:t>XBF</a:t>
            </a:r>
            <a:r>
              <a:rPr lang="zh-CN" altLang="en-US" sz="2000" dirty="0">
                <a:latin typeface="思源黑体 Light" pitchFamily="34" charset="-122"/>
                <a:ea typeface="思源黑体 Light" pitchFamily="34" charset="-122"/>
              </a:rPr>
              <a:t>字体</a:t>
            </a:r>
            <a:r>
              <a:rPr lang="zh-CN" altLang="en-US" sz="2000" dirty="0" smtClean="0">
                <a:latin typeface="思源黑体 Light" pitchFamily="34" charset="-122"/>
                <a:ea typeface="思源黑体 Light" pitchFamily="34" charset="-122"/>
              </a:rPr>
              <a:t>的</a:t>
            </a:r>
            <a:r>
              <a:rPr lang="zh-CN" altLang="en-US" sz="2000" dirty="0">
                <a:latin typeface="思源黑体 Light" pitchFamily="34" charset="-122"/>
                <a:ea typeface="思源黑体 Light" pitchFamily="34" charset="-122"/>
              </a:rPr>
              <a:t>数据访问是由一个“</a:t>
            </a:r>
            <a:r>
              <a:rPr lang="en-US" altLang="zh-CN" sz="2000" dirty="0">
                <a:latin typeface="思源黑体 Light" pitchFamily="34" charset="-122"/>
                <a:ea typeface="思源黑体 Light" pitchFamily="34" charset="-122"/>
              </a:rPr>
              <a:t>GetData”</a:t>
            </a:r>
            <a:r>
              <a:rPr lang="zh-CN" altLang="en-US" sz="2000" dirty="0">
                <a:latin typeface="思源黑体 Light" pitchFamily="34" charset="-122"/>
                <a:ea typeface="思源黑体 Light" pitchFamily="34" charset="-122"/>
              </a:rPr>
              <a:t>回调函数完成的。</a:t>
            </a:r>
          </a:p>
        </p:txBody>
      </p:sp>
    </p:spTree>
    <p:extLst>
      <p:ext uri="{BB962C8B-B14F-4D97-AF65-F5344CB8AC3E}">
        <p14:creationId xmlns:p14="http://schemas.microsoft.com/office/powerpoint/2010/main" val="2718583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3" name="TextBox 12"/>
          <p:cNvSpPr txBox="1"/>
          <p:nvPr/>
        </p:nvSpPr>
        <p:spPr>
          <a:xfrm>
            <a:off x="180000" y="460003"/>
            <a:ext cx="297870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XBF</a:t>
            </a:r>
            <a:r>
              <a:rPr lang="zh-CN" altLang="en-US" sz="2800" dirty="0">
                <a:latin typeface="思源黑体 CN" pitchFamily="34" charset="-122"/>
                <a:ea typeface="思源黑体 CN" pitchFamily="34" charset="-122"/>
              </a:rPr>
              <a:t>格式字体显示</a:t>
            </a:r>
          </a:p>
        </p:txBody>
      </p:sp>
      <p:sp>
        <p:nvSpPr>
          <p:cNvPr id="6" name="TextBox 5"/>
          <p:cNvSpPr txBox="1"/>
          <p:nvPr/>
        </p:nvSpPr>
        <p:spPr>
          <a:xfrm>
            <a:off x="180000" y="1267200"/>
            <a:ext cx="3342582" cy="646331"/>
          </a:xfrm>
          <a:prstGeom prst="rect">
            <a:avLst/>
          </a:prstGeom>
          <a:noFill/>
        </p:spPr>
        <p:txBody>
          <a:bodyPr wrap="none" rtlCol="0">
            <a:spAutoFit/>
          </a:bodyPr>
          <a:lstStyle/>
          <a:p>
            <a:pPr lvl="0"/>
            <a:r>
              <a:rPr lang="en-US" altLang="zh-CN" sz="3600" dirty="0" smtClean="0">
                <a:latin typeface="思源黑体 CN" pitchFamily="34" charset="-122"/>
                <a:ea typeface="思源黑体 CN" pitchFamily="34" charset="-122"/>
              </a:rPr>
              <a:t>1.</a:t>
            </a:r>
            <a:r>
              <a:rPr lang="zh-CN" altLang="en-US" sz="3600" dirty="0" smtClean="0">
                <a:latin typeface="思源黑体 CN" pitchFamily="34" charset="-122"/>
                <a:ea typeface="思源黑体 CN" pitchFamily="34" charset="-122"/>
              </a:rPr>
              <a:t> </a:t>
            </a:r>
            <a:r>
              <a:rPr lang="en-US" altLang="zh-CN" sz="3600" dirty="0" smtClean="0">
                <a:latin typeface="思源黑体 CN" pitchFamily="34" charset="-122"/>
                <a:ea typeface="思源黑体 CN" pitchFamily="34" charset="-122"/>
              </a:rPr>
              <a:t>XBF</a:t>
            </a:r>
            <a:r>
              <a:rPr lang="zh-CN" altLang="en-US" sz="3600" dirty="0">
                <a:latin typeface="思源黑体 CN" pitchFamily="34" charset="-122"/>
                <a:ea typeface="思源黑体 CN" pitchFamily="34" charset="-122"/>
              </a:rPr>
              <a:t>格</a:t>
            </a:r>
            <a:r>
              <a:rPr lang="zh-CN" altLang="en-US" sz="3600" dirty="0" smtClean="0">
                <a:latin typeface="思源黑体 CN" pitchFamily="34" charset="-122"/>
                <a:ea typeface="思源黑体 CN" pitchFamily="34" charset="-122"/>
              </a:rPr>
              <a:t>式</a:t>
            </a:r>
            <a:r>
              <a:rPr lang="zh-CN" altLang="en-US" sz="3600" dirty="0">
                <a:latin typeface="思源黑体 CN" pitchFamily="34" charset="-122"/>
                <a:ea typeface="思源黑体 CN" pitchFamily="34" charset="-122"/>
              </a:rPr>
              <a:t>简介</a:t>
            </a:r>
          </a:p>
        </p:txBody>
      </p:sp>
      <p:sp>
        <p:nvSpPr>
          <p:cNvPr id="7" name="TextBox 6"/>
          <p:cNvSpPr txBox="1"/>
          <p:nvPr/>
        </p:nvSpPr>
        <p:spPr>
          <a:xfrm>
            <a:off x="683568" y="2060848"/>
            <a:ext cx="7920880" cy="3323987"/>
          </a:xfrm>
          <a:prstGeom prst="rect">
            <a:avLst/>
          </a:prstGeom>
          <a:noFill/>
        </p:spPr>
        <p:txBody>
          <a:bodyPr wrap="square" rtlCol="0">
            <a:spAutoFit/>
          </a:bodyPr>
          <a:lstStyle/>
          <a:p>
            <a:pPr indent="457200">
              <a:lnSpc>
                <a:spcPct val="150000"/>
              </a:lnSpc>
            </a:pPr>
            <a:r>
              <a:rPr lang="en-US" altLang="zh-CN" sz="2000" dirty="0" smtClean="0">
                <a:latin typeface="思源黑体 Light" pitchFamily="34" charset="-122"/>
                <a:ea typeface="思源黑体 Light" pitchFamily="34" charset="-122"/>
              </a:rPr>
              <a:t>XBF</a:t>
            </a:r>
            <a:r>
              <a:rPr lang="zh-CN" altLang="en-US" sz="2000" dirty="0">
                <a:latin typeface="思源黑体 Light" pitchFamily="34" charset="-122"/>
                <a:ea typeface="思源黑体 Light" pitchFamily="34" charset="-122"/>
              </a:rPr>
              <a:t>格式字体中的字符并不是直接按顺序排列的，而是带有一个内存偏移量，因此每个字符可以在相同的时间内找到。</a:t>
            </a:r>
          </a:p>
          <a:p>
            <a:pPr indent="457200">
              <a:lnSpc>
                <a:spcPct val="150000"/>
              </a:lnSpc>
            </a:pPr>
            <a:r>
              <a:rPr lang="zh-CN" altLang="en-US" sz="2000" dirty="0">
                <a:latin typeface="思源黑体 Light" pitchFamily="34" charset="-122"/>
                <a:ea typeface="思源黑体 Light" pitchFamily="34" charset="-122"/>
              </a:rPr>
              <a:t>具体来说，首先，它包含一小块一般的字体信息，包括最低字符码和最高字符码。然后接一个访问表，其中包含最低和最高字符代码之间所有字符的偏移量和数据大小信息。如果某个字符不存在，则对应字符的此信息为零。访问表后面是包含像素数据和字符大小信息的所有字符的数据。</a:t>
            </a:r>
          </a:p>
        </p:txBody>
      </p:sp>
    </p:spTree>
    <p:extLst>
      <p:ext uri="{BB962C8B-B14F-4D97-AF65-F5344CB8AC3E}">
        <p14:creationId xmlns:p14="http://schemas.microsoft.com/office/powerpoint/2010/main" val="1689929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0" name="TextBox 9"/>
          <p:cNvSpPr txBox="1"/>
          <p:nvPr/>
        </p:nvSpPr>
        <p:spPr>
          <a:xfrm>
            <a:off x="683568" y="2060848"/>
            <a:ext cx="7920880" cy="874535"/>
          </a:xfrm>
          <a:prstGeom prst="rect">
            <a:avLst/>
          </a:prstGeom>
          <a:noFill/>
        </p:spPr>
        <p:txBody>
          <a:bodyPr wrap="square" rtlCol="0">
            <a:spAutoFit/>
          </a:bodyPr>
          <a:lstStyle/>
          <a:p>
            <a:pPr indent="457200">
              <a:lnSpc>
                <a:spcPct val="150000"/>
              </a:lnSpc>
            </a:pPr>
            <a:r>
              <a:rPr lang="zh-CN" altLang="en-US" dirty="0">
                <a:latin typeface="思源黑体 Light" pitchFamily="34" charset="-122"/>
                <a:ea typeface="思源黑体 Light" pitchFamily="34" charset="-122"/>
              </a:rPr>
              <a:t>字体转换器是</a:t>
            </a:r>
            <a:r>
              <a:rPr lang="en-US" altLang="zh-CN" dirty="0">
                <a:latin typeface="思源黑体 Light" pitchFamily="34" charset="-122"/>
                <a:ea typeface="思源黑体 Light" pitchFamily="34" charset="-122"/>
              </a:rPr>
              <a:t>SEGGER</a:t>
            </a:r>
            <a:r>
              <a:rPr lang="zh-CN" altLang="en-US" dirty="0">
                <a:latin typeface="思源黑体 Light" pitchFamily="34" charset="-122"/>
                <a:ea typeface="思源黑体 Light" pitchFamily="34" charset="-122"/>
              </a:rPr>
              <a:t>公司为</a:t>
            </a:r>
            <a:r>
              <a:rPr lang="en-US" altLang="zh-CN" dirty="0">
                <a:latin typeface="思源黑体 Light" pitchFamily="34" charset="-122"/>
                <a:ea typeface="思源黑体 Light" pitchFamily="34" charset="-122"/>
              </a:rPr>
              <a:t>emWin</a:t>
            </a:r>
            <a:r>
              <a:rPr lang="zh-CN" altLang="en-US" dirty="0">
                <a:latin typeface="思源黑体 Light" pitchFamily="34" charset="-122"/>
                <a:ea typeface="思源黑体 Light" pitchFamily="34" charset="-122"/>
              </a:rPr>
              <a:t>开发的一种主要用于将安装在</a:t>
            </a:r>
            <a:r>
              <a:rPr lang="en-US" altLang="zh-CN" dirty="0">
                <a:latin typeface="思源黑体 Light" pitchFamily="34" charset="-122"/>
                <a:ea typeface="思源黑体 Light" pitchFamily="34" charset="-122"/>
              </a:rPr>
              <a:t>Windows</a:t>
            </a:r>
            <a:r>
              <a:rPr lang="zh-CN" altLang="en-US" dirty="0">
                <a:latin typeface="思源黑体 Light" pitchFamily="34" charset="-122"/>
                <a:ea typeface="思源黑体 Light" pitchFamily="34" charset="-122"/>
              </a:rPr>
              <a:t>系统中的字体转换为</a:t>
            </a:r>
            <a:r>
              <a:rPr lang="en-US" altLang="zh-CN" dirty="0">
                <a:latin typeface="思源黑体 Light" pitchFamily="34" charset="-122"/>
                <a:ea typeface="思源黑体 Light" pitchFamily="34" charset="-122"/>
              </a:rPr>
              <a:t>emWin</a:t>
            </a:r>
            <a:r>
              <a:rPr lang="zh-CN" altLang="en-US" dirty="0">
                <a:latin typeface="思源黑体 Light" pitchFamily="34" charset="-122"/>
                <a:ea typeface="思源黑体 Light" pitchFamily="34" charset="-122"/>
              </a:rPr>
              <a:t>支持的字体的软</a:t>
            </a:r>
            <a:r>
              <a:rPr lang="zh-CN" altLang="en-US" dirty="0" smtClean="0">
                <a:latin typeface="思源黑体 Light" pitchFamily="34" charset="-122"/>
                <a:ea typeface="思源黑体 Light" pitchFamily="34" charset="-122"/>
              </a:rPr>
              <a:t>件。</a:t>
            </a:r>
            <a:endParaRPr lang="zh-CN" altLang="en-US" sz="1400" dirty="0">
              <a:latin typeface="思源黑体 Light" pitchFamily="34" charset="-122"/>
              <a:ea typeface="思源黑体 Light" pitchFamily="34" charset="-122"/>
            </a:endParaRPr>
          </a:p>
        </p:txBody>
      </p:sp>
      <p:sp>
        <p:nvSpPr>
          <p:cNvPr id="12" name="TextBox 11"/>
          <p:cNvSpPr txBox="1"/>
          <p:nvPr/>
        </p:nvSpPr>
        <p:spPr>
          <a:xfrm>
            <a:off x="180000" y="1267200"/>
            <a:ext cx="4265911" cy="646331"/>
          </a:xfrm>
          <a:prstGeom prst="rect">
            <a:avLst/>
          </a:prstGeom>
          <a:noFill/>
        </p:spPr>
        <p:txBody>
          <a:bodyPr wrap="none" rtlCol="0">
            <a:spAutoFit/>
          </a:bodyPr>
          <a:lstStyle/>
          <a:p>
            <a:pPr lvl="0"/>
            <a:r>
              <a:rPr lang="en-US" altLang="zh-CN" sz="3600" dirty="0">
                <a:latin typeface="思源黑体 CN" pitchFamily="34" charset="-122"/>
                <a:ea typeface="思源黑体 CN" pitchFamily="34" charset="-122"/>
              </a:rPr>
              <a:t>2</a:t>
            </a:r>
            <a:r>
              <a:rPr lang="en-US" altLang="zh-CN" sz="3600" dirty="0" smtClean="0">
                <a:latin typeface="思源黑体 CN" pitchFamily="34" charset="-122"/>
                <a:ea typeface="思源黑体 CN" pitchFamily="34" charset="-122"/>
              </a:rPr>
              <a:t>. </a:t>
            </a:r>
            <a:r>
              <a:rPr lang="zh-CN" altLang="en-US" sz="3600" dirty="0" smtClean="0">
                <a:latin typeface="思源黑体 CN" pitchFamily="34" charset="-122"/>
                <a:ea typeface="思源黑体 CN" pitchFamily="34" charset="-122"/>
              </a:rPr>
              <a:t>生</a:t>
            </a:r>
            <a:r>
              <a:rPr lang="zh-CN" altLang="en-US" sz="3600" dirty="0">
                <a:latin typeface="思源黑体 CN" pitchFamily="34" charset="-122"/>
                <a:ea typeface="思源黑体 CN" pitchFamily="34" charset="-122"/>
              </a:rPr>
              <a:t>成</a:t>
            </a:r>
            <a:r>
              <a:rPr lang="en-US" altLang="zh-CN" sz="3600" dirty="0">
                <a:latin typeface="思源黑体 CN" pitchFamily="34" charset="-122"/>
                <a:ea typeface="思源黑体 CN" pitchFamily="34" charset="-122"/>
              </a:rPr>
              <a:t>XBF</a:t>
            </a:r>
            <a:r>
              <a:rPr lang="zh-CN" altLang="en-US" sz="3600" dirty="0">
                <a:latin typeface="思源黑体 CN" pitchFamily="34" charset="-122"/>
                <a:ea typeface="思源黑体 CN" pitchFamily="34" charset="-122"/>
              </a:rPr>
              <a:t>格式字</a:t>
            </a:r>
            <a:r>
              <a:rPr lang="zh-CN" altLang="en-US" sz="3600" dirty="0" smtClean="0">
                <a:latin typeface="思源黑体 CN" pitchFamily="34" charset="-122"/>
                <a:ea typeface="思源黑体 CN" pitchFamily="34" charset="-122"/>
              </a:rPr>
              <a:t>体</a:t>
            </a:r>
            <a:endParaRPr lang="zh-CN" altLang="en-US" sz="3600" dirty="0">
              <a:latin typeface="思源黑体 CN" pitchFamily="34" charset="-122"/>
              <a:ea typeface="思源黑体 CN" pitchFamily="34" charset="-122"/>
            </a:endParaRPr>
          </a:p>
        </p:txBody>
      </p:sp>
      <p:sp>
        <p:nvSpPr>
          <p:cNvPr id="13" name="TextBox 12"/>
          <p:cNvSpPr txBox="1"/>
          <p:nvPr/>
        </p:nvSpPr>
        <p:spPr>
          <a:xfrm>
            <a:off x="180000" y="460003"/>
            <a:ext cx="297870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XBF</a:t>
            </a:r>
            <a:r>
              <a:rPr lang="zh-CN" altLang="en-US" sz="2800" dirty="0">
                <a:latin typeface="思源黑体 CN" pitchFamily="34" charset="-122"/>
                <a:ea typeface="思源黑体 CN" pitchFamily="34" charset="-122"/>
              </a:rPr>
              <a:t>格式字体显示</a:t>
            </a:r>
          </a:p>
        </p:txBody>
      </p:sp>
      <p:pic>
        <p:nvPicPr>
          <p:cNvPr id="17" name="图片 16"/>
          <p:cNvPicPr/>
          <p:nvPr/>
        </p:nvPicPr>
        <p:blipFill>
          <a:blip r:embed="rId2"/>
          <a:stretch>
            <a:fillRect/>
          </a:stretch>
        </p:blipFill>
        <p:spPr>
          <a:xfrm>
            <a:off x="2694623" y="3140968"/>
            <a:ext cx="3754755" cy="3023870"/>
          </a:xfrm>
          <a:prstGeom prst="rect">
            <a:avLst/>
          </a:prstGeom>
        </p:spPr>
      </p:pic>
    </p:spTree>
    <p:extLst>
      <p:ext uri="{BB962C8B-B14F-4D97-AF65-F5344CB8AC3E}">
        <p14:creationId xmlns:p14="http://schemas.microsoft.com/office/powerpoint/2010/main" val="1030530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0" name="TextBox 9"/>
          <p:cNvSpPr txBox="1"/>
          <p:nvPr/>
        </p:nvSpPr>
        <p:spPr>
          <a:xfrm>
            <a:off x="683568" y="2060848"/>
            <a:ext cx="7920880" cy="2601803"/>
          </a:xfrm>
          <a:prstGeom prst="rect">
            <a:avLst/>
          </a:prstGeom>
          <a:noFill/>
        </p:spPr>
        <p:txBody>
          <a:bodyPr wrap="square" rtlCol="0">
            <a:spAutoFit/>
          </a:bodyPr>
          <a:lstStyle/>
          <a:p>
            <a:pPr marL="342900" indent="-342900">
              <a:lnSpc>
                <a:spcPct val="150000"/>
              </a:lnSpc>
              <a:buFont typeface="+mj-ea"/>
              <a:buAutoNum type="circleNumDbPlain"/>
            </a:pPr>
            <a:r>
              <a:rPr lang="zh-CN" altLang="en-US" sz="2800" dirty="0">
                <a:latin typeface="思源黑体 Light" pitchFamily="34" charset="-122"/>
                <a:ea typeface="思源黑体 Light" pitchFamily="34" charset="-122"/>
              </a:rPr>
              <a:t>选</a:t>
            </a:r>
            <a:r>
              <a:rPr lang="zh-CN" altLang="en-US" sz="2800" dirty="0" smtClean="0">
                <a:latin typeface="思源黑体 Light" pitchFamily="34" charset="-122"/>
                <a:ea typeface="思源黑体 Light" pitchFamily="34" charset="-122"/>
              </a:rPr>
              <a:t>择字库类型；</a:t>
            </a:r>
            <a:endParaRPr lang="en-US" altLang="zh-CN" sz="2800" dirty="0" smtClean="0">
              <a:latin typeface="思源黑体 Light" pitchFamily="34" charset="-122"/>
              <a:ea typeface="思源黑体 Light" pitchFamily="34" charset="-122"/>
            </a:endParaRPr>
          </a:p>
          <a:p>
            <a:pPr marL="342900" indent="-342900">
              <a:lnSpc>
                <a:spcPct val="150000"/>
              </a:lnSpc>
              <a:buFont typeface="+mj-ea"/>
              <a:buAutoNum type="circleNumDbPlain"/>
            </a:pPr>
            <a:r>
              <a:rPr lang="zh-CN" altLang="en-US" sz="2800" dirty="0">
                <a:latin typeface="思源黑体 Light" pitchFamily="34" charset="-122"/>
                <a:ea typeface="思源黑体 Light" pitchFamily="34" charset="-122"/>
              </a:rPr>
              <a:t>选择需要生成的字体、字形、大小和尺寸单位；</a:t>
            </a:r>
            <a:endParaRPr lang="en-US" altLang="zh-CN" sz="2800" dirty="0">
              <a:latin typeface="思源黑体 Light" pitchFamily="34" charset="-122"/>
              <a:ea typeface="思源黑体 Light" pitchFamily="34" charset="-122"/>
            </a:endParaRPr>
          </a:p>
          <a:p>
            <a:pPr marL="342900" indent="-342900">
              <a:lnSpc>
                <a:spcPct val="150000"/>
              </a:lnSpc>
              <a:buFont typeface="+mj-ea"/>
              <a:buAutoNum type="circleNumDbPlain"/>
            </a:pPr>
            <a:r>
              <a:rPr lang="zh-CN" altLang="en-US" sz="2800" dirty="0">
                <a:latin typeface="思源黑体 Light" pitchFamily="34" charset="-122"/>
                <a:ea typeface="思源黑体 Light" pitchFamily="34" charset="-122"/>
              </a:rPr>
              <a:t>保存字库文件；</a:t>
            </a:r>
            <a:endParaRPr lang="en-US" altLang="zh-CN" sz="2800" dirty="0">
              <a:latin typeface="思源黑体 Light" pitchFamily="34" charset="-122"/>
              <a:ea typeface="思源黑体 Light" pitchFamily="34" charset="-122"/>
            </a:endParaRPr>
          </a:p>
          <a:p>
            <a:pPr marL="342900" indent="-342900">
              <a:lnSpc>
                <a:spcPct val="150000"/>
              </a:lnSpc>
              <a:buFont typeface="+mj-ea"/>
              <a:buAutoNum type="circleNumDbPlain"/>
            </a:pPr>
            <a:r>
              <a:rPr lang="zh-CN" altLang="en-US" sz="2800" dirty="0">
                <a:latin typeface="思源黑体 Light" pitchFamily="34" charset="-122"/>
                <a:ea typeface="思源黑体 Light" pitchFamily="34" charset="-122"/>
              </a:rPr>
              <a:t>等待字库生成完毕。</a:t>
            </a:r>
          </a:p>
        </p:txBody>
      </p:sp>
      <p:sp>
        <p:nvSpPr>
          <p:cNvPr id="12" name="TextBox 11"/>
          <p:cNvSpPr txBox="1"/>
          <p:nvPr/>
        </p:nvSpPr>
        <p:spPr>
          <a:xfrm>
            <a:off x="180000" y="1267200"/>
            <a:ext cx="4265911" cy="646331"/>
          </a:xfrm>
          <a:prstGeom prst="rect">
            <a:avLst/>
          </a:prstGeom>
          <a:noFill/>
        </p:spPr>
        <p:txBody>
          <a:bodyPr wrap="none" rtlCol="0">
            <a:spAutoFit/>
          </a:bodyPr>
          <a:lstStyle/>
          <a:p>
            <a:pPr lvl="0"/>
            <a:r>
              <a:rPr lang="en-US" altLang="zh-CN" sz="3600" dirty="0" smtClean="0">
                <a:latin typeface="思源黑体 CN" pitchFamily="34" charset="-122"/>
                <a:ea typeface="思源黑体 CN" pitchFamily="34" charset="-122"/>
              </a:rPr>
              <a:t>2. </a:t>
            </a:r>
            <a:r>
              <a:rPr lang="zh-CN" altLang="en-US" sz="3600" dirty="0" smtClean="0">
                <a:latin typeface="思源黑体 CN" pitchFamily="34" charset="-122"/>
                <a:ea typeface="思源黑体 CN" pitchFamily="34" charset="-122"/>
              </a:rPr>
              <a:t>生</a:t>
            </a:r>
            <a:r>
              <a:rPr lang="zh-CN" altLang="en-US" sz="3600" dirty="0">
                <a:latin typeface="思源黑体 CN" pitchFamily="34" charset="-122"/>
                <a:ea typeface="思源黑体 CN" pitchFamily="34" charset="-122"/>
              </a:rPr>
              <a:t>成</a:t>
            </a:r>
            <a:r>
              <a:rPr lang="en-US" altLang="zh-CN" sz="3600" dirty="0">
                <a:latin typeface="思源黑体 CN" pitchFamily="34" charset="-122"/>
                <a:ea typeface="思源黑体 CN" pitchFamily="34" charset="-122"/>
              </a:rPr>
              <a:t>XBF</a:t>
            </a:r>
            <a:r>
              <a:rPr lang="zh-CN" altLang="en-US" sz="3600" dirty="0">
                <a:latin typeface="思源黑体 CN" pitchFamily="34" charset="-122"/>
                <a:ea typeface="思源黑体 CN" pitchFamily="34" charset="-122"/>
              </a:rPr>
              <a:t>格式字</a:t>
            </a:r>
            <a:r>
              <a:rPr lang="zh-CN" altLang="en-US" sz="3600" dirty="0" smtClean="0">
                <a:latin typeface="思源黑体 CN" pitchFamily="34" charset="-122"/>
                <a:ea typeface="思源黑体 CN" pitchFamily="34" charset="-122"/>
              </a:rPr>
              <a:t>体</a:t>
            </a:r>
            <a:endParaRPr lang="zh-CN" altLang="en-US" sz="3600" dirty="0">
              <a:latin typeface="思源黑体 CN" pitchFamily="34" charset="-122"/>
              <a:ea typeface="思源黑体 CN" pitchFamily="34" charset="-122"/>
            </a:endParaRPr>
          </a:p>
        </p:txBody>
      </p:sp>
      <p:sp>
        <p:nvSpPr>
          <p:cNvPr id="13" name="TextBox 12"/>
          <p:cNvSpPr txBox="1"/>
          <p:nvPr/>
        </p:nvSpPr>
        <p:spPr>
          <a:xfrm>
            <a:off x="180000" y="460003"/>
            <a:ext cx="297870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XBF</a:t>
            </a:r>
            <a:r>
              <a:rPr lang="zh-CN" altLang="en-US" sz="2800" dirty="0">
                <a:latin typeface="思源黑体 CN" pitchFamily="34" charset="-122"/>
                <a:ea typeface="思源黑体 CN" pitchFamily="34" charset="-122"/>
              </a:rPr>
              <a:t>格式字体显示</a:t>
            </a:r>
          </a:p>
        </p:txBody>
      </p:sp>
    </p:spTree>
    <p:extLst>
      <p:ext uri="{BB962C8B-B14F-4D97-AF65-F5344CB8AC3E}">
        <p14:creationId xmlns:p14="http://schemas.microsoft.com/office/powerpoint/2010/main" val="1300705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2" name="TextBox 11"/>
          <p:cNvSpPr txBox="1"/>
          <p:nvPr/>
        </p:nvSpPr>
        <p:spPr>
          <a:xfrm>
            <a:off x="180000" y="1267200"/>
            <a:ext cx="4049507" cy="646331"/>
          </a:xfrm>
          <a:prstGeom prst="rect">
            <a:avLst/>
          </a:prstGeom>
          <a:noFill/>
        </p:spPr>
        <p:txBody>
          <a:bodyPr wrap="none" rtlCol="0">
            <a:spAutoFit/>
          </a:bodyPr>
          <a:lstStyle/>
          <a:p>
            <a:r>
              <a:rPr lang="en-US" altLang="zh-CN" sz="3600" dirty="0">
                <a:latin typeface="思源黑体 CN" pitchFamily="34" charset="-122"/>
                <a:ea typeface="思源黑体 CN" pitchFamily="34" charset="-122"/>
              </a:rPr>
              <a:t>3. XBF</a:t>
            </a:r>
            <a:r>
              <a:rPr lang="zh-CN" altLang="en-US" sz="3600" dirty="0">
                <a:latin typeface="思源黑体 CN" pitchFamily="34" charset="-122"/>
                <a:ea typeface="思源黑体 CN" pitchFamily="34" charset="-122"/>
              </a:rPr>
              <a:t>字体显示</a:t>
            </a:r>
            <a:r>
              <a:rPr lang="en-US" altLang="zh-CN" sz="3600" dirty="0">
                <a:latin typeface="思源黑体 CN" pitchFamily="34" charset="-122"/>
                <a:ea typeface="思源黑体 CN" pitchFamily="34" charset="-122"/>
              </a:rPr>
              <a:t>API</a:t>
            </a:r>
            <a:endParaRPr lang="zh-CN" altLang="en-US" sz="3600" dirty="0">
              <a:latin typeface="思源黑体 CN" pitchFamily="34" charset="-122"/>
              <a:ea typeface="思源黑体 CN" pitchFamily="34" charset="-122"/>
            </a:endParaRPr>
          </a:p>
        </p:txBody>
      </p:sp>
      <p:sp>
        <p:nvSpPr>
          <p:cNvPr id="13" name="TextBox 12"/>
          <p:cNvSpPr txBox="1"/>
          <p:nvPr/>
        </p:nvSpPr>
        <p:spPr>
          <a:xfrm>
            <a:off x="180000" y="460003"/>
            <a:ext cx="297870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XBF</a:t>
            </a:r>
            <a:r>
              <a:rPr lang="zh-CN" altLang="en-US" sz="2800" dirty="0">
                <a:latin typeface="思源黑体 CN" pitchFamily="34" charset="-122"/>
                <a:ea typeface="思源黑体 CN" pitchFamily="34" charset="-122"/>
              </a:rPr>
              <a:t>格式字体显示</a:t>
            </a:r>
          </a:p>
        </p:txBody>
      </p:sp>
      <p:graphicFrame>
        <p:nvGraphicFramePr>
          <p:cNvPr id="27" name="表格 26"/>
          <p:cNvGraphicFramePr>
            <a:graphicFrameLocks noGrp="1"/>
          </p:cNvGraphicFramePr>
          <p:nvPr>
            <p:extLst>
              <p:ext uri="{D42A27DB-BD31-4B8C-83A1-F6EECF244321}">
                <p14:modId xmlns:p14="http://schemas.microsoft.com/office/powerpoint/2010/main" val="2574466040"/>
              </p:ext>
            </p:extLst>
          </p:nvPr>
        </p:nvGraphicFramePr>
        <p:xfrm>
          <a:off x="1902532" y="2492896"/>
          <a:ext cx="5338936" cy="1162572"/>
        </p:xfrm>
        <a:graphic>
          <a:graphicData uri="http://schemas.openxmlformats.org/drawingml/2006/table">
            <a:tbl>
              <a:tblPr firstRow="1" firstCol="1" bandRow="1"/>
              <a:tblGrid>
                <a:gridCol w="2669468"/>
                <a:gridCol w="2669468"/>
              </a:tblGrid>
              <a:tr h="387524">
                <a:tc>
                  <a:txBody>
                    <a:bodyPr/>
                    <a:lstStyle/>
                    <a:p>
                      <a:pPr algn="ctr">
                        <a:lnSpc>
                          <a:spcPct val="100000"/>
                        </a:lnSpc>
                        <a:spcAft>
                          <a:spcPts val="0"/>
                        </a:spcAft>
                      </a:pPr>
                      <a:r>
                        <a:rPr lang="zh-CN" sz="1800" dirty="0">
                          <a:effectLst/>
                          <a:latin typeface="思源黑体 CN" pitchFamily="34" charset="-122"/>
                          <a:ea typeface="思源黑体 CN" pitchFamily="34" charset="-122"/>
                        </a:rPr>
                        <a:t>函数名</a:t>
                      </a:r>
                      <a:endParaRPr lang="zh-CN" sz="1400" dirty="0">
                        <a:effectLst/>
                        <a:latin typeface="思源黑体 CN" pitchFamily="34" charset="-122"/>
                        <a:ea typeface="思源黑体 CN"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00000"/>
                        </a:lnSpc>
                        <a:spcAft>
                          <a:spcPts val="0"/>
                        </a:spcAft>
                      </a:pPr>
                      <a:r>
                        <a:rPr lang="zh-CN" sz="1800" dirty="0">
                          <a:effectLst/>
                          <a:latin typeface="思源黑体 CN" pitchFamily="34" charset="-122"/>
                          <a:ea typeface="思源黑体 CN" pitchFamily="34" charset="-122"/>
                        </a:rPr>
                        <a:t>描述</a:t>
                      </a:r>
                      <a:endParaRPr lang="zh-CN" sz="1400" dirty="0">
                        <a:effectLst/>
                        <a:latin typeface="思源黑体 CN" pitchFamily="34" charset="-122"/>
                        <a:ea typeface="思源黑体 CN"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387524">
                <a:tc>
                  <a:txBody>
                    <a:bodyPr/>
                    <a:lstStyle/>
                    <a:p>
                      <a:pPr algn="just">
                        <a:lnSpc>
                          <a:spcPct val="100000"/>
                        </a:lnSpc>
                        <a:spcAft>
                          <a:spcPts val="0"/>
                        </a:spcAft>
                      </a:pPr>
                      <a:r>
                        <a:rPr lang="en-US" sz="1400">
                          <a:effectLst/>
                          <a:latin typeface="思源黑体 CN" pitchFamily="34" charset="-122"/>
                          <a:ea typeface="思源黑体 CN" pitchFamily="34" charset="-122"/>
                        </a:rPr>
                        <a:t>GUI_XBF_CreateFont()</a:t>
                      </a:r>
                      <a:endParaRPr lang="zh-CN" sz="1400">
                        <a:effectLst/>
                        <a:latin typeface="思源黑体 CN" pitchFamily="34" charset="-122"/>
                        <a:ea typeface="思源黑体 CN"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400">
                          <a:effectLst/>
                          <a:latin typeface="思源黑体 CN" pitchFamily="34" charset="-122"/>
                          <a:ea typeface="思源黑体 CN" pitchFamily="34" charset="-122"/>
                        </a:rPr>
                        <a:t>创建和选择</a:t>
                      </a:r>
                      <a:r>
                        <a:rPr lang="en-US" sz="1400">
                          <a:effectLst/>
                          <a:latin typeface="思源黑体 CN" pitchFamily="34" charset="-122"/>
                          <a:ea typeface="思源黑体 CN" pitchFamily="34" charset="-122"/>
                        </a:rPr>
                        <a:t>XBF</a:t>
                      </a:r>
                      <a:r>
                        <a:rPr lang="zh-CN" sz="1400">
                          <a:effectLst/>
                          <a:latin typeface="思源黑体 CN" pitchFamily="34" charset="-122"/>
                          <a:ea typeface="思源黑体 CN" pitchFamily="34" charset="-122"/>
                        </a:rPr>
                        <a:t>字体</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524">
                <a:tc>
                  <a:txBody>
                    <a:bodyPr/>
                    <a:lstStyle/>
                    <a:p>
                      <a:pPr algn="just">
                        <a:lnSpc>
                          <a:spcPct val="100000"/>
                        </a:lnSpc>
                        <a:spcAft>
                          <a:spcPts val="0"/>
                        </a:spcAft>
                      </a:pPr>
                      <a:r>
                        <a:rPr lang="en-US" sz="1400">
                          <a:effectLst/>
                          <a:latin typeface="思源黑体 CN" pitchFamily="34" charset="-122"/>
                          <a:ea typeface="思源黑体 CN" pitchFamily="34" charset="-122"/>
                        </a:rPr>
                        <a:t>GUI_XBF_DeleteFont()</a:t>
                      </a:r>
                      <a:endParaRPr lang="zh-CN" sz="1400">
                        <a:effectLst/>
                        <a:latin typeface="思源黑体 CN" pitchFamily="34" charset="-122"/>
                        <a:ea typeface="思源黑体 CN"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400" dirty="0">
                          <a:effectLst/>
                          <a:latin typeface="思源黑体 CN" pitchFamily="34" charset="-122"/>
                          <a:ea typeface="思源黑体 CN" pitchFamily="34" charset="-122"/>
                        </a:rPr>
                        <a:t>删除已创建的字体</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73387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3" name="TextBox 12"/>
          <p:cNvSpPr txBox="1"/>
          <p:nvPr/>
        </p:nvSpPr>
        <p:spPr>
          <a:xfrm>
            <a:off x="180000" y="460003"/>
            <a:ext cx="297870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XBF</a:t>
            </a:r>
            <a:r>
              <a:rPr lang="zh-CN" altLang="en-US" sz="2800" dirty="0">
                <a:latin typeface="思源黑体 CN" pitchFamily="34" charset="-122"/>
                <a:ea typeface="思源黑体 CN" pitchFamily="34" charset="-122"/>
              </a:rPr>
              <a:t>格式字体显示</a:t>
            </a:r>
          </a:p>
        </p:txBody>
      </p:sp>
      <p:sp>
        <p:nvSpPr>
          <p:cNvPr id="7" name="TextBox 6"/>
          <p:cNvSpPr txBox="1"/>
          <p:nvPr/>
        </p:nvSpPr>
        <p:spPr>
          <a:xfrm>
            <a:off x="683568" y="1995805"/>
            <a:ext cx="7200800" cy="2169825"/>
          </a:xfrm>
          <a:prstGeom prst="rect">
            <a:avLst/>
          </a:prstGeom>
          <a:noFill/>
        </p:spPr>
        <p:txBody>
          <a:bodyPr wrap="square" rtlCol="0">
            <a:spAutoFit/>
          </a:bodyPr>
          <a:lstStyle/>
          <a:p>
            <a:pPr marL="285750" lvl="3" indent="-285750" fontAlgn="base">
              <a:lnSpc>
                <a:spcPct val="150000"/>
              </a:lnSpc>
              <a:buFont typeface="Wingdings" pitchFamily="2" charset="2"/>
              <a:buChar char="l"/>
            </a:pPr>
            <a:r>
              <a:rPr lang="en-US" altLang="zh-CN" dirty="0" smtClean="0">
                <a:effectLst>
                  <a:glow>
                    <a:srgbClr val="000000"/>
                  </a:glow>
                  <a:outerShdw sx="0" sy="0">
                    <a:srgbClr val="000000"/>
                  </a:outerShdw>
                  <a:reflection stA="0" endPos="0" fadeDir="0" sx="0" sy="0"/>
                </a:effectLst>
                <a:latin typeface="Times New Roman" pitchFamily="18" charset="0"/>
                <a:cs typeface="Times New Roman" pitchFamily="18" charset="0"/>
              </a:rPr>
              <a:t>GUI_XBF_CreateFont()</a:t>
            </a:r>
          </a:p>
          <a:p>
            <a:pPr marL="0" lvl="3" indent="457200" fontAlgn="base">
              <a:lnSpc>
                <a:spcPct val="150000"/>
              </a:lnSpc>
            </a:pPr>
            <a:r>
              <a:rPr lang="zh-CN" altLang="en-US" dirty="0">
                <a:effectLst>
                  <a:glow>
                    <a:srgbClr val="000000"/>
                  </a:glow>
                  <a:outerShdw sx="0" sy="0">
                    <a:srgbClr val="000000"/>
                  </a:outerShdw>
                  <a:reflection stA="0" endPos="0" fadeDir="0" sx="0" sy="0"/>
                </a:effectLst>
                <a:latin typeface="微软雅黑 Light" pitchFamily="34" charset="-122"/>
                <a:ea typeface="微软雅黑 Light" pitchFamily="34" charset="-122"/>
                <a:cs typeface="Times New Roman" pitchFamily="18" charset="0"/>
              </a:rPr>
              <a:t>通过向回调函数传递指针来创建和选择字体，回调函数负责从</a:t>
            </a:r>
            <a:r>
              <a:rPr lang="en-US" altLang="zh-CN" dirty="0">
                <a:effectLst>
                  <a:glow>
                    <a:srgbClr val="000000"/>
                  </a:glow>
                  <a:outerShdw sx="0" sy="0">
                    <a:srgbClr val="000000"/>
                  </a:outerShdw>
                  <a:reflection stA="0" endPos="0" fadeDir="0" sx="0" sy="0"/>
                </a:effectLst>
                <a:latin typeface="微软雅黑 Light" pitchFamily="34" charset="-122"/>
                <a:ea typeface="微软雅黑 Light" pitchFamily="34" charset="-122"/>
                <a:cs typeface="Times New Roman" pitchFamily="18" charset="0"/>
              </a:rPr>
              <a:t>XBF</a:t>
            </a:r>
            <a:r>
              <a:rPr lang="zh-CN" altLang="en-US" dirty="0">
                <a:effectLst>
                  <a:glow>
                    <a:srgbClr val="000000"/>
                  </a:glow>
                  <a:outerShdw sx="0" sy="0">
                    <a:srgbClr val="000000"/>
                  </a:outerShdw>
                  <a:reflection stA="0" endPos="0" fadeDir="0" sx="0" sy="0"/>
                </a:effectLst>
                <a:latin typeface="微软雅黑 Light" pitchFamily="34" charset="-122"/>
                <a:ea typeface="微软雅黑 Light" pitchFamily="34" charset="-122"/>
                <a:cs typeface="Times New Roman" pitchFamily="18" charset="0"/>
              </a:rPr>
              <a:t>字体文件获取数据</a:t>
            </a:r>
            <a:r>
              <a:rPr lang="zh-CN" altLang="en-US" dirty="0" smtClean="0">
                <a:effectLst>
                  <a:glow>
                    <a:srgbClr val="000000"/>
                  </a:glow>
                  <a:outerShdw sx="0" sy="0">
                    <a:srgbClr val="000000"/>
                  </a:outerShdw>
                  <a:reflection stA="0" endPos="0" fadeDir="0" sx="0" sy="0"/>
                </a:effectLst>
                <a:latin typeface="微软雅黑 Light" pitchFamily="34" charset="-122"/>
                <a:ea typeface="微软雅黑 Light" pitchFamily="34" charset="-122"/>
                <a:cs typeface="Times New Roman" pitchFamily="18" charset="0"/>
              </a:rPr>
              <a:t>。</a:t>
            </a:r>
            <a:endParaRPr lang="en-US" altLang="zh-CN" dirty="0" smtClean="0">
              <a:effectLst>
                <a:glow>
                  <a:srgbClr val="000000"/>
                </a:glow>
                <a:outerShdw sx="0" sy="0">
                  <a:srgbClr val="000000"/>
                </a:outerShdw>
                <a:reflection stA="0" endPos="0" fadeDir="0" sx="0" sy="0"/>
              </a:effectLst>
              <a:latin typeface="微软雅黑 Light" pitchFamily="34" charset="-122"/>
              <a:ea typeface="微软雅黑 Light" pitchFamily="34" charset="-122"/>
              <a:cs typeface="Times New Roman" pitchFamily="18" charset="0"/>
            </a:endParaRPr>
          </a:p>
          <a:p>
            <a:pPr marL="285750" lvl="3" indent="-285750" fontAlgn="base">
              <a:lnSpc>
                <a:spcPct val="150000"/>
              </a:lnSpc>
              <a:buFont typeface="Wingdings" pitchFamily="2" charset="2"/>
              <a:buChar char="l"/>
            </a:pPr>
            <a:r>
              <a:rPr lang="en-US" altLang="zh-CN" dirty="0" smtClean="0">
                <a:effectLst>
                  <a:glow>
                    <a:srgbClr val="000000"/>
                  </a:glow>
                  <a:outerShdw sx="0" sy="0">
                    <a:srgbClr val="000000"/>
                  </a:outerShdw>
                  <a:reflection stA="0" endPos="0" fadeDir="0" sx="0" sy="0"/>
                </a:effectLst>
                <a:latin typeface="Times New Roman" pitchFamily="18" charset="0"/>
                <a:cs typeface="Times New Roman" pitchFamily="18" charset="0"/>
              </a:rPr>
              <a:t>GUI_XBF_DeleteFont()</a:t>
            </a:r>
          </a:p>
          <a:p>
            <a:pPr marL="0" lvl="3" indent="457200" fontAlgn="base">
              <a:lnSpc>
                <a:spcPct val="150000"/>
              </a:lnSpc>
            </a:pPr>
            <a:r>
              <a:rPr lang="zh-CN" altLang="en-US" dirty="0">
                <a:effectLst>
                  <a:glow>
                    <a:srgbClr val="000000"/>
                  </a:glow>
                  <a:outerShdw sx="0" sy="0">
                    <a:srgbClr val="000000"/>
                  </a:outerShdw>
                  <a:reflection stA="0" endPos="0" fadeDir="0" sx="0" sy="0"/>
                </a:effectLst>
                <a:latin typeface="微软雅黑 Light" pitchFamily="34" charset="-122"/>
                <a:ea typeface="微软雅黑 Light" pitchFamily="34" charset="-122"/>
                <a:cs typeface="Times New Roman" pitchFamily="18" charset="0"/>
              </a:rPr>
              <a:t>删除参数</a:t>
            </a:r>
            <a:r>
              <a:rPr lang="en-US" altLang="zh-CN" dirty="0">
                <a:effectLst>
                  <a:glow>
                    <a:srgbClr val="000000"/>
                  </a:glow>
                  <a:outerShdw sx="0" sy="0">
                    <a:srgbClr val="000000"/>
                  </a:outerShdw>
                  <a:reflection stA="0" endPos="0" fadeDir="0" sx="0" sy="0"/>
                </a:effectLst>
                <a:latin typeface="微软雅黑 Light" pitchFamily="34" charset="-122"/>
                <a:ea typeface="微软雅黑 Light" pitchFamily="34" charset="-122"/>
                <a:cs typeface="Times New Roman" pitchFamily="18" charset="0"/>
              </a:rPr>
              <a:t>pFont</a:t>
            </a:r>
            <a:r>
              <a:rPr lang="zh-CN" altLang="en-US" dirty="0">
                <a:effectLst>
                  <a:glow>
                    <a:srgbClr val="000000"/>
                  </a:glow>
                  <a:outerShdw sx="0" sy="0">
                    <a:srgbClr val="000000"/>
                  </a:outerShdw>
                  <a:reflection stA="0" endPos="0" fadeDir="0" sx="0" sy="0"/>
                </a:effectLst>
                <a:latin typeface="微软雅黑 Light" pitchFamily="34" charset="-122"/>
                <a:ea typeface="微软雅黑 Light" pitchFamily="34" charset="-122"/>
                <a:cs typeface="Times New Roman" pitchFamily="18" charset="0"/>
              </a:rPr>
              <a:t>指向的</a:t>
            </a:r>
            <a:r>
              <a:rPr lang="en-US" altLang="zh-CN" dirty="0">
                <a:effectLst>
                  <a:glow>
                    <a:srgbClr val="000000"/>
                  </a:glow>
                  <a:outerShdw sx="0" sy="0">
                    <a:srgbClr val="000000"/>
                  </a:outerShdw>
                  <a:reflection stA="0" endPos="0" fadeDir="0" sx="0" sy="0"/>
                </a:effectLst>
                <a:latin typeface="微软雅黑 Light" pitchFamily="34" charset="-122"/>
                <a:ea typeface="微软雅黑 Light" pitchFamily="34" charset="-122"/>
                <a:cs typeface="Times New Roman" pitchFamily="18" charset="0"/>
              </a:rPr>
              <a:t>XBF</a:t>
            </a:r>
            <a:r>
              <a:rPr lang="zh-CN" altLang="en-US" dirty="0">
                <a:effectLst>
                  <a:glow>
                    <a:srgbClr val="000000"/>
                  </a:glow>
                  <a:outerShdw sx="0" sy="0">
                    <a:srgbClr val="000000"/>
                  </a:outerShdw>
                  <a:reflection stA="0" endPos="0" fadeDir="0" sx="0" sy="0"/>
                </a:effectLst>
                <a:latin typeface="微软雅黑 Light" pitchFamily="34" charset="-122"/>
                <a:ea typeface="微软雅黑 Light" pitchFamily="34" charset="-122"/>
                <a:cs typeface="Times New Roman" pitchFamily="18" charset="0"/>
              </a:rPr>
              <a:t>字体。</a:t>
            </a:r>
            <a:endParaRPr lang="en-US" altLang="zh-CN" dirty="0">
              <a:effectLst>
                <a:glow>
                  <a:srgbClr val="000000"/>
                </a:glow>
                <a:outerShdw sx="0" sy="0">
                  <a:srgbClr val="000000"/>
                </a:outerShdw>
                <a:reflection stA="0" endPos="0" fadeDir="0" sx="0" sy="0"/>
              </a:effectLst>
              <a:latin typeface="微软雅黑 Light" pitchFamily="34" charset="-122"/>
              <a:ea typeface="微软雅黑 Light" pitchFamily="34" charset="-122"/>
              <a:cs typeface="Times New Roman" pitchFamily="18" charset="0"/>
            </a:endParaRPr>
          </a:p>
        </p:txBody>
      </p:sp>
      <p:sp>
        <p:nvSpPr>
          <p:cNvPr id="8" name="TextBox 7"/>
          <p:cNvSpPr txBox="1"/>
          <p:nvPr/>
        </p:nvSpPr>
        <p:spPr>
          <a:xfrm>
            <a:off x="180000" y="1267200"/>
            <a:ext cx="4049507" cy="646331"/>
          </a:xfrm>
          <a:prstGeom prst="rect">
            <a:avLst/>
          </a:prstGeom>
          <a:noFill/>
        </p:spPr>
        <p:txBody>
          <a:bodyPr wrap="none" rtlCol="0">
            <a:spAutoFit/>
          </a:bodyPr>
          <a:lstStyle/>
          <a:p>
            <a:r>
              <a:rPr lang="en-US" altLang="zh-CN" sz="3600" dirty="0" smtClean="0">
                <a:latin typeface="思源黑体 CN" pitchFamily="34" charset="-122"/>
                <a:ea typeface="思源黑体 CN" pitchFamily="34" charset="-122"/>
              </a:rPr>
              <a:t>3. XBF</a:t>
            </a:r>
            <a:r>
              <a:rPr lang="zh-CN" altLang="en-US" sz="3600" dirty="0" smtClean="0">
                <a:latin typeface="思源黑体 CN" pitchFamily="34" charset="-122"/>
                <a:ea typeface="思源黑体 CN" pitchFamily="34" charset="-122"/>
              </a:rPr>
              <a:t>字体显示</a:t>
            </a:r>
            <a:r>
              <a:rPr lang="en-US" altLang="zh-CN" sz="3600" dirty="0" smtClean="0">
                <a:latin typeface="思源黑体 CN" pitchFamily="34" charset="-122"/>
                <a:ea typeface="思源黑体 CN" pitchFamily="34" charset="-122"/>
              </a:rPr>
              <a:t>API</a:t>
            </a:r>
            <a:endParaRPr lang="zh-CN" altLang="en-US" sz="3600" dirty="0">
              <a:latin typeface="思源黑体 CN" pitchFamily="34" charset="-122"/>
              <a:ea typeface="思源黑体 CN" pitchFamily="34" charset="-122"/>
            </a:endParaRPr>
          </a:p>
        </p:txBody>
      </p:sp>
    </p:spTree>
    <p:extLst>
      <p:ext uri="{BB962C8B-B14F-4D97-AF65-F5344CB8AC3E}">
        <p14:creationId xmlns:p14="http://schemas.microsoft.com/office/powerpoint/2010/main" val="1405816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3" name="TextBox 12"/>
          <p:cNvSpPr txBox="1"/>
          <p:nvPr/>
        </p:nvSpPr>
        <p:spPr>
          <a:xfrm>
            <a:off x="180000" y="460003"/>
            <a:ext cx="2978701" cy="523220"/>
          </a:xfrm>
          <a:prstGeom prst="rect">
            <a:avLst/>
          </a:prstGeom>
          <a:noFill/>
        </p:spPr>
        <p:txBody>
          <a:bodyPr wrap="none" rtlCol="0">
            <a:spAutoFit/>
          </a:bodyPr>
          <a:lstStyle/>
          <a:p>
            <a:r>
              <a:rPr lang="en-US" altLang="zh-CN" sz="2800" dirty="0">
                <a:latin typeface="思源黑体 CN" pitchFamily="34" charset="-122"/>
                <a:ea typeface="思源黑体 CN" pitchFamily="34" charset="-122"/>
              </a:rPr>
              <a:t>XBF</a:t>
            </a:r>
            <a:r>
              <a:rPr lang="zh-CN" altLang="en-US" sz="2800" dirty="0">
                <a:latin typeface="思源黑体 CN" pitchFamily="34" charset="-122"/>
                <a:ea typeface="思源黑体 CN" pitchFamily="34" charset="-122"/>
              </a:rPr>
              <a:t>格式字体显示</a:t>
            </a:r>
          </a:p>
        </p:txBody>
      </p:sp>
      <p:sp>
        <p:nvSpPr>
          <p:cNvPr id="8" name="TextBox 7"/>
          <p:cNvSpPr txBox="1"/>
          <p:nvPr/>
        </p:nvSpPr>
        <p:spPr>
          <a:xfrm>
            <a:off x="180000" y="1267200"/>
            <a:ext cx="5189241" cy="646331"/>
          </a:xfrm>
          <a:prstGeom prst="rect">
            <a:avLst/>
          </a:prstGeom>
          <a:noFill/>
        </p:spPr>
        <p:txBody>
          <a:bodyPr wrap="none" rtlCol="0">
            <a:spAutoFit/>
          </a:bodyPr>
          <a:lstStyle/>
          <a:p>
            <a:r>
              <a:rPr lang="en-US" altLang="zh-CN" sz="3600" dirty="0" smtClean="0">
                <a:latin typeface="思源黑体 CN" pitchFamily="34" charset="-122"/>
                <a:ea typeface="思源黑体 CN" pitchFamily="34" charset="-122"/>
              </a:rPr>
              <a:t>4. XBF</a:t>
            </a:r>
            <a:r>
              <a:rPr lang="zh-CN" altLang="en-US" sz="3600" dirty="0" smtClean="0">
                <a:latin typeface="思源黑体 CN" pitchFamily="34" charset="-122"/>
                <a:ea typeface="思源黑体 CN" pitchFamily="34" charset="-122"/>
              </a:rPr>
              <a:t>格式字体显示实验</a:t>
            </a:r>
            <a:endParaRPr lang="zh-CN" altLang="en-US" sz="3600" dirty="0">
              <a:latin typeface="思源黑体 CN" pitchFamily="34" charset="-122"/>
              <a:ea typeface="思源黑体 CN" pitchFamily="34" charset="-122"/>
            </a:endParaRPr>
          </a:p>
        </p:txBody>
      </p:sp>
      <p:sp>
        <p:nvSpPr>
          <p:cNvPr id="6" name="TextBox 5"/>
          <p:cNvSpPr txBox="1"/>
          <p:nvPr/>
        </p:nvSpPr>
        <p:spPr>
          <a:xfrm>
            <a:off x="606107" y="2132856"/>
            <a:ext cx="4824536" cy="1309141"/>
          </a:xfrm>
          <a:prstGeom prst="rect">
            <a:avLst/>
          </a:prstGeom>
          <a:noFill/>
        </p:spPr>
        <p:txBody>
          <a:bodyPr wrap="square" rtlCol="0">
            <a:spAutoFit/>
          </a:bodyPr>
          <a:lstStyle/>
          <a:p>
            <a:pPr marL="514350" indent="-514350">
              <a:lnSpc>
                <a:spcPct val="150000"/>
              </a:lnSpc>
              <a:buFont typeface="+mj-ea"/>
              <a:buAutoNum type="circleNumDbPlain"/>
            </a:pPr>
            <a:r>
              <a:rPr lang="zh-CN" altLang="en-US" sz="2800" dirty="0" smtClean="0">
                <a:latin typeface="思源黑体 Light" pitchFamily="34" charset="-122"/>
                <a:ea typeface="思源黑体 Light" pitchFamily="34" charset="-122"/>
              </a:rPr>
              <a:t>代码分析</a:t>
            </a:r>
            <a:endParaRPr lang="en-US" altLang="zh-CN" sz="2800" dirty="0" smtClean="0">
              <a:latin typeface="思源黑体 Light" pitchFamily="34" charset="-122"/>
              <a:ea typeface="思源黑体 Light" pitchFamily="34" charset="-122"/>
            </a:endParaRPr>
          </a:p>
          <a:p>
            <a:pPr marL="514350" indent="-514350">
              <a:lnSpc>
                <a:spcPct val="150000"/>
              </a:lnSpc>
              <a:buFont typeface="+mj-ea"/>
              <a:buAutoNum type="circleNumDbPlain"/>
            </a:pPr>
            <a:r>
              <a:rPr lang="zh-CN" altLang="en-US" sz="2800" dirty="0">
                <a:latin typeface="思源黑体 Light" pitchFamily="34" charset="-122"/>
                <a:ea typeface="思源黑体 Light" pitchFamily="34" charset="-122"/>
              </a:rPr>
              <a:t>实验现象</a:t>
            </a:r>
          </a:p>
        </p:txBody>
      </p:sp>
    </p:spTree>
    <p:extLst>
      <p:ext uri="{BB962C8B-B14F-4D97-AF65-F5344CB8AC3E}">
        <p14:creationId xmlns:p14="http://schemas.microsoft.com/office/powerpoint/2010/main" val="2496712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11455</TotalTime>
  <Words>729</Words>
  <Application>Microsoft Office PowerPoint</Application>
  <PresentationFormat>全屏显示(4:3)</PresentationFormat>
  <Paragraphs>71</Paragraphs>
  <Slides>10</Slides>
  <Notes>0</Notes>
  <HiddenSlides>0</HiddenSlides>
  <MMClips>0</MMClips>
  <ScaleCrop>false</ScaleCrop>
  <HeadingPairs>
    <vt:vector size="4" baseType="variant">
      <vt:variant>
        <vt:lpstr>主题</vt:lpstr>
      </vt:variant>
      <vt:variant>
        <vt:i4>2</vt:i4>
      </vt:variant>
      <vt:variant>
        <vt:lpstr>幻灯片标题</vt:lpstr>
      </vt:variant>
      <vt:variant>
        <vt:i4>10</vt:i4>
      </vt:variant>
    </vt:vector>
  </HeadingPairs>
  <TitlesOfParts>
    <vt:vector size="12"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339</cp:revision>
  <dcterms:modified xsi:type="dcterms:W3CDTF">2019-12-27T10:10:01Z</dcterms:modified>
</cp:coreProperties>
</file>