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50" r:id="rId2"/>
  </p:sldMasterIdLst>
  <p:notesMasterIdLst>
    <p:notesMasterId r:id="rId11"/>
  </p:notesMasterIdLst>
  <p:handoutMasterIdLst>
    <p:handoutMasterId r:id="rId12"/>
  </p:handoutMasterIdLst>
  <p:sldIdLst>
    <p:sldId id="259" r:id="rId3"/>
    <p:sldId id="260" r:id="rId4"/>
    <p:sldId id="271" r:id="rId5"/>
    <p:sldId id="273" r:id="rId6"/>
    <p:sldId id="266" r:id="rId7"/>
    <p:sldId id="267" r:id="rId8"/>
    <p:sldId id="268" r:id="rId9"/>
    <p:sldId id="274" r:id="rId1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F81BD"/>
    <a:srgbClr val="FBFBFB"/>
    <a:srgbClr val="FAFAFA"/>
    <a:srgbClr val="F7F7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9" d="100"/>
          <a:sy n="109" d="100"/>
        </p:scale>
        <p:origin x="-1674" y="-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86" d="100"/>
          <a:sy n="86" d="100"/>
        </p:scale>
        <p:origin x="-3846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heme" Target="theme/theme1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CBEDBE2-A610-441D-BA40-1E34A5909F49}" type="doc">
      <dgm:prSet loTypeId="urn:microsoft.com/office/officeart/2008/layout/VerticalCurvedList" loCatId="list" qsTypeId="urn:microsoft.com/office/officeart/2005/8/quickstyle/simple2" qsCatId="simple" csTypeId="urn:microsoft.com/office/officeart/2005/8/colors/accent1_2" csCatId="accent1" phldr="1"/>
      <dgm:spPr/>
      <dgm:t>
        <a:bodyPr/>
        <a:lstStyle/>
        <a:p>
          <a:endParaRPr lang="zh-CN" altLang="en-US"/>
        </a:p>
      </dgm:t>
    </dgm:pt>
    <dgm:pt modelId="{DA0E8E73-C083-4ECE-864B-5B73B76E0854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渲染引擎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80EC6D6-01E5-4F45-80D9-5E6E3B2E22FC}" type="par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21777E8C-0442-4990-91BC-C556CC650695}" type="sibTrans" cxnId="{B02AF228-BCE2-47B3-B60A-3FD39A2276FB}">
      <dgm:prSet/>
      <dgm:spPr/>
      <dgm:t>
        <a:bodyPr/>
        <a:lstStyle/>
        <a:p>
          <a:endParaRPr lang="zh-CN" altLang="en-US"/>
        </a:p>
      </dgm:t>
    </dgm:pt>
    <dgm:pt modelId="{846D8379-514E-4F05-AE34-7C5BF1CB56F3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字体显示</a:t>
          </a:r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A60D89A4-D9F1-4D96-9556-9E2D1A859B25}" type="par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25386460-B760-4BD3-A8E5-0B4D14F70409}" type="sibTrans" cxnId="{6B1B7459-B4FA-413D-A6E8-1348056FE2FC}">
      <dgm:prSet/>
      <dgm:spPr/>
      <dgm:t>
        <a:bodyPr/>
        <a:lstStyle/>
        <a:p>
          <a:endParaRPr lang="zh-CN" altLang="en-US"/>
        </a:p>
      </dgm:t>
    </dgm:pt>
    <dgm:pt modelId="{783B8359-97F4-4762-9822-C1DD86BED565}">
      <dgm:prSet custT="1"/>
      <dgm:spPr/>
      <dgm:t>
        <a:bodyPr/>
        <a:lstStyle/>
        <a:p>
          <a:r>
            <a:rPr lang="en-US" altLang="zh-CN" sz="24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格式字体显示实验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4FCAE3BD-45E6-4874-9B3D-E55C1514E2AF}" type="par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427CC60A-2AD4-4086-A55A-B95895805870}" type="sibTrans" cxnId="{83C301F6-5842-4941-9ECE-C5D6EC74D2A4}">
      <dgm:prSet/>
      <dgm:spPr/>
      <dgm:t>
        <a:bodyPr/>
        <a:lstStyle/>
        <a:p>
          <a:endParaRPr lang="zh-CN" altLang="en-US"/>
        </a:p>
      </dgm:t>
    </dgm:pt>
    <dgm:pt modelId="{63AED4E1-B262-490B-B925-A660D8B39B02}">
      <dgm:prSet phldrT="[文本]" custT="1"/>
      <dgm:spPr/>
      <dgm:t>
        <a:bodyPr/>
        <a:lstStyle/>
        <a:p>
          <a:r>
            <a:rPr lang="zh-CN" altLang="en-US" sz="2400" dirty="0" smtClean="0">
              <a:latin typeface="思源黑体 CN" pitchFamily="34" charset="-122"/>
              <a:ea typeface="思源黑体 CN" pitchFamily="34" charset="-122"/>
            </a:rPr>
            <a:t>矢量字体简介</a:t>
          </a:r>
          <a:endParaRPr lang="zh-CN" altLang="en-US" sz="2400" dirty="0">
            <a:latin typeface="思源黑体 CN" pitchFamily="34" charset="-122"/>
            <a:ea typeface="思源黑体 CN" pitchFamily="34" charset="-122"/>
          </a:endParaRPr>
        </a:p>
      </dgm:t>
    </dgm:pt>
    <dgm:pt modelId="{796CC6E7-C098-4499-8338-522A610BECA1}" type="parTrans" cxnId="{A492BB7F-9AF5-4A3A-9A30-64E7E5AB735C}">
      <dgm:prSet/>
      <dgm:spPr/>
      <dgm:t>
        <a:bodyPr/>
        <a:lstStyle/>
        <a:p>
          <a:endParaRPr lang="zh-CN" altLang="en-US"/>
        </a:p>
      </dgm:t>
    </dgm:pt>
    <dgm:pt modelId="{2F821D16-0C2D-4158-8FE5-91FCE3ADBC6D}" type="sibTrans" cxnId="{A492BB7F-9AF5-4A3A-9A30-64E7E5AB735C}">
      <dgm:prSet/>
      <dgm:spPr/>
      <dgm:t>
        <a:bodyPr/>
        <a:lstStyle/>
        <a:p>
          <a:endParaRPr lang="zh-CN" altLang="en-US"/>
        </a:p>
      </dgm:t>
    </dgm:pt>
    <dgm:pt modelId="{562F3407-5E19-4F31-BAF9-F2EF7CEF8C26}" type="pres">
      <dgm:prSet presAssocID="{DCBEDBE2-A610-441D-BA40-1E34A5909F49}" presName="Name0" presStyleCnt="0">
        <dgm:presLayoutVars>
          <dgm:chMax val="7"/>
          <dgm:chPref val="7"/>
          <dgm:dir/>
        </dgm:presLayoutVars>
      </dgm:prSet>
      <dgm:spPr/>
      <dgm:t>
        <a:bodyPr/>
        <a:lstStyle/>
        <a:p>
          <a:endParaRPr lang="zh-CN" altLang="en-US"/>
        </a:p>
      </dgm:t>
    </dgm:pt>
    <dgm:pt modelId="{B9E0F92E-C17E-473C-B4EE-A86FDFD51776}" type="pres">
      <dgm:prSet presAssocID="{DCBEDBE2-A610-441D-BA40-1E34A5909F49}" presName="Name1" presStyleCnt="0"/>
      <dgm:spPr/>
    </dgm:pt>
    <dgm:pt modelId="{7CC8BB2F-A04B-4181-A3EE-8CA600D276A0}" type="pres">
      <dgm:prSet presAssocID="{DCBEDBE2-A610-441D-BA40-1E34A5909F49}" presName="cycle" presStyleCnt="0"/>
      <dgm:spPr/>
    </dgm:pt>
    <dgm:pt modelId="{570D7885-41F3-428F-BC90-3346835CED5F}" type="pres">
      <dgm:prSet presAssocID="{DCBEDBE2-A610-441D-BA40-1E34A5909F49}" presName="srcNode" presStyleLbl="node1" presStyleIdx="0" presStyleCnt="4"/>
      <dgm:spPr/>
    </dgm:pt>
    <dgm:pt modelId="{ED76B439-C122-45C2-811B-B1CB1E49B58B}" type="pres">
      <dgm:prSet presAssocID="{DCBEDBE2-A610-441D-BA40-1E34A5909F49}" presName="conn" presStyleLbl="parChTrans1D2" presStyleIdx="0" presStyleCnt="1"/>
      <dgm:spPr/>
      <dgm:t>
        <a:bodyPr/>
        <a:lstStyle/>
        <a:p>
          <a:endParaRPr lang="zh-CN" altLang="en-US"/>
        </a:p>
      </dgm:t>
    </dgm:pt>
    <dgm:pt modelId="{3A893EF1-2D87-4B7E-8641-3DBB0154CA3A}" type="pres">
      <dgm:prSet presAssocID="{DCBEDBE2-A610-441D-BA40-1E34A5909F49}" presName="extraNode" presStyleLbl="node1" presStyleIdx="0" presStyleCnt="4"/>
      <dgm:spPr/>
    </dgm:pt>
    <dgm:pt modelId="{91F5E6C8-677F-4ACE-98DF-C03FBBAA65AE}" type="pres">
      <dgm:prSet presAssocID="{DCBEDBE2-A610-441D-BA40-1E34A5909F49}" presName="dstNode" presStyleLbl="node1" presStyleIdx="0" presStyleCnt="4"/>
      <dgm:spPr/>
    </dgm:pt>
    <dgm:pt modelId="{69A72A14-68FB-44AB-A29F-B9EB737B8F5F}" type="pres">
      <dgm:prSet presAssocID="{63AED4E1-B262-490B-B925-A660D8B39B02}" presName="text_1" presStyleLbl="node1" presStyleIdx="0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2A9DD796-B774-436A-B0A0-F1DD75257FEC}" type="pres">
      <dgm:prSet presAssocID="{63AED4E1-B262-490B-B925-A660D8B39B02}" presName="accent_1" presStyleCnt="0"/>
      <dgm:spPr/>
    </dgm:pt>
    <dgm:pt modelId="{3024123B-582C-4F2B-B5A0-68A4324BAECE}" type="pres">
      <dgm:prSet presAssocID="{63AED4E1-B262-490B-B925-A660D8B39B02}" presName="accentRepeatNode" presStyleLbl="solidFgAcc1" presStyleIdx="0" presStyleCnt="4"/>
      <dgm:spPr/>
    </dgm:pt>
    <dgm:pt modelId="{AB2E8BEE-7FD4-4CD4-AE4A-A8CB2F90B7C3}" type="pres">
      <dgm:prSet presAssocID="{DA0E8E73-C083-4ECE-864B-5B73B76E0854}" presName="text_2" presStyleLbl="node1" presStyleIdx="1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E6C8B344-0C42-4635-A4AD-5DAE9C4BEF6A}" type="pres">
      <dgm:prSet presAssocID="{DA0E8E73-C083-4ECE-864B-5B73B76E0854}" presName="accent_2" presStyleCnt="0"/>
      <dgm:spPr/>
    </dgm:pt>
    <dgm:pt modelId="{CE740109-A4D7-4E81-ABD0-9518AF64FF93}" type="pres">
      <dgm:prSet presAssocID="{DA0E8E73-C083-4ECE-864B-5B73B76E0854}" presName="accentRepeatNode" presStyleLbl="solidFgAcc1" presStyleIdx="1" presStyleCnt="4"/>
      <dgm:spPr/>
    </dgm:pt>
    <dgm:pt modelId="{6FAB2F13-FC6B-498B-BCEA-0609BF2B1781}" type="pres">
      <dgm:prSet presAssocID="{846D8379-514E-4F05-AE34-7C5BF1CB56F3}" presName="text_3" presStyleLbl="node1" presStyleIdx="2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CE14BA2F-E408-4B54-A17E-B764D9783F3F}" type="pres">
      <dgm:prSet presAssocID="{846D8379-514E-4F05-AE34-7C5BF1CB56F3}" presName="accent_3" presStyleCnt="0"/>
      <dgm:spPr/>
    </dgm:pt>
    <dgm:pt modelId="{57BCEE27-FCA6-42D8-A696-24DDBC7DABAC}" type="pres">
      <dgm:prSet presAssocID="{846D8379-514E-4F05-AE34-7C5BF1CB56F3}" presName="accentRepeatNode" presStyleLbl="solidFgAcc1" presStyleIdx="2" presStyleCnt="4"/>
      <dgm:spPr/>
    </dgm:pt>
    <dgm:pt modelId="{CBB321A9-16A4-418B-8131-F0F35DF89743}" type="pres">
      <dgm:prSet presAssocID="{783B8359-97F4-4762-9822-C1DD86BED565}" presName="text_4" presStyleLbl="node1" presStyleIdx="3" presStyleCnt="4">
        <dgm:presLayoutVars>
          <dgm:bulletEnabled val="1"/>
        </dgm:presLayoutVars>
      </dgm:prSet>
      <dgm:spPr/>
      <dgm:t>
        <a:bodyPr/>
        <a:lstStyle/>
        <a:p>
          <a:endParaRPr lang="zh-CN" altLang="en-US"/>
        </a:p>
      </dgm:t>
    </dgm:pt>
    <dgm:pt modelId="{6C085F84-13AF-4C91-82CE-B52E1211E72C}" type="pres">
      <dgm:prSet presAssocID="{783B8359-97F4-4762-9822-C1DD86BED565}" presName="accent_4" presStyleCnt="0"/>
      <dgm:spPr/>
    </dgm:pt>
    <dgm:pt modelId="{94560077-27F3-4B44-85B9-ADBA7A8EE8B0}" type="pres">
      <dgm:prSet presAssocID="{783B8359-97F4-4762-9822-C1DD86BED565}" presName="accentRepeatNode" presStyleLbl="solidFgAcc1" presStyleIdx="3" presStyleCnt="4"/>
      <dgm:spPr/>
    </dgm:pt>
  </dgm:ptLst>
  <dgm:cxnLst>
    <dgm:cxn modelId="{75F0B1F9-A633-4B35-A3CB-F83E7C0ED603}" type="presOf" srcId="{63AED4E1-B262-490B-B925-A660D8B39B02}" destId="{69A72A14-68FB-44AB-A29F-B9EB737B8F5F}" srcOrd="0" destOrd="0" presId="urn:microsoft.com/office/officeart/2008/layout/VerticalCurvedList"/>
    <dgm:cxn modelId="{7BBF8AF8-499F-45A9-BF91-6FBDC33235BB}" type="presOf" srcId="{DCBEDBE2-A610-441D-BA40-1E34A5909F49}" destId="{562F3407-5E19-4F31-BAF9-F2EF7CEF8C26}" srcOrd="0" destOrd="0" presId="urn:microsoft.com/office/officeart/2008/layout/VerticalCurvedList"/>
    <dgm:cxn modelId="{350119B4-1FFF-4B2B-8802-594457A32201}" type="presOf" srcId="{846D8379-514E-4F05-AE34-7C5BF1CB56F3}" destId="{6FAB2F13-FC6B-498B-BCEA-0609BF2B1781}" srcOrd="0" destOrd="0" presId="urn:microsoft.com/office/officeart/2008/layout/VerticalCurvedList"/>
    <dgm:cxn modelId="{6B1B7459-B4FA-413D-A6E8-1348056FE2FC}" srcId="{DCBEDBE2-A610-441D-BA40-1E34A5909F49}" destId="{846D8379-514E-4F05-AE34-7C5BF1CB56F3}" srcOrd="2" destOrd="0" parTransId="{A60D89A4-D9F1-4D96-9556-9E2D1A859B25}" sibTransId="{25386460-B760-4BD3-A8E5-0B4D14F70409}"/>
    <dgm:cxn modelId="{E48CAB72-F6A4-4189-BCC0-CD381BD7A9B2}" type="presOf" srcId="{2F821D16-0C2D-4158-8FE5-91FCE3ADBC6D}" destId="{ED76B439-C122-45C2-811B-B1CB1E49B58B}" srcOrd="0" destOrd="0" presId="urn:microsoft.com/office/officeart/2008/layout/VerticalCurvedList"/>
    <dgm:cxn modelId="{A492BB7F-9AF5-4A3A-9A30-64E7E5AB735C}" srcId="{DCBEDBE2-A610-441D-BA40-1E34A5909F49}" destId="{63AED4E1-B262-490B-B925-A660D8B39B02}" srcOrd="0" destOrd="0" parTransId="{796CC6E7-C098-4499-8338-522A610BECA1}" sibTransId="{2F821D16-0C2D-4158-8FE5-91FCE3ADBC6D}"/>
    <dgm:cxn modelId="{83C301F6-5842-4941-9ECE-C5D6EC74D2A4}" srcId="{DCBEDBE2-A610-441D-BA40-1E34A5909F49}" destId="{783B8359-97F4-4762-9822-C1DD86BED565}" srcOrd="3" destOrd="0" parTransId="{4FCAE3BD-45E6-4874-9B3D-E55C1514E2AF}" sibTransId="{427CC60A-2AD4-4086-A55A-B95895805870}"/>
    <dgm:cxn modelId="{800BD4DE-4C65-437D-9B3F-FFCD5322855C}" type="presOf" srcId="{DA0E8E73-C083-4ECE-864B-5B73B76E0854}" destId="{AB2E8BEE-7FD4-4CD4-AE4A-A8CB2F90B7C3}" srcOrd="0" destOrd="0" presId="urn:microsoft.com/office/officeart/2008/layout/VerticalCurvedList"/>
    <dgm:cxn modelId="{48A73E90-CC69-458E-81BA-6407737AD9DA}" type="presOf" srcId="{783B8359-97F4-4762-9822-C1DD86BED565}" destId="{CBB321A9-16A4-418B-8131-F0F35DF89743}" srcOrd="0" destOrd="0" presId="urn:microsoft.com/office/officeart/2008/layout/VerticalCurvedList"/>
    <dgm:cxn modelId="{B02AF228-BCE2-47B3-B60A-3FD39A2276FB}" srcId="{DCBEDBE2-A610-441D-BA40-1E34A5909F49}" destId="{DA0E8E73-C083-4ECE-864B-5B73B76E0854}" srcOrd="1" destOrd="0" parTransId="{780EC6D6-01E5-4F45-80D9-5E6E3B2E22FC}" sibTransId="{21777E8C-0442-4990-91BC-C556CC650695}"/>
    <dgm:cxn modelId="{75B1A9EC-CD13-4698-B48A-E7C26481DCC2}" type="presParOf" srcId="{562F3407-5E19-4F31-BAF9-F2EF7CEF8C26}" destId="{B9E0F92E-C17E-473C-B4EE-A86FDFD51776}" srcOrd="0" destOrd="0" presId="urn:microsoft.com/office/officeart/2008/layout/VerticalCurvedList"/>
    <dgm:cxn modelId="{C42E2FD0-308A-445F-9311-53B315E94667}" type="presParOf" srcId="{B9E0F92E-C17E-473C-B4EE-A86FDFD51776}" destId="{7CC8BB2F-A04B-4181-A3EE-8CA600D276A0}" srcOrd="0" destOrd="0" presId="urn:microsoft.com/office/officeart/2008/layout/VerticalCurvedList"/>
    <dgm:cxn modelId="{3C84ACC0-2CBE-4B9B-B0C5-CDF7406E55E3}" type="presParOf" srcId="{7CC8BB2F-A04B-4181-A3EE-8CA600D276A0}" destId="{570D7885-41F3-428F-BC90-3346835CED5F}" srcOrd="0" destOrd="0" presId="urn:microsoft.com/office/officeart/2008/layout/VerticalCurvedList"/>
    <dgm:cxn modelId="{E71A669A-713A-4408-BAAE-47CAED97AEC8}" type="presParOf" srcId="{7CC8BB2F-A04B-4181-A3EE-8CA600D276A0}" destId="{ED76B439-C122-45C2-811B-B1CB1E49B58B}" srcOrd="1" destOrd="0" presId="urn:microsoft.com/office/officeart/2008/layout/VerticalCurvedList"/>
    <dgm:cxn modelId="{9B2FBB30-6A93-42C9-A900-E52A7DCC9EEA}" type="presParOf" srcId="{7CC8BB2F-A04B-4181-A3EE-8CA600D276A0}" destId="{3A893EF1-2D87-4B7E-8641-3DBB0154CA3A}" srcOrd="2" destOrd="0" presId="urn:microsoft.com/office/officeart/2008/layout/VerticalCurvedList"/>
    <dgm:cxn modelId="{F3BAAA69-A83F-4FC4-B4BB-0EE35D880F57}" type="presParOf" srcId="{7CC8BB2F-A04B-4181-A3EE-8CA600D276A0}" destId="{91F5E6C8-677F-4ACE-98DF-C03FBBAA65AE}" srcOrd="3" destOrd="0" presId="urn:microsoft.com/office/officeart/2008/layout/VerticalCurvedList"/>
    <dgm:cxn modelId="{627C1BE3-D204-47CB-B288-4FCDB5C4DEE8}" type="presParOf" srcId="{B9E0F92E-C17E-473C-B4EE-A86FDFD51776}" destId="{69A72A14-68FB-44AB-A29F-B9EB737B8F5F}" srcOrd="1" destOrd="0" presId="urn:microsoft.com/office/officeart/2008/layout/VerticalCurvedList"/>
    <dgm:cxn modelId="{DE283025-EC54-471C-A99A-C0304E0DC410}" type="presParOf" srcId="{B9E0F92E-C17E-473C-B4EE-A86FDFD51776}" destId="{2A9DD796-B774-436A-B0A0-F1DD75257FEC}" srcOrd="2" destOrd="0" presId="urn:microsoft.com/office/officeart/2008/layout/VerticalCurvedList"/>
    <dgm:cxn modelId="{43F28103-7FF9-4526-B063-7981A68AFFAA}" type="presParOf" srcId="{2A9DD796-B774-436A-B0A0-F1DD75257FEC}" destId="{3024123B-582C-4F2B-B5A0-68A4324BAECE}" srcOrd="0" destOrd="0" presId="urn:microsoft.com/office/officeart/2008/layout/VerticalCurvedList"/>
    <dgm:cxn modelId="{8B102B19-7286-4295-AA08-3BC9A1AD22B4}" type="presParOf" srcId="{B9E0F92E-C17E-473C-B4EE-A86FDFD51776}" destId="{AB2E8BEE-7FD4-4CD4-AE4A-A8CB2F90B7C3}" srcOrd="3" destOrd="0" presId="urn:microsoft.com/office/officeart/2008/layout/VerticalCurvedList"/>
    <dgm:cxn modelId="{A7448DC6-F075-43B4-9691-C227F72C74C5}" type="presParOf" srcId="{B9E0F92E-C17E-473C-B4EE-A86FDFD51776}" destId="{E6C8B344-0C42-4635-A4AD-5DAE9C4BEF6A}" srcOrd="4" destOrd="0" presId="urn:microsoft.com/office/officeart/2008/layout/VerticalCurvedList"/>
    <dgm:cxn modelId="{C59B5A20-A87C-4334-977D-EF6BCA0751DF}" type="presParOf" srcId="{E6C8B344-0C42-4635-A4AD-5DAE9C4BEF6A}" destId="{CE740109-A4D7-4E81-ABD0-9518AF64FF93}" srcOrd="0" destOrd="0" presId="urn:microsoft.com/office/officeart/2008/layout/VerticalCurvedList"/>
    <dgm:cxn modelId="{2FE9FB1F-F059-4B23-BE6E-816B8864A5FC}" type="presParOf" srcId="{B9E0F92E-C17E-473C-B4EE-A86FDFD51776}" destId="{6FAB2F13-FC6B-498B-BCEA-0609BF2B1781}" srcOrd="5" destOrd="0" presId="urn:microsoft.com/office/officeart/2008/layout/VerticalCurvedList"/>
    <dgm:cxn modelId="{335508B7-40E7-4D8A-8553-732A661FA965}" type="presParOf" srcId="{B9E0F92E-C17E-473C-B4EE-A86FDFD51776}" destId="{CE14BA2F-E408-4B54-A17E-B764D9783F3F}" srcOrd="6" destOrd="0" presId="urn:microsoft.com/office/officeart/2008/layout/VerticalCurvedList"/>
    <dgm:cxn modelId="{82F5DA04-C016-4502-B960-95B3B5222836}" type="presParOf" srcId="{CE14BA2F-E408-4B54-A17E-B764D9783F3F}" destId="{57BCEE27-FCA6-42D8-A696-24DDBC7DABAC}" srcOrd="0" destOrd="0" presId="urn:microsoft.com/office/officeart/2008/layout/VerticalCurvedList"/>
    <dgm:cxn modelId="{706F44BE-D69D-4F40-9FC7-7C6BA34A02FF}" type="presParOf" srcId="{B9E0F92E-C17E-473C-B4EE-A86FDFD51776}" destId="{CBB321A9-16A4-418B-8131-F0F35DF89743}" srcOrd="7" destOrd="0" presId="urn:microsoft.com/office/officeart/2008/layout/VerticalCurvedList"/>
    <dgm:cxn modelId="{88D0C803-1B1B-4555-BF93-50FCB49DBEFB}" type="presParOf" srcId="{B9E0F92E-C17E-473C-B4EE-A86FDFD51776}" destId="{6C085F84-13AF-4C91-82CE-B52E1211E72C}" srcOrd="8" destOrd="0" presId="urn:microsoft.com/office/officeart/2008/layout/VerticalCurvedList"/>
    <dgm:cxn modelId="{2BE51F60-C37E-487E-8638-DC7EF3C225D6}" type="presParOf" srcId="{6C085F84-13AF-4C91-82CE-B52E1211E72C}" destId="{94560077-27F3-4B44-85B9-ADBA7A8EE8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76B439-C122-45C2-811B-B1CB1E49B58B}">
      <dsp:nvSpPr>
        <dsp:cNvPr id="0" name=""/>
        <dsp:cNvSpPr/>
      </dsp:nvSpPr>
      <dsp:spPr>
        <a:xfrm>
          <a:off x="-3825421" y="-587512"/>
          <a:ext cx="4559401" cy="4559401"/>
        </a:xfrm>
        <a:prstGeom prst="blockArc">
          <a:avLst>
            <a:gd name="adj1" fmla="val 18900000"/>
            <a:gd name="adj2" fmla="val 2700000"/>
            <a:gd name="adj3" fmla="val 474"/>
          </a:avLst>
        </a:prstGeom>
        <a:noFill/>
        <a:ln w="254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9A72A14-68FB-44AB-A29F-B9EB737B8F5F}">
      <dsp:nvSpPr>
        <dsp:cNvPr id="0" name=""/>
        <dsp:cNvSpPr/>
      </dsp:nvSpPr>
      <dsp:spPr>
        <a:xfrm>
          <a:off x="384686" y="260190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矢量字体简介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190"/>
        <a:ext cx="4139558" cy="520652"/>
      </dsp:txXfrm>
    </dsp:sp>
    <dsp:sp modelId="{3024123B-582C-4F2B-B5A0-68A4324BAECE}">
      <dsp:nvSpPr>
        <dsp:cNvPr id="0" name=""/>
        <dsp:cNvSpPr/>
      </dsp:nvSpPr>
      <dsp:spPr>
        <a:xfrm>
          <a:off x="59278" y="195109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B2E8BEE-7FD4-4CD4-AE4A-A8CB2F90B7C3}">
      <dsp:nvSpPr>
        <dsp:cNvPr id="0" name=""/>
        <dsp:cNvSpPr/>
      </dsp:nvSpPr>
      <dsp:spPr>
        <a:xfrm>
          <a:off x="683188" y="1041304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移植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渲染引擎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041304"/>
        <a:ext cx="3841056" cy="520652"/>
      </dsp:txXfrm>
    </dsp:sp>
    <dsp:sp modelId="{CE740109-A4D7-4E81-ABD0-9518AF64FF93}">
      <dsp:nvSpPr>
        <dsp:cNvPr id="0" name=""/>
        <dsp:cNvSpPr/>
      </dsp:nvSpPr>
      <dsp:spPr>
        <a:xfrm>
          <a:off x="357780" y="976223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FAB2F13-FC6B-498B-BCEA-0609BF2B1781}">
      <dsp:nvSpPr>
        <dsp:cNvPr id="0" name=""/>
        <dsp:cNvSpPr/>
      </dsp:nvSpPr>
      <dsp:spPr>
        <a:xfrm>
          <a:off x="683188" y="1822418"/>
          <a:ext cx="3841056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字体显示</a:t>
          </a: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API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683188" y="1822418"/>
        <a:ext cx="3841056" cy="520652"/>
      </dsp:txXfrm>
    </dsp:sp>
    <dsp:sp modelId="{57BCEE27-FCA6-42D8-A696-24DDBC7DABAC}">
      <dsp:nvSpPr>
        <dsp:cNvPr id="0" name=""/>
        <dsp:cNvSpPr/>
      </dsp:nvSpPr>
      <dsp:spPr>
        <a:xfrm>
          <a:off x="357780" y="1757337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BB321A9-16A4-418B-8131-F0F35DF89743}">
      <dsp:nvSpPr>
        <dsp:cNvPr id="0" name=""/>
        <dsp:cNvSpPr/>
      </dsp:nvSpPr>
      <dsp:spPr>
        <a:xfrm>
          <a:off x="384686" y="2603532"/>
          <a:ext cx="4139558" cy="520652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381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40000" dist="20000" dir="5400000" rotWithShape="0">
            <a:srgbClr val="000000">
              <a:alpha val="38000"/>
            </a:srgbClr>
          </a:outerShdw>
        </a:effectLst>
      </dsp:spPr>
      <dsp:style>
        <a:lnRef idx="3">
          <a:scrgbClr r="0" g="0" b="0"/>
        </a:lnRef>
        <a:fillRef idx="1">
          <a:scrgbClr r="0" g="0" b="0"/>
        </a:fillRef>
        <a:effectRef idx="1">
          <a:scrgbClr r="0" g="0" b="0"/>
        </a:effectRef>
        <a:fontRef idx="minor">
          <a:schemeClr val="lt1"/>
        </a:fontRef>
      </dsp:style>
      <dsp:txBody>
        <a:bodyPr spcFirstLastPara="0" vert="horz" wrap="square" lIns="413268" tIns="60960" rIns="60960" bIns="60960" numCol="1" spcCol="1270" anchor="ctr" anchorCtr="0">
          <a:noAutofit/>
        </a:bodyPr>
        <a:lstStyle/>
        <a:p>
          <a:pPr lvl="0" algn="l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altLang="zh-CN" sz="2400" kern="1200" dirty="0" smtClean="0">
              <a:latin typeface="思源黑体 CN" pitchFamily="34" charset="-122"/>
              <a:ea typeface="思源黑体 CN" pitchFamily="34" charset="-122"/>
            </a:rPr>
            <a:t>TTF</a:t>
          </a:r>
          <a:r>
            <a:rPr lang="zh-CN" altLang="en-US" sz="2400" kern="1200" dirty="0" smtClean="0">
              <a:latin typeface="思源黑体 CN" pitchFamily="34" charset="-122"/>
              <a:ea typeface="思源黑体 CN" pitchFamily="34" charset="-122"/>
            </a:rPr>
            <a:t>格式字体显示实验</a:t>
          </a:r>
          <a:endParaRPr lang="zh-CN" altLang="en-US" sz="2400" kern="1200" dirty="0">
            <a:latin typeface="思源黑体 CN" pitchFamily="34" charset="-122"/>
            <a:ea typeface="思源黑体 CN" pitchFamily="34" charset="-122"/>
          </a:endParaRPr>
        </a:p>
      </dsp:txBody>
      <dsp:txXfrm>
        <a:off x="384686" y="2603532"/>
        <a:ext cx="4139558" cy="520652"/>
      </dsp:txXfrm>
    </dsp:sp>
    <dsp:sp modelId="{94560077-27F3-4B44-85B9-ADBA7A8EE8B0}">
      <dsp:nvSpPr>
        <dsp:cNvPr id="0" name=""/>
        <dsp:cNvSpPr/>
      </dsp:nvSpPr>
      <dsp:spPr>
        <a:xfrm>
          <a:off x="59278" y="2538451"/>
          <a:ext cx="650815" cy="650815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2">
  <dgm:title val=""/>
  <dgm:desc val=""/>
  <dgm:catLst>
    <dgm:cat type="simple" pri="102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3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4248CC2-015C-4B09-8666-AB3170310C30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A4944C-FBC4-4862-A788-F573B2B71D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100485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0117C1-E066-4E5E-955A-4C1A7D630DE0}" type="datetimeFigureOut">
              <a:rPr lang="zh-CN" altLang="en-US" smtClean="0"/>
              <a:t>2019/12/27 Friday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45946E-CFD3-46D9-87A1-2CA7EE0F85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119740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9" name="TextBox 8"/>
          <p:cNvSpPr txBox="1"/>
          <p:nvPr userDrawn="1"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 userDrawn="1"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7" name="图片 16"/>
          <p:cNvPicPr>
            <a:picLocks noChangeAspect="1"/>
          </p:cNvPicPr>
          <p:nvPr userDrawn="1"/>
        </p:nvPicPr>
        <p:blipFill>
          <a:blip r:embed="rId3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9" name="图片 18"/>
          <p:cNvPicPr>
            <a:picLocks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686933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52000" y="601200"/>
            <a:ext cx="1049441" cy="3276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5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BFBFB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526" y="6381328"/>
            <a:ext cx="9160007" cy="48777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779388" y="6458317"/>
            <a:ext cx="271249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| 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嵌入式教育专家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·</a:t>
            </a:r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为初学而生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516216" y="6453600"/>
            <a:ext cx="23828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技术论坛：</a:t>
            </a:r>
            <a:r>
              <a:rPr lang="en-US" altLang="zh-CN" sz="1400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www.firebbs.cn</a:t>
            </a:r>
            <a:endParaRPr lang="zh-CN" altLang="en-US" sz="1400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4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046" y="6517576"/>
            <a:ext cx="576064" cy="179828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985299"/>
            <a:ext cx="9160193" cy="67437"/>
          </a:xfrm>
          <a:prstGeom prst="rect">
            <a:avLst/>
          </a:prstGeom>
        </p:spPr>
      </p:pic>
      <p:pic>
        <p:nvPicPr>
          <p:cNvPr id="10" name="图片 9"/>
          <p:cNvPicPr>
            <a:picLocks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5006" y="524479"/>
            <a:ext cx="1069086" cy="5282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247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1" r:id="rId1"/>
  </p:sldLayoutIdLst>
  <p:timing>
    <p:tnLst>
      <p:par>
        <p:cTn id="1" dur="indefinite" restart="never" nodeType="tmRoot"/>
      </p:par>
    </p:tnLst>
  </p:timing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segger.com/downloads/emwin/emWin_FreeType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75556" y="1844824"/>
            <a:ext cx="7992888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lnSpc>
                <a:spcPct val="150000"/>
              </a:lnSpc>
            </a:pP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第</a:t>
            </a:r>
            <a:r>
              <a:rPr lang="en-US" altLang="zh-CN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36</a:t>
            </a:r>
            <a:r>
              <a:rPr lang="zh-CN" altLang="en-US" sz="32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讲</a:t>
            </a:r>
            <a:endParaRPr lang="en-US" altLang="zh-CN" sz="32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  <a:p>
            <a:pPr lvl="0" algn="ctr">
              <a:lnSpc>
                <a:spcPct val="150000"/>
              </a:lnSpc>
            </a:pPr>
            <a:r>
              <a:rPr lang="en-US" altLang="zh-CN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4400" dirty="0" smtClean="0"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  <a:latin typeface="思源黑体 CN" pitchFamily="34" charset="-122"/>
                <a:ea typeface="思源黑体 CN" pitchFamily="34" charset="-122"/>
              </a:rPr>
              <a:t>格式字体显示</a:t>
            </a:r>
            <a:endParaRPr lang="zh-CN" altLang="en-US" sz="4400" dirty="0"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1557451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351153" y="1412776"/>
            <a:ext cx="244169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4400" dirty="0" smtClean="0">
                <a:latin typeface="思源黑体 CN" pitchFamily="34" charset="-122"/>
                <a:ea typeface="思源黑体 CN" pitchFamily="34" charset="-122"/>
              </a:rPr>
              <a:t>主讲内容</a:t>
            </a:r>
            <a:endParaRPr lang="zh-CN" altLang="en-US" sz="4400" dirty="0">
              <a:latin typeface="思源黑体 CN" pitchFamily="34" charset="-122"/>
              <a:ea typeface="思源黑体 CN" pitchFamily="34" charset="-122"/>
            </a:endParaRPr>
          </a:p>
        </p:txBody>
      </p:sp>
      <p:graphicFrame>
        <p:nvGraphicFramePr>
          <p:cNvPr id="6" name="图示 5"/>
          <p:cNvGraphicFramePr/>
          <p:nvPr>
            <p:extLst>
              <p:ext uri="{D42A27DB-BD31-4B8C-83A1-F6EECF244321}">
                <p14:modId xmlns:p14="http://schemas.microsoft.com/office/powerpoint/2010/main" val="2149101453"/>
              </p:ext>
            </p:extLst>
          </p:nvPr>
        </p:nvGraphicFramePr>
        <p:xfrm>
          <a:off x="2287652" y="2276872"/>
          <a:ext cx="4568697" cy="338437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2461471" y="2577829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1.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 smtClean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格式字体显示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754987" y="3356992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2.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2754987" y="4149080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3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458980" y="4934527"/>
            <a:ext cx="44114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4</a:t>
            </a:r>
            <a:r>
              <a:rPr lang="en-US" altLang="zh-CN" sz="2400" dirty="0" smtClean="0">
                <a:solidFill>
                  <a:srgbClr val="4F81BD"/>
                </a:solidFill>
                <a:latin typeface="思源黑体 CN" pitchFamily="34" charset="-122"/>
                <a:ea typeface="思源黑体 CN" pitchFamily="34" charset="-122"/>
                <a:cs typeface="阿里巴巴普惠体 Medium" pitchFamily="18" charset="-122"/>
              </a:rPr>
              <a:t>.</a:t>
            </a:r>
            <a:endParaRPr lang="zh-CN" altLang="en-US" sz="2400" dirty="0">
              <a:solidFill>
                <a:srgbClr val="4F81BD"/>
              </a:solidFill>
              <a:latin typeface="思源黑体 CN" pitchFamily="34" charset="-122"/>
              <a:ea typeface="思源黑体 CN" pitchFamily="34" charset="-122"/>
              <a:cs typeface="阿里巴巴普惠体 Medium" pitchFamily="18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87690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80000" y="1267200"/>
            <a:ext cx="344357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矢量字体简介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683568" y="2060848"/>
            <a:ext cx="7920880" cy="13388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indent="457200">
              <a:lnSpc>
                <a:spcPct val="150000"/>
              </a:lnSpc>
            </a:pP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XBF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、</a:t>
            </a:r>
            <a:r>
              <a:rPr lang="en-US" altLang="zh-CN" dirty="0" smtClean="0">
                <a:latin typeface="思源黑体 Light" pitchFamily="34" charset="-122"/>
                <a:ea typeface="思源黑体 Light" pitchFamily="34" charset="-122"/>
              </a:rPr>
              <a:t>SIF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等都</a:t>
            </a:r>
            <a:r>
              <a:rPr lang="zh-CN" altLang="en-US" dirty="0">
                <a:latin typeface="思源黑体 Light" pitchFamily="34" charset="-122"/>
                <a:ea typeface="思源黑体 Light" pitchFamily="34" charset="-122"/>
              </a:rPr>
              <a:t>属于点阵字体，这种字体并不是以矢量描述的，放大以后会出现锯齿。而矢量字体由于采用数学语言进行描述，在放大若干倍后依旧很清晰</a:t>
            </a:r>
            <a:r>
              <a:rPr lang="zh-CN" altLang="en-US" dirty="0" smtClean="0">
                <a:latin typeface="思源黑体 Light" pitchFamily="34" charset="-122"/>
                <a:ea typeface="思源黑体 Light" pitchFamily="34" charset="-122"/>
              </a:rPr>
              <a:t>。</a:t>
            </a:r>
            <a:endParaRPr lang="zh-CN" altLang="en-US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8" name="图片 7"/>
          <p:cNvPicPr/>
          <p:nvPr/>
        </p:nvPicPr>
        <p:blipFill>
          <a:blip r:embed="rId2"/>
          <a:stretch>
            <a:fillRect/>
          </a:stretch>
        </p:blipFill>
        <p:spPr>
          <a:xfrm>
            <a:off x="1875195" y="3429000"/>
            <a:ext cx="5393611" cy="2664296"/>
          </a:xfrm>
          <a:prstGeom prst="rect">
            <a:avLst/>
          </a:prstGeom>
          <a:ln w="952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7185835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83568" y="2060848"/>
            <a:ext cx="792088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下载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TTF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引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擎，网址：</a:t>
            </a:r>
            <a:r>
              <a:rPr lang="en-US" altLang="zh-CN" sz="2000" u="sng" dirty="0">
                <a:hlinkClick r:id="rId2"/>
              </a:rPr>
              <a:t>https://www.segger.com/downloads/emwin/emWin_FreeType</a:t>
            </a:r>
            <a:r>
              <a:rPr lang="zh-CN" altLang="en-US" sz="2000" dirty="0" smtClean="0">
                <a:latin typeface="思源黑体 Light" pitchFamily="34" charset="-122"/>
                <a:ea typeface="思源黑体 Light" pitchFamily="34" charset="-122"/>
              </a:rPr>
              <a:t>；</a:t>
            </a:r>
            <a:endParaRPr lang="en-US" altLang="zh-CN" sz="20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添加</a:t>
            </a:r>
            <a:r>
              <a:rPr lang="en-US" altLang="zh-CN" sz="2800" dirty="0" smtClean="0">
                <a:latin typeface="思源黑体 Light" pitchFamily="34" charset="-122"/>
                <a:ea typeface="思源黑体 Light" pitchFamily="34" charset="-122"/>
              </a:rPr>
              <a:t>TTF</a:t>
            </a: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引擎到工程；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342900" indent="-34290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修改启动文件。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25308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/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1.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 移植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渲染引擎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</p:spTree>
    <p:extLst>
      <p:ext uri="{BB962C8B-B14F-4D97-AF65-F5344CB8AC3E}">
        <p14:creationId xmlns:p14="http://schemas.microsoft.com/office/powerpoint/2010/main" val="13007059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180000" y="1267200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3. 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字</a:t>
            </a:r>
            <a:r>
              <a:rPr lang="zh-CN" altLang="en-US" sz="3600" dirty="0">
                <a:latin typeface="思源黑体 CN" pitchFamily="34" charset="-122"/>
                <a:ea typeface="思源黑体 CN" pitchFamily="34" charset="-122"/>
              </a:rPr>
              <a:t>体显示</a:t>
            </a:r>
            <a:r>
              <a:rPr lang="en-US" altLang="zh-CN" sz="3600" dirty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graphicFrame>
        <p:nvGraphicFramePr>
          <p:cNvPr id="29" name="表格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55601225"/>
              </p:ext>
            </p:extLst>
          </p:nvPr>
        </p:nvGraphicFramePr>
        <p:xfrm>
          <a:off x="1326468" y="2636912"/>
          <a:ext cx="6491064" cy="2376267"/>
        </p:xfrm>
        <a:graphic>
          <a:graphicData uri="http://schemas.openxmlformats.org/drawingml/2006/table">
            <a:tbl>
              <a:tblPr firstRow="1" firstCol="1" bandRow="1"/>
              <a:tblGrid>
                <a:gridCol w="3093059"/>
                <a:gridCol w="3398005"/>
              </a:tblGrid>
              <a:tr h="297379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函数名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8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描述</a:t>
                      </a:r>
                      <a:endParaRPr lang="zh-CN" sz="1400" dirty="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2D69B"/>
                    </a:solidFill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GUI_TTF_CreateFont()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从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TTF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字体文件创建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GUI_TTF_CreateFontAA()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使用抗锯齿从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TTF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字体文件创建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字体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GUI_TTF_DestroyCache()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销毁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TTF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引擎的缓存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GUI_TTF_Done()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释放</a:t>
                      </a: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TTF</a:t>
                      </a: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引擎的所有动态分配的内存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GUI_TTF_GetFamilyName()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返回字体的家族名称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GUI_TTF_GetStyleName()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返回字体的样式名称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296984"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40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GUI_TTF_SetCacheSize()</a:t>
                      </a:r>
                      <a:endParaRPr lang="zh-CN" sz="1400">
                        <a:effectLst/>
                        <a:latin typeface="思源黑体 CN" pitchFamily="34" charset="-122"/>
                        <a:ea typeface="思源黑体 CN" pitchFamily="34" charset="-122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可用于设置</a:t>
                      </a:r>
                      <a:r>
                        <a:rPr lang="en-US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TTF</a:t>
                      </a:r>
                      <a:r>
                        <a:rPr lang="zh-CN" sz="1400" dirty="0">
                          <a:effectLst/>
                          <a:latin typeface="思源黑体 CN" pitchFamily="34" charset="-122"/>
                          <a:ea typeface="思源黑体 CN" pitchFamily="34" charset="-122"/>
                        </a:rPr>
                        <a:t>缓存的默认大小</a:t>
                      </a:r>
                    </a:p>
                  </a:txBody>
                  <a:tcPr marL="68580" marR="6858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733875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83568" y="1995805"/>
            <a:ext cx="7200800" cy="21698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GUI_TTF_CreateFont()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使用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TTF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字体文件创建和选择</a:t>
            </a:r>
            <a:r>
              <a:rPr lang="en-US" altLang="zh-CN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emWin</a:t>
            </a:r>
            <a:r>
              <a:rPr lang="zh-CN" altLang="en-US" dirty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字</a:t>
            </a:r>
            <a:r>
              <a:rPr lang="zh-CN" altLang="en-US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思源黑体 CN" pitchFamily="34" charset="-122"/>
                <a:ea typeface="思源黑体 CN" pitchFamily="34" charset="-122"/>
                <a:cs typeface="Times New Roman" pitchFamily="18" charset="0"/>
              </a:rPr>
              <a:t>体。</a:t>
            </a: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  <a:p>
            <a:pPr marL="0" lvl="3" indent="457200" fontAlgn="base">
              <a:lnSpc>
                <a:spcPct val="150000"/>
              </a:lnSpc>
            </a:pPr>
            <a:endParaRPr lang="en-US" altLang="zh-CN" dirty="0" smtClean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Times New Roman" pitchFamily="18" charset="0"/>
              <a:cs typeface="Times New Roman" pitchFamily="18" charset="0"/>
            </a:endParaRPr>
          </a:p>
          <a:p>
            <a:pPr marL="285750" lvl="3" indent="-285750" fontAlgn="base">
              <a:lnSpc>
                <a:spcPct val="150000"/>
              </a:lnSpc>
              <a:buFont typeface="Wingdings" pitchFamily="2" charset="2"/>
              <a:buChar char="l"/>
            </a:pPr>
            <a:r>
              <a:rPr lang="en-US" altLang="zh-CN" dirty="0" smtClean="0">
                <a:effectLst>
                  <a:glow>
                    <a:srgbClr val="000000"/>
                  </a:glow>
                  <a:outerShdw sx="0" sy="0">
                    <a:srgbClr val="000000"/>
                  </a:outerShdw>
                  <a:reflection stA="0" endPos="0" fadeDir="0" sx="0" sy="0"/>
                </a:effectLst>
                <a:latin typeface="Times New Roman" pitchFamily="18" charset="0"/>
                <a:cs typeface="Times New Roman" pitchFamily="18" charset="0"/>
              </a:rPr>
              <a:t>GUI_TTF_CreateFontAA()</a:t>
            </a:r>
          </a:p>
          <a:p>
            <a:pPr marL="0" lvl="3" indent="457200" fontAlgn="base">
              <a:lnSpc>
                <a:spcPct val="150000"/>
              </a:lnSpc>
            </a:pP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使用</a:t>
            </a:r>
            <a:r>
              <a:rPr lang="en-US" altLang="zh-CN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字体文件创建和选择带抗锯齿的</a:t>
            </a:r>
            <a:r>
              <a:rPr lang="en-US" altLang="zh-CN" dirty="0">
                <a:latin typeface="思源黑体 CN" pitchFamily="34" charset="-122"/>
                <a:ea typeface="思源黑体 CN" pitchFamily="34" charset="-122"/>
              </a:rPr>
              <a:t>emWin</a:t>
            </a:r>
            <a:r>
              <a:rPr lang="zh-CN" altLang="en-US" dirty="0">
                <a:latin typeface="思源黑体 CN" pitchFamily="34" charset="-122"/>
                <a:ea typeface="思源黑体 CN" pitchFamily="34" charset="-122"/>
              </a:rPr>
              <a:t>字体</a:t>
            </a:r>
            <a:r>
              <a:rPr lang="zh-CN" altLang="en-US" dirty="0" smtClean="0">
                <a:latin typeface="思源黑体 CN" pitchFamily="34" charset="-122"/>
                <a:ea typeface="思源黑体 CN" pitchFamily="34" charset="-122"/>
              </a:rPr>
              <a:t>。</a:t>
            </a:r>
            <a:endParaRPr lang="en-US" altLang="zh-CN" dirty="0">
              <a:effectLst>
                <a:glow>
                  <a:srgbClr val="000000"/>
                </a:glow>
                <a:outerShdw sx="0" sy="0">
                  <a:srgbClr val="000000"/>
                </a:outerShdw>
                <a:reflection stA="0" endPos="0" fadeDir="0" sx="0" sy="0"/>
              </a:effectLst>
              <a:latin typeface="思源黑体 CN" pitchFamily="34" charset="-122"/>
              <a:ea typeface="思源黑体 CN" pitchFamily="34" charset="-122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40366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3. TTF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字体显示</a:t>
            </a:r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API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4058164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7725400" y="460003"/>
            <a:ext cx="117111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emWin</a:t>
            </a:r>
          </a:p>
          <a:p>
            <a:r>
              <a:rPr lang="zh-CN" altLang="en-US" dirty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视</a:t>
            </a:r>
            <a:r>
              <a:rPr lang="zh-CN" altLang="en-US" dirty="0" smtClean="0">
                <a:solidFill>
                  <a:schemeClr val="bg1"/>
                </a:solidFill>
                <a:latin typeface="思源黑体 CN" pitchFamily="34" charset="-122"/>
                <a:ea typeface="思源黑体 CN" pitchFamily="34" charset="-122"/>
              </a:rPr>
              <a:t>频教程</a:t>
            </a:r>
            <a:endParaRPr lang="zh-CN" altLang="en-US" dirty="0">
              <a:solidFill>
                <a:schemeClr val="bg1"/>
              </a:solidFill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13" name="TextBox 12"/>
          <p:cNvSpPr txBox="1"/>
          <p:nvPr/>
        </p:nvSpPr>
        <p:spPr>
          <a:xfrm>
            <a:off x="180000" y="460003"/>
            <a:ext cx="29674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latin typeface="思源黑体 CN" pitchFamily="34" charset="-122"/>
                <a:ea typeface="思源黑体 CN" pitchFamily="34" charset="-122"/>
              </a:rPr>
              <a:t>TTF</a:t>
            </a:r>
            <a:r>
              <a:rPr lang="zh-CN" altLang="en-US" sz="2800" dirty="0">
                <a:latin typeface="思源黑体 CN" pitchFamily="34" charset="-122"/>
                <a:ea typeface="思源黑体 CN" pitchFamily="34" charset="-122"/>
              </a:rPr>
              <a:t>格式字体显示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180000" y="1267200"/>
            <a:ext cx="5176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3600" dirty="0" smtClean="0">
                <a:latin typeface="思源黑体 CN" pitchFamily="34" charset="-122"/>
                <a:ea typeface="思源黑体 CN" pitchFamily="34" charset="-122"/>
              </a:rPr>
              <a:t>4. TTF</a:t>
            </a:r>
            <a:r>
              <a:rPr lang="zh-CN" altLang="en-US" sz="3600" dirty="0" smtClean="0">
                <a:latin typeface="思源黑体 CN" pitchFamily="34" charset="-122"/>
                <a:ea typeface="思源黑体 CN" pitchFamily="34" charset="-122"/>
              </a:rPr>
              <a:t>格式字体显示实验</a:t>
            </a:r>
            <a:endParaRPr lang="zh-CN" altLang="en-US" sz="36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606107" y="2132856"/>
            <a:ext cx="4824536" cy="13091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 smtClean="0">
                <a:latin typeface="思源黑体 Light" pitchFamily="34" charset="-122"/>
                <a:ea typeface="思源黑体 Light" pitchFamily="34" charset="-122"/>
              </a:rPr>
              <a:t>代码分析</a:t>
            </a:r>
            <a:endParaRPr lang="en-US" altLang="zh-CN" sz="2800" dirty="0" smtClean="0">
              <a:latin typeface="思源黑体 Light" pitchFamily="34" charset="-122"/>
              <a:ea typeface="思源黑体 Light" pitchFamily="34" charset="-122"/>
            </a:endParaRPr>
          </a:p>
          <a:p>
            <a:pPr marL="514350" indent="-514350">
              <a:lnSpc>
                <a:spcPct val="150000"/>
              </a:lnSpc>
              <a:buFont typeface="+mj-ea"/>
              <a:buAutoNum type="circleNumDbPlain"/>
            </a:pPr>
            <a:r>
              <a:rPr lang="zh-CN" altLang="en-US" sz="2800" dirty="0">
                <a:latin typeface="思源黑体 Light" pitchFamily="34" charset="-122"/>
                <a:ea typeface="思源黑体 Light" pitchFamily="34" charset="-122"/>
              </a:rPr>
              <a:t>实验现象</a:t>
            </a:r>
          </a:p>
        </p:txBody>
      </p:sp>
    </p:spTree>
    <p:extLst>
      <p:ext uri="{BB962C8B-B14F-4D97-AF65-F5344CB8AC3E}">
        <p14:creationId xmlns:p14="http://schemas.microsoft.com/office/powerpoint/2010/main" val="24967127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对角圆角矩形 1"/>
          <p:cNvSpPr/>
          <p:nvPr/>
        </p:nvSpPr>
        <p:spPr>
          <a:xfrm>
            <a:off x="3239852" y="2529736"/>
            <a:ext cx="2664296" cy="720080"/>
          </a:xfrm>
          <a:prstGeom prst="round2DiagRect">
            <a:avLst/>
          </a:prstGeom>
          <a:ln>
            <a:noFill/>
          </a:ln>
          <a:effectLst>
            <a:outerShdw blurRad="190500" dist="228600" dir="270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glow" dir="t">
              <a:rot lat="0" lon="0" rev="4800000"/>
            </a:lightRig>
          </a:scene3d>
          <a:sp3d prstMaterial="matte">
            <a:bevelT w="127000" h="6350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800" dirty="0" smtClean="0">
                <a:latin typeface="思源黑体 CN" pitchFamily="34" charset="-122"/>
                <a:ea typeface="思源黑体 CN" pitchFamily="34" charset="-122"/>
              </a:rPr>
              <a:t>谢谢</a:t>
            </a:r>
            <a:endParaRPr lang="zh-CN" altLang="en-US" sz="2800" dirty="0">
              <a:latin typeface="思源黑体 CN" pitchFamily="34" charset="-122"/>
              <a:ea typeface="思源黑体 CN" pitchFamily="34" charset="-12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151517" y="601433"/>
            <a:ext cx="5741444" cy="400110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[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野火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]《emWin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应用开发实战指南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—</a:t>
            </a:r>
            <a:r>
              <a:rPr lang="zh-CN" altLang="en-US" sz="2000" dirty="0">
                <a:latin typeface="思源黑体 Light" pitchFamily="34" charset="-122"/>
                <a:ea typeface="思源黑体 Light" pitchFamily="34" charset="-122"/>
              </a:rPr>
              <a:t>基于</a:t>
            </a:r>
            <a:r>
              <a:rPr lang="en-US" altLang="zh-CN" sz="2000" dirty="0">
                <a:latin typeface="思源黑体 Light" pitchFamily="34" charset="-122"/>
                <a:ea typeface="思源黑体 Light" pitchFamily="34" charset="-122"/>
              </a:rPr>
              <a:t>STM32》</a:t>
            </a:r>
            <a:endParaRPr lang="zh-CN" altLang="en-US" sz="2000" dirty="0">
              <a:latin typeface="思源黑体 Light" pitchFamily="34" charset="-122"/>
              <a:ea typeface="思源黑体 Light" pitchFamily="34" charset="-122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107" y="4908114"/>
            <a:ext cx="1032156" cy="10321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6457" y="4919473"/>
            <a:ext cx="1001893" cy="10207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6" name="TextBox 5"/>
          <p:cNvSpPr txBox="1"/>
          <p:nvPr/>
        </p:nvSpPr>
        <p:spPr>
          <a:xfrm>
            <a:off x="423547" y="5926051"/>
            <a:ext cx="72327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 smtClean="0">
                <a:latin typeface="思源黑体 Light" pitchFamily="34" charset="-122"/>
                <a:ea typeface="思源黑体 Light" pitchFamily="34" charset="-122"/>
              </a:rPr>
              <a:t>公众号</a:t>
            </a:r>
            <a:endParaRPr lang="zh-CN" altLang="en-US" sz="1400" dirty="0">
              <a:latin typeface="思源黑体 Light" pitchFamily="34" charset="-122"/>
              <a:ea typeface="思源黑体 Light" pitchFamily="34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05997" y="5926051"/>
            <a:ext cx="9028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dirty="0">
                <a:latin typeface="思源黑体 Light" pitchFamily="34" charset="-122"/>
                <a:ea typeface="思源黑体 Light" pitchFamily="34" charset="-122"/>
              </a:rPr>
              <a:t>淘宝店铺</a:t>
            </a:r>
          </a:p>
        </p:txBody>
      </p:sp>
    </p:spTree>
    <p:extLst>
      <p:ext uri="{BB962C8B-B14F-4D97-AF65-F5344CB8AC3E}">
        <p14:creationId xmlns:p14="http://schemas.microsoft.com/office/powerpoint/2010/main" val="6065998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1_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8646</TotalTime>
  <Words>463</Words>
  <Application>Microsoft Office PowerPoint</Application>
  <PresentationFormat>全屏显示(4:3)</PresentationFormat>
  <Paragraphs>68</Paragraphs>
  <Slides>8</Slides>
  <Notes>0</Notes>
  <HiddenSlides>0</HiddenSlides>
  <MMClips>0</MMClips>
  <ScaleCrop>false</ScaleCrop>
  <HeadingPairs>
    <vt:vector size="4" baseType="variant">
      <vt:variant>
        <vt:lpstr>主题</vt:lpstr>
      </vt:variant>
      <vt:variant>
        <vt:i4>2</vt:i4>
      </vt:variant>
      <vt:variant>
        <vt:lpstr>幻灯片标题</vt:lpstr>
      </vt:variant>
      <vt:variant>
        <vt:i4>8</vt:i4>
      </vt:variant>
    </vt:vector>
  </HeadingPairs>
  <TitlesOfParts>
    <vt:vector size="10" baseType="lpstr">
      <vt:lpstr>Office 主题</vt:lpstr>
      <vt:lpstr>1_Office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Administrator</dc:creator>
  <cp:lastModifiedBy>Administrator</cp:lastModifiedBy>
  <cp:revision>355</cp:revision>
  <dcterms:modified xsi:type="dcterms:W3CDTF">2019-12-27T03:48:09Z</dcterms:modified>
</cp:coreProperties>
</file>