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0"/>
  </p:notesMasterIdLst>
  <p:handoutMasterIdLst>
    <p:handoutMasterId r:id="rId11"/>
  </p:handoutMasterIdLst>
  <p:sldIdLst>
    <p:sldId id="259" r:id="rId3"/>
    <p:sldId id="260" r:id="rId4"/>
    <p:sldId id="263" r:id="rId5"/>
    <p:sldId id="265" r:id="rId6"/>
    <p:sldId id="261" r:id="rId7"/>
    <p:sldId id="262" r:id="rId8"/>
    <p:sldId id="264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EDBE2-A610-441D-BA40-1E34A5909F49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A0E8E73-C083-4ECE-864B-5B73B76E0854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文本显示</a:t>
          </a:r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API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780EC6D6-01E5-4F45-80D9-5E6E3B2E22FC}" type="par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21777E8C-0442-4990-91BC-C556CC650695}" type="sib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2C6C1D5B-2FD6-453A-874A-F756D9AB67BB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文本显示实验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84AB6DF3-D474-4FF0-A134-7E7D32348B50}" type="parTrans" cxnId="{E559A290-DC02-48C3-9B21-56380C72BBD6}">
      <dgm:prSet/>
      <dgm:spPr/>
      <dgm:t>
        <a:bodyPr/>
        <a:lstStyle/>
        <a:p>
          <a:endParaRPr lang="zh-CN" altLang="en-US"/>
        </a:p>
      </dgm:t>
    </dgm:pt>
    <dgm:pt modelId="{174A94EE-09CE-48D2-9C2C-675708CCD3AF}" type="sibTrans" cxnId="{E559A290-DC02-48C3-9B21-56380C72BBD6}">
      <dgm:prSet/>
      <dgm:spPr/>
      <dgm:t>
        <a:bodyPr/>
        <a:lstStyle/>
        <a:p>
          <a:endParaRPr lang="zh-CN" altLang="en-US"/>
        </a:p>
      </dgm:t>
    </dgm:pt>
    <dgm:pt modelId="{562F3407-5E19-4F31-BAF9-F2EF7CEF8C26}" type="pres">
      <dgm:prSet presAssocID="{DCBEDBE2-A610-441D-BA40-1E34A5909F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9E0F92E-C17E-473C-B4EE-A86FDFD51776}" type="pres">
      <dgm:prSet presAssocID="{DCBEDBE2-A610-441D-BA40-1E34A5909F49}" presName="Name1" presStyleCnt="0"/>
      <dgm:spPr/>
    </dgm:pt>
    <dgm:pt modelId="{7CC8BB2F-A04B-4181-A3EE-8CA600D276A0}" type="pres">
      <dgm:prSet presAssocID="{DCBEDBE2-A610-441D-BA40-1E34A5909F49}" presName="cycle" presStyleCnt="0"/>
      <dgm:spPr/>
    </dgm:pt>
    <dgm:pt modelId="{570D7885-41F3-428F-BC90-3346835CED5F}" type="pres">
      <dgm:prSet presAssocID="{DCBEDBE2-A610-441D-BA40-1E34A5909F49}" presName="srcNode" presStyleLbl="node1" presStyleIdx="0" presStyleCnt="2"/>
      <dgm:spPr/>
    </dgm:pt>
    <dgm:pt modelId="{ED76B439-C122-45C2-811B-B1CB1E49B58B}" type="pres">
      <dgm:prSet presAssocID="{DCBEDBE2-A610-441D-BA40-1E34A5909F4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A893EF1-2D87-4B7E-8641-3DBB0154CA3A}" type="pres">
      <dgm:prSet presAssocID="{DCBEDBE2-A610-441D-BA40-1E34A5909F49}" presName="extraNode" presStyleLbl="node1" presStyleIdx="0" presStyleCnt="2"/>
      <dgm:spPr/>
    </dgm:pt>
    <dgm:pt modelId="{91F5E6C8-677F-4ACE-98DF-C03FBBAA65AE}" type="pres">
      <dgm:prSet presAssocID="{DCBEDBE2-A610-441D-BA40-1E34A5909F49}" presName="dstNode" presStyleLbl="node1" presStyleIdx="0" presStyleCnt="2"/>
      <dgm:spPr/>
    </dgm:pt>
    <dgm:pt modelId="{F51A21D8-BD1F-456F-9A99-440F74E73C97}" type="pres">
      <dgm:prSet presAssocID="{DA0E8E73-C083-4ECE-864B-5B73B76E0854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C5476B-15A4-4984-80DB-34F198F47CCB}" type="pres">
      <dgm:prSet presAssocID="{DA0E8E73-C083-4ECE-864B-5B73B76E0854}" presName="accent_1" presStyleCnt="0"/>
      <dgm:spPr/>
    </dgm:pt>
    <dgm:pt modelId="{CE740109-A4D7-4E81-ABD0-9518AF64FF93}" type="pres">
      <dgm:prSet presAssocID="{DA0E8E73-C083-4ECE-864B-5B73B76E0854}" presName="accentRepeatNode" presStyleLbl="solidFgAcc1" presStyleIdx="0" presStyleCnt="2"/>
      <dgm:spPr/>
    </dgm:pt>
    <dgm:pt modelId="{4DB9B5A2-2916-463E-8D44-C16D2EF2D27D}" type="pres">
      <dgm:prSet presAssocID="{2C6C1D5B-2FD6-453A-874A-F756D9AB67BB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5EE261-453F-4E72-8B39-C2A482AEE247}" type="pres">
      <dgm:prSet presAssocID="{2C6C1D5B-2FD6-453A-874A-F756D9AB67BB}" presName="accent_2" presStyleCnt="0"/>
      <dgm:spPr/>
    </dgm:pt>
    <dgm:pt modelId="{1ABE96DC-0716-4BAC-9D52-6A0550E74620}" type="pres">
      <dgm:prSet presAssocID="{2C6C1D5B-2FD6-453A-874A-F756D9AB67BB}" presName="accentRepeatNode" presStyleLbl="solidFgAcc1" presStyleIdx="1" presStyleCnt="2"/>
      <dgm:spPr/>
    </dgm:pt>
  </dgm:ptLst>
  <dgm:cxnLst>
    <dgm:cxn modelId="{7BBF8AF8-499F-45A9-BF91-6FBDC33235BB}" type="presOf" srcId="{DCBEDBE2-A610-441D-BA40-1E34A5909F49}" destId="{562F3407-5E19-4F31-BAF9-F2EF7CEF8C26}" srcOrd="0" destOrd="0" presId="urn:microsoft.com/office/officeart/2008/layout/VerticalCurvedList"/>
    <dgm:cxn modelId="{EE55DA7E-7851-47AA-9BDD-A443764AE867}" type="presOf" srcId="{DA0E8E73-C083-4ECE-864B-5B73B76E0854}" destId="{F51A21D8-BD1F-456F-9A99-440F74E73C97}" srcOrd="0" destOrd="0" presId="urn:microsoft.com/office/officeart/2008/layout/VerticalCurvedList"/>
    <dgm:cxn modelId="{B5BAE33B-A2DC-4441-BADB-F804E37280A4}" type="presOf" srcId="{21777E8C-0442-4990-91BC-C556CC650695}" destId="{ED76B439-C122-45C2-811B-B1CB1E49B58B}" srcOrd="0" destOrd="0" presId="urn:microsoft.com/office/officeart/2008/layout/VerticalCurvedList"/>
    <dgm:cxn modelId="{5CF7DC23-107A-4B5E-A207-89B4F4B9AFBF}" type="presOf" srcId="{2C6C1D5B-2FD6-453A-874A-F756D9AB67BB}" destId="{4DB9B5A2-2916-463E-8D44-C16D2EF2D27D}" srcOrd="0" destOrd="0" presId="urn:microsoft.com/office/officeart/2008/layout/VerticalCurvedList"/>
    <dgm:cxn modelId="{E559A290-DC02-48C3-9B21-56380C72BBD6}" srcId="{DCBEDBE2-A610-441D-BA40-1E34A5909F49}" destId="{2C6C1D5B-2FD6-453A-874A-F756D9AB67BB}" srcOrd="1" destOrd="0" parTransId="{84AB6DF3-D474-4FF0-A134-7E7D32348B50}" sibTransId="{174A94EE-09CE-48D2-9C2C-675708CCD3AF}"/>
    <dgm:cxn modelId="{B02AF228-BCE2-47B3-B60A-3FD39A2276FB}" srcId="{DCBEDBE2-A610-441D-BA40-1E34A5909F49}" destId="{DA0E8E73-C083-4ECE-864B-5B73B76E0854}" srcOrd="0" destOrd="0" parTransId="{780EC6D6-01E5-4F45-80D9-5E6E3B2E22FC}" sibTransId="{21777E8C-0442-4990-91BC-C556CC650695}"/>
    <dgm:cxn modelId="{75B1A9EC-CD13-4698-B48A-E7C26481DCC2}" type="presParOf" srcId="{562F3407-5E19-4F31-BAF9-F2EF7CEF8C26}" destId="{B9E0F92E-C17E-473C-B4EE-A86FDFD51776}" srcOrd="0" destOrd="0" presId="urn:microsoft.com/office/officeart/2008/layout/VerticalCurvedList"/>
    <dgm:cxn modelId="{C42E2FD0-308A-445F-9311-53B315E94667}" type="presParOf" srcId="{B9E0F92E-C17E-473C-B4EE-A86FDFD51776}" destId="{7CC8BB2F-A04B-4181-A3EE-8CA600D276A0}" srcOrd="0" destOrd="0" presId="urn:microsoft.com/office/officeart/2008/layout/VerticalCurvedList"/>
    <dgm:cxn modelId="{3C84ACC0-2CBE-4B9B-B0C5-CDF7406E55E3}" type="presParOf" srcId="{7CC8BB2F-A04B-4181-A3EE-8CA600D276A0}" destId="{570D7885-41F3-428F-BC90-3346835CED5F}" srcOrd="0" destOrd="0" presId="urn:microsoft.com/office/officeart/2008/layout/VerticalCurvedList"/>
    <dgm:cxn modelId="{E71A669A-713A-4408-BAAE-47CAED97AEC8}" type="presParOf" srcId="{7CC8BB2F-A04B-4181-A3EE-8CA600D276A0}" destId="{ED76B439-C122-45C2-811B-B1CB1E49B58B}" srcOrd="1" destOrd="0" presId="urn:microsoft.com/office/officeart/2008/layout/VerticalCurvedList"/>
    <dgm:cxn modelId="{9B2FBB30-6A93-42C9-A900-E52A7DCC9EEA}" type="presParOf" srcId="{7CC8BB2F-A04B-4181-A3EE-8CA600D276A0}" destId="{3A893EF1-2D87-4B7E-8641-3DBB0154CA3A}" srcOrd="2" destOrd="0" presId="urn:microsoft.com/office/officeart/2008/layout/VerticalCurvedList"/>
    <dgm:cxn modelId="{F3BAAA69-A83F-4FC4-B4BB-0EE35D880F57}" type="presParOf" srcId="{7CC8BB2F-A04B-4181-A3EE-8CA600D276A0}" destId="{91F5E6C8-677F-4ACE-98DF-C03FBBAA65AE}" srcOrd="3" destOrd="0" presId="urn:microsoft.com/office/officeart/2008/layout/VerticalCurvedList"/>
    <dgm:cxn modelId="{FE030462-5247-4473-8951-FDFF4725D395}" type="presParOf" srcId="{B9E0F92E-C17E-473C-B4EE-A86FDFD51776}" destId="{F51A21D8-BD1F-456F-9A99-440F74E73C97}" srcOrd="1" destOrd="0" presId="urn:microsoft.com/office/officeart/2008/layout/VerticalCurvedList"/>
    <dgm:cxn modelId="{C77833F8-88C4-4720-83C7-8CABB8B1237F}" type="presParOf" srcId="{B9E0F92E-C17E-473C-B4EE-A86FDFD51776}" destId="{A6C5476B-15A4-4984-80DB-34F198F47CCB}" srcOrd="2" destOrd="0" presId="urn:microsoft.com/office/officeart/2008/layout/VerticalCurvedList"/>
    <dgm:cxn modelId="{364DD5F1-F1F7-4276-9972-2A08DFB88C95}" type="presParOf" srcId="{A6C5476B-15A4-4984-80DB-34F198F47CCB}" destId="{CE740109-A4D7-4E81-ABD0-9518AF64FF93}" srcOrd="0" destOrd="0" presId="urn:microsoft.com/office/officeart/2008/layout/VerticalCurvedList"/>
    <dgm:cxn modelId="{360409E5-805F-414F-862C-6EC4693C4B19}" type="presParOf" srcId="{B9E0F92E-C17E-473C-B4EE-A86FDFD51776}" destId="{4DB9B5A2-2916-463E-8D44-C16D2EF2D27D}" srcOrd="3" destOrd="0" presId="urn:microsoft.com/office/officeart/2008/layout/VerticalCurvedList"/>
    <dgm:cxn modelId="{F863995B-3DF8-454F-A57B-CFFBC85A790A}" type="presParOf" srcId="{B9E0F92E-C17E-473C-B4EE-A86FDFD51776}" destId="{C15EE261-453F-4E72-8B39-C2A482AEE247}" srcOrd="4" destOrd="0" presId="urn:microsoft.com/office/officeart/2008/layout/VerticalCurvedList"/>
    <dgm:cxn modelId="{561A4568-C613-4A70-8EF9-F7BEBD80D7E5}" type="presParOf" srcId="{C15EE261-453F-4E72-8B39-C2A482AEE247}" destId="{1ABE96DC-0716-4BAC-9D52-6A0550E7462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6B439-C122-45C2-811B-B1CB1E49B58B}">
      <dsp:nvSpPr>
        <dsp:cNvPr id="0" name=""/>
        <dsp:cNvSpPr/>
      </dsp:nvSpPr>
      <dsp:spPr>
        <a:xfrm>
          <a:off x="-3050291" y="-472648"/>
          <a:ext cx="3661856" cy="3661856"/>
        </a:xfrm>
        <a:prstGeom prst="blockArc">
          <a:avLst>
            <a:gd name="adj1" fmla="val 18900000"/>
            <a:gd name="adj2" fmla="val 2700000"/>
            <a:gd name="adj3" fmla="val 59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1A21D8-BD1F-456F-9A99-440F74E73C97}">
      <dsp:nvSpPr>
        <dsp:cNvPr id="0" name=""/>
        <dsp:cNvSpPr/>
      </dsp:nvSpPr>
      <dsp:spPr>
        <a:xfrm>
          <a:off x="499371" y="388087"/>
          <a:ext cx="2855432" cy="7760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16003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文本显示</a:t>
          </a: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API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499371" y="388087"/>
        <a:ext cx="2855432" cy="776066"/>
      </dsp:txXfrm>
    </dsp:sp>
    <dsp:sp modelId="{CE740109-A4D7-4E81-ABD0-9518AF64FF93}">
      <dsp:nvSpPr>
        <dsp:cNvPr id="0" name=""/>
        <dsp:cNvSpPr/>
      </dsp:nvSpPr>
      <dsp:spPr>
        <a:xfrm>
          <a:off x="14329" y="291079"/>
          <a:ext cx="970083" cy="9700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B9B5A2-2916-463E-8D44-C16D2EF2D27D}">
      <dsp:nvSpPr>
        <dsp:cNvPr id="0" name=""/>
        <dsp:cNvSpPr/>
      </dsp:nvSpPr>
      <dsp:spPr>
        <a:xfrm>
          <a:off x="499371" y="1552405"/>
          <a:ext cx="2855432" cy="7760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16003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文本显示实验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499371" y="1552405"/>
        <a:ext cx="2855432" cy="776066"/>
      </dsp:txXfrm>
    </dsp:sp>
    <dsp:sp modelId="{1ABE96DC-0716-4BAC-9D52-6A0550E74620}">
      <dsp:nvSpPr>
        <dsp:cNvPr id="0" name=""/>
        <dsp:cNvSpPr/>
      </dsp:nvSpPr>
      <dsp:spPr>
        <a:xfrm>
          <a:off x="14329" y="1455397"/>
          <a:ext cx="970083" cy="9700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t>2019/12/13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t>2019/12/13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0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5556" y="1844824"/>
            <a:ext cx="79928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第</a:t>
            </a:r>
            <a:r>
              <a:rPr lang="en-US" altLang="zh-CN" sz="3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7</a:t>
            </a: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讲</a:t>
            </a:r>
            <a:endParaRPr lang="en-US" altLang="zh-CN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4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文本显示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1517" y="601433"/>
            <a:ext cx="574144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]《emWin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应用开发实战指南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—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基于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STM32》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1153" y="1412776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思源黑体 CN" pitchFamily="34" charset="-122"/>
                <a:ea typeface="思源黑体 CN" pitchFamily="34" charset="-122"/>
              </a:rPr>
              <a:t>主讲内容</a:t>
            </a:r>
            <a:endParaRPr lang="zh-CN" altLang="en-US" sz="44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111853868"/>
              </p:ext>
            </p:extLst>
          </p:nvPr>
        </p:nvGraphicFramePr>
        <p:xfrm>
          <a:off x="2887433" y="2420888"/>
          <a:ext cx="3369134" cy="2716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194750" y="2972570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1.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94748" y="4124697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2.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0000" y="46000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文本显示</a:t>
            </a:r>
          </a:p>
        </p:txBody>
      </p:sp>
    </p:spTree>
    <p:extLst>
      <p:ext uri="{BB962C8B-B14F-4D97-AF65-F5344CB8AC3E}">
        <p14:creationId xmlns:p14="http://schemas.microsoft.com/office/powerpoint/2010/main" val="32876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0000" y="1267200"/>
            <a:ext cx="3227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1. 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文本显示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API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0000" y="46000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文本显示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2132856"/>
            <a:ext cx="7200800" cy="1695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在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emWin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上显示文本非常简单，仅需几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个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API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函数，就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可以在显示屏上的任何位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置使用任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何可用字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体显示文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本。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016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0000" y="1267200"/>
            <a:ext cx="3227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1. 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文本显示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API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0000" y="46000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文本显示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160572"/>
              </p:ext>
            </p:extLst>
          </p:nvPr>
        </p:nvGraphicFramePr>
        <p:xfrm>
          <a:off x="830314" y="2548557"/>
          <a:ext cx="7483372" cy="2248595"/>
        </p:xfrm>
        <a:graphic>
          <a:graphicData uri="http://schemas.openxmlformats.org/drawingml/2006/table">
            <a:tbl>
              <a:tblPr firstRow="1" firstCol="1" bandRow="1"/>
              <a:tblGrid>
                <a:gridCol w="1133844"/>
                <a:gridCol w="907076"/>
                <a:gridCol w="680306"/>
                <a:gridCol w="4762146"/>
              </a:tblGrid>
              <a:tr h="5580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Times New Roman"/>
                          <a:ea typeface="黑体"/>
                        </a:rPr>
                        <a:t>字符代码</a:t>
                      </a:r>
                      <a:endParaRPr lang="zh-CN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黑体"/>
                        </a:rPr>
                        <a:t>ASCII</a:t>
                      </a:r>
                      <a:r>
                        <a:rPr lang="zh-CN" sz="1800">
                          <a:effectLst/>
                          <a:latin typeface="Times New Roman"/>
                          <a:ea typeface="黑体"/>
                        </a:rPr>
                        <a:t>码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黑体"/>
                        </a:rPr>
                        <a:t>C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Times New Roman"/>
                          <a:ea typeface="黑体"/>
                        </a:rPr>
                        <a:t>描述</a:t>
                      </a:r>
                      <a:endParaRPr lang="zh-CN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</a:tr>
              <a:tr h="837093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宋体"/>
                        </a:rPr>
                        <a:t>10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宋体"/>
                        </a:rPr>
                        <a:t>LF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宋体"/>
                        </a:rPr>
                        <a:t>\n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Times New Roman"/>
                          <a:ea typeface="宋体"/>
                        </a:rPr>
                        <a:t>换行。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Times New Roman"/>
                          <a:ea typeface="宋体"/>
                        </a:rPr>
                        <a:t>当前文本位置更改为下一行的开头，默认值：</a:t>
                      </a:r>
                      <a:r>
                        <a:rPr lang="en-US" sz="1400" dirty="0">
                          <a:effectLst/>
                          <a:latin typeface="Times New Roman"/>
                          <a:ea typeface="宋体"/>
                        </a:rPr>
                        <a:t>X = 0</a:t>
                      </a:r>
                      <a:r>
                        <a:rPr lang="zh-CN" sz="1400" dirty="0">
                          <a:effectLst/>
                          <a:latin typeface="Times New Roman"/>
                          <a:ea typeface="宋体"/>
                        </a:rPr>
                        <a:t>。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宋体"/>
                        </a:rPr>
                        <a:t>Y + =</a:t>
                      </a:r>
                      <a:r>
                        <a:rPr lang="zh-CN" sz="1400" dirty="0">
                          <a:effectLst/>
                          <a:latin typeface="Times New Roman"/>
                          <a:ea typeface="宋体"/>
                        </a:rPr>
                        <a:t>字体</a:t>
                      </a:r>
                      <a:r>
                        <a:rPr lang="en-US" sz="1400" dirty="0">
                          <a:effectLst/>
                          <a:latin typeface="Times New Roman"/>
                          <a:ea typeface="宋体"/>
                        </a:rPr>
                        <a:t>-</a:t>
                      </a:r>
                      <a:r>
                        <a:rPr lang="zh-CN" sz="1400" dirty="0">
                          <a:effectLst/>
                          <a:latin typeface="Times New Roman"/>
                          <a:ea typeface="宋体"/>
                        </a:rPr>
                        <a:t>距离（单位：像素）（例如</a:t>
                      </a:r>
                      <a:r>
                        <a:rPr lang="en-US" sz="1400" dirty="0">
                          <a:effectLst/>
                          <a:latin typeface="Times New Roman"/>
                          <a:ea typeface="宋体"/>
                        </a:rPr>
                        <a:t>GUI_GetFontDistY()</a:t>
                      </a:r>
                      <a:r>
                        <a:rPr lang="zh-CN" sz="1400" dirty="0">
                          <a:effectLst/>
                          <a:latin typeface="Times New Roman"/>
                          <a:ea typeface="宋体"/>
                        </a:rPr>
                        <a:t>计算得到）。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7093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宋体"/>
                        </a:rPr>
                        <a:t>13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宋体"/>
                        </a:rPr>
                        <a:t>CR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宋体"/>
                        </a:rPr>
                        <a:t>\r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 smtClean="0">
                          <a:effectLst/>
                          <a:latin typeface="Times New Roman"/>
                          <a:ea typeface="宋体"/>
                        </a:rPr>
                        <a:t>回</a:t>
                      </a:r>
                      <a:r>
                        <a:rPr lang="zh-CN" altLang="en-US" sz="1400" dirty="0" smtClean="0">
                          <a:effectLst/>
                          <a:latin typeface="Times New Roman"/>
                          <a:ea typeface="宋体"/>
                        </a:rPr>
                        <a:t>车</a:t>
                      </a:r>
                      <a:r>
                        <a:rPr lang="zh-CN" sz="1400" dirty="0" smtClean="0">
                          <a:effectLst/>
                          <a:latin typeface="Times New Roman"/>
                          <a:ea typeface="宋体"/>
                        </a:rPr>
                        <a:t>。</a:t>
                      </a:r>
                      <a:endParaRPr lang="zh-CN" sz="140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Times New Roman"/>
                          <a:ea typeface="宋体"/>
                        </a:rPr>
                        <a:t>当前文本位置更改为当前行的开头。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Times New Roman"/>
                          <a:ea typeface="宋体"/>
                        </a:rPr>
                        <a:t>默认值：</a:t>
                      </a:r>
                      <a:r>
                        <a:rPr lang="en-US" sz="1400" dirty="0">
                          <a:effectLst/>
                          <a:latin typeface="Times New Roman"/>
                          <a:ea typeface="宋体"/>
                        </a:rPr>
                        <a:t>X = 0</a:t>
                      </a:r>
                      <a:r>
                        <a:rPr lang="zh-CN" sz="1400" dirty="0">
                          <a:effectLst/>
                          <a:latin typeface="Times New Roman"/>
                          <a:ea typeface="宋体"/>
                        </a:rPr>
                        <a:t>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182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0000" y="1267200"/>
            <a:ext cx="3227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1. 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文本显示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API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0000" y="46000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文本显示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278994"/>
              </p:ext>
            </p:extLst>
          </p:nvPr>
        </p:nvGraphicFramePr>
        <p:xfrm>
          <a:off x="751209" y="2060849"/>
          <a:ext cx="7641582" cy="3888431"/>
        </p:xfrm>
        <a:graphic>
          <a:graphicData uri="http://schemas.openxmlformats.org/drawingml/2006/table">
            <a:tbl>
              <a:tblPr firstRow="1" firstCol="1" bandRow="1"/>
              <a:tblGrid>
                <a:gridCol w="2703590"/>
                <a:gridCol w="4937992"/>
              </a:tblGrid>
              <a:tr h="2866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b="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函数名</a:t>
                      </a:r>
                      <a:endParaRPr lang="zh-CN" sz="1600" b="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89115" marR="891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b="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描述</a:t>
                      </a:r>
                      <a:endParaRPr lang="zh-CN" sz="1600" b="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89115" marR="891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</a:tr>
              <a:tr h="29012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b="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字符显示函数</a:t>
                      </a:r>
                      <a:endParaRPr lang="zh-CN" sz="1600" b="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89115" marR="891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9012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GUI_DispCEOL()</a:t>
                      </a:r>
                      <a:endParaRPr lang="zh-CN" sz="14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89115" marR="891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清除当前行从当前位置到结束位置</a:t>
                      </a:r>
                    </a:p>
                  </a:txBody>
                  <a:tcPr marL="89115" marR="891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12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GUI_DispChar()</a:t>
                      </a:r>
                      <a:endParaRPr lang="zh-CN" sz="14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89115" marR="891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在当前位置显示单个字符</a:t>
                      </a:r>
                    </a:p>
                  </a:txBody>
                  <a:tcPr marL="89115" marR="891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12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GUI_DispCharAt()</a:t>
                      </a:r>
                      <a:endParaRPr lang="zh-CN" sz="14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89115" marR="891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在指定位置显示单个字符</a:t>
                      </a:r>
                    </a:p>
                  </a:txBody>
                  <a:tcPr marL="89115" marR="891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12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GUI_DispChars()</a:t>
                      </a:r>
                      <a:endParaRPr lang="zh-CN" sz="14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89115" marR="891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指定次数的重复显示单个字符</a:t>
                      </a:r>
                    </a:p>
                  </a:txBody>
                  <a:tcPr marL="89115" marR="891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12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GUI_DispString()</a:t>
                      </a:r>
                      <a:endParaRPr lang="zh-CN" sz="14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89115" marR="891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在当前位置显示一个字符串</a:t>
                      </a:r>
                    </a:p>
                  </a:txBody>
                  <a:tcPr marL="89115" marR="891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12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GUI_DispStringAt()</a:t>
                      </a:r>
                      <a:endParaRPr lang="zh-CN" sz="14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89115" marR="891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在指定位置显示一个字符串</a:t>
                      </a:r>
                    </a:p>
                  </a:txBody>
                  <a:tcPr marL="89115" marR="891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12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GUI_DispStringHCenterAt()</a:t>
                      </a:r>
                      <a:endParaRPr lang="zh-CN" sz="14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89115" marR="891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在指定位置显示水平居中的字符串</a:t>
                      </a:r>
                    </a:p>
                  </a:txBody>
                  <a:tcPr marL="89115" marR="891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12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GUI_DispStringInRect()</a:t>
                      </a:r>
                      <a:endParaRPr lang="zh-CN" sz="14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89115" marR="891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在指定的矩形中显示字符串</a:t>
                      </a:r>
                    </a:p>
                  </a:txBody>
                  <a:tcPr marL="89115" marR="891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12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GUI_DispStringInRectEx()</a:t>
                      </a:r>
                      <a:endParaRPr lang="zh-CN" sz="14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89115" marR="891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在指定矩形中显示包含在矩形中的字符串，带旋转</a:t>
                      </a:r>
                    </a:p>
                  </a:txBody>
                  <a:tcPr marL="89115" marR="891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12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GUI_DispStringInRectWrap()</a:t>
                      </a:r>
                      <a:endParaRPr lang="zh-CN" sz="14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89115" marR="891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在指定矩形中显示包含在矩形中的字符串，带换行模式</a:t>
                      </a:r>
                    </a:p>
                  </a:txBody>
                  <a:tcPr marL="89115" marR="891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041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GUI_DispStringinRectWrapEx()</a:t>
                      </a:r>
                      <a:endParaRPr lang="zh-CN" sz="14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89115" marR="891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在指定矩形中显示包含在矩形中的字符串，带换行和旋转</a:t>
                      </a:r>
                    </a:p>
                  </a:txBody>
                  <a:tcPr marL="89115" marR="891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657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0000" y="1267200"/>
            <a:ext cx="3443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2. 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文本显示实验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0000" y="46000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文本显示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6107" y="2132856"/>
            <a:ext cx="4824536" cy="1309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 smtClean="0">
                <a:latin typeface="思源黑体 Light" pitchFamily="34" charset="-122"/>
                <a:ea typeface="思源黑体 Light" pitchFamily="34" charset="-122"/>
              </a:rPr>
              <a:t>代码分析</a:t>
            </a:r>
            <a:endParaRPr lang="en-US" altLang="zh-CN" sz="2800" dirty="0" smtClean="0">
              <a:latin typeface="思源黑体 Light" pitchFamily="34" charset="-122"/>
              <a:ea typeface="思源黑体 Light" pitchFamily="34" charset="-122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>
                <a:latin typeface="思源黑体 Light" pitchFamily="34" charset="-122"/>
                <a:ea typeface="思源黑体 Light" pitchFamily="34" charset="-122"/>
              </a:rPr>
              <a:t>实验现象</a:t>
            </a:r>
          </a:p>
        </p:txBody>
      </p:sp>
    </p:spTree>
    <p:extLst>
      <p:ext uri="{BB962C8B-B14F-4D97-AF65-F5344CB8AC3E}">
        <p14:creationId xmlns:p14="http://schemas.microsoft.com/office/powerpoint/2010/main" val="357988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谢谢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1517" y="601433"/>
            <a:ext cx="574144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]《emWin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应用开发实战指南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—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基于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STM32》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2080361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4380</TotalTime>
  <Words>506</Words>
  <Application>Microsoft Office PowerPoint</Application>
  <PresentationFormat>全屏显示(4:3)</PresentationFormat>
  <Paragraphs>77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74</cp:revision>
  <dcterms:modified xsi:type="dcterms:W3CDTF">2019-12-14T06:39:37Z</dcterms:modified>
</cp:coreProperties>
</file>