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前言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123728" y="1821861"/>
            <a:ext cx="5168691" cy="2259775"/>
            <a:chOff x="2067605" y="1720236"/>
            <a:chExt cx="5312687" cy="2865456"/>
          </a:xfrm>
        </p:grpSpPr>
        <p:sp>
          <p:nvSpPr>
            <p:cNvPr id="11" name="对角圆角矩形 10"/>
            <p:cNvSpPr/>
            <p:nvPr/>
          </p:nvSpPr>
          <p:spPr bwMode="auto">
            <a:xfrm>
              <a:off x="2067605" y="1720236"/>
              <a:ext cx="785818" cy="785819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lIns="79200" tIns="39600" rIns="79200" bIns="39600" anchor="ctr"/>
            <a:lstStyle/>
            <a:p>
              <a:pPr algn="ctr" defTabSz="801688">
                <a:defRPr/>
              </a:pPr>
              <a:r>
                <a:rPr lang="en-US" altLang="zh-CN" sz="3200" dirty="0">
                  <a:solidFill>
                    <a:srgbClr val="C00000"/>
                  </a:solidFill>
                  <a:effectLst>
                    <a:innerShdw blurRad="114300">
                      <a:prstClr val="black"/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203584" y="2495872"/>
              <a:ext cx="4143375" cy="158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3292475" y="1921396"/>
              <a:ext cx="2087916" cy="585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如何学习本书</a:t>
              </a:r>
            </a:p>
          </p:txBody>
        </p:sp>
        <p:sp>
          <p:nvSpPr>
            <p:cNvPr id="14" name="对角圆角矩形 13"/>
            <p:cNvSpPr/>
            <p:nvPr/>
          </p:nvSpPr>
          <p:spPr bwMode="auto">
            <a:xfrm>
              <a:off x="2067605" y="2759685"/>
              <a:ext cx="785818" cy="785819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1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lIns="79200" tIns="39600" rIns="79200" bIns="39600" anchor="ctr"/>
            <a:lstStyle/>
            <a:p>
              <a:pPr algn="ctr" defTabSz="801688">
                <a:defRPr/>
              </a:pPr>
              <a:r>
                <a:rPr lang="en-US" altLang="zh-CN" sz="3200" dirty="0">
                  <a:solidFill>
                    <a:schemeClr val="accent6">
                      <a:lumMod val="75000"/>
                    </a:schemeClr>
                  </a:solidFill>
                  <a:effectLst>
                    <a:innerShdw blurRad="114300">
                      <a:prstClr val="black"/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236917" y="4583773"/>
              <a:ext cx="4143375" cy="1588"/>
            </a:xfrm>
            <a:prstGeom prst="line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292475" y="3004209"/>
              <a:ext cx="2936331" cy="585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为什么要学习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RTOS</a:t>
              </a:r>
              <a:endPara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auto">
            <a:xfrm>
              <a:off x="2067605" y="3799873"/>
              <a:ext cx="785818" cy="785819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1000">
                  <a:schemeClr val="bg1"/>
                </a:gs>
              </a:gsLst>
              <a:lin ang="8100000" scaled="1"/>
              <a:tileRect/>
            </a:gradFill>
            <a:ln w="9525" cap="flat" cmpd="sng" algn="ctr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/>
                  </a:gs>
                </a:gsLst>
                <a:lin ang="1890000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>
              <a:outerShdw blurRad="342900" dist="762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 lIns="79200" tIns="39600" rIns="79200" bIns="39600" anchor="ctr"/>
            <a:lstStyle/>
            <a:p>
              <a:pPr algn="ctr" defTabSz="801688">
                <a:defRPr/>
              </a:pPr>
              <a:r>
                <a:rPr lang="en-US" altLang="zh-CN" sz="3200" dirty="0">
                  <a:solidFill>
                    <a:srgbClr val="FF0000"/>
                  </a:solidFill>
                  <a:effectLst>
                    <a:innerShdw blurRad="114300">
                      <a:prstClr val="black"/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219459" y="3575992"/>
              <a:ext cx="4143375" cy="15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292483" y="3980011"/>
              <a:ext cx="1693269" cy="585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400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初</a:t>
              </a:r>
              <a:r>
                <a:rPr lang="zh-CN" altLang="zh-CN" sz="2400" b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识</a:t>
              </a:r>
              <a:r>
                <a:rPr lang="en-US" altLang="zh-CN" sz="2400" b="1" dirty="0" err="1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μCOS</a:t>
              </a:r>
              <a:endPara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5900" y="2065412"/>
            <a:ext cx="5631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本书从</a:t>
            </a:r>
            <a:r>
              <a:rPr lang="en-US" altLang="zh-CN" dirty="0"/>
              <a:t>0</a:t>
            </a:r>
            <a:r>
              <a:rPr lang="zh-CN" altLang="en-US" dirty="0"/>
              <a:t>开始，教你怎么</a:t>
            </a:r>
            <a:r>
              <a:rPr lang="zh-CN" altLang="en-US" dirty="0" smtClean="0"/>
              <a:t>把</a:t>
            </a:r>
            <a:r>
              <a:rPr lang="en-US" altLang="zh-CN" dirty="0" err="1"/>
              <a:t>μC</a:t>
            </a:r>
            <a:r>
              <a:rPr lang="en-US" altLang="zh-CN" dirty="0"/>
              <a:t>/OS-III</a:t>
            </a:r>
            <a:r>
              <a:rPr lang="zh-CN" altLang="en-US" dirty="0" smtClean="0"/>
              <a:t>的</a:t>
            </a:r>
            <a:r>
              <a:rPr lang="zh-CN" altLang="en-US" dirty="0"/>
              <a:t>内核写出来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第二部分讲解应用，内核的资源、</a:t>
            </a:r>
            <a:r>
              <a:rPr lang="en-US" altLang="zh-CN" dirty="0"/>
              <a:t>IPC</a:t>
            </a:r>
            <a:r>
              <a:rPr lang="zh-CN" altLang="en-US" dirty="0"/>
              <a:t>通信机制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13284"/>
            <a:ext cx="22002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8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5900" y="2065412"/>
            <a:ext cx="8046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官方 </a:t>
            </a:r>
            <a:r>
              <a:rPr lang="en-US" altLang="zh-CN" dirty="0" err="1"/>
              <a:t>uCOS</a:t>
            </a:r>
            <a:r>
              <a:rPr lang="en-US" altLang="zh-CN" dirty="0"/>
              <a:t>-III 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µC-OS-III 3.06.01 API </a:t>
            </a:r>
            <a:r>
              <a:rPr lang="en-US" altLang="zh-CN" dirty="0" smtClean="0"/>
              <a:t>Reference.pdf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µC-OS-III 3.06.01 Reference </a:t>
            </a:r>
            <a:r>
              <a:rPr lang="en-US" altLang="zh-CN" dirty="0" smtClean="0"/>
              <a:t>Manual.pdf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µC-OS-III 3.06.01 User's Manual.pdf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51520" y="103013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本书的参考资料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1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1443247" y="813013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书的配套硬件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54524"/>
              </p:ext>
            </p:extLst>
          </p:nvPr>
        </p:nvGraphicFramePr>
        <p:xfrm>
          <a:off x="2843808" y="1570067"/>
          <a:ext cx="2937118" cy="4007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559"/>
                <a:gridCol w="1468559"/>
              </a:tblGrid>
              <a:tr h="3966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型号</a:t>
                      </a:r>
                      <a:endParaRPr lang="zh-CN" sz="12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区别</a:t>
                      </a:r>
                      <a:endParaRPr lang="zh-CN" sz="12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内核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Cortex-M3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指南者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Cortex-M3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霸道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Cortex-M3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霸天虎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Cortex-M4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dirty="0" smtClean="0">
                          <a:effectLst/>
                        </a:rPr>
                        <a:t>F429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Cortex-M4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marL="0" indent="266700" algn="just" defTabSz="914400" eaLnBrk="0" fontAlgn="base" latinLnBrk="0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US" altLang="zh-CN" sz="1100" b="1" i="0" u="non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F767</a:t>
                      </a:r>
                      <a:endParaRPr lang="zh-CN" sz="1100" b="1" i="0" u="none" kern="1200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just" defTabSz="914400" eaLnBrk="0" fontAlgn="base" latinLnBrk="0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Cortex-M7</a:t>
                      </a:r>
                      <a:endParaRPr kumimoji="0" lang="zh-CN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marL="0" indent="266700" algn="just" defTabSz="914400" eaLnBrk="0" fontAlgn="base" latinLnBrk="0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US" altLang="zh-CN" sz="1100" b="1" i="0" u="non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H743/H750</a:t>
                      </a:r>
                      <a:endParaRPr lang="zh-CN" sz="1100" b="1" i="0" u="none" kern="1200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just" defTabSz="914400" eaLnBrk="0" fontAlgn="base" latinLnBrk="0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Cortex-M7</a:t>
                      </a:r>
                      <a:endParaRPr kumimoji="0" lang="zh-CN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01188">
                <a:tc>
                  <a:txBody>
                    <a:bodyPr/>
                    <a:lstStyle/>
                    <a:p>
                      <a:pPr marL="0" indent="266700" algn="just" defTabSz="914400" eaLnBrk="0" fontAlgn="base" latinLnBrk="0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US" altLang="zh-CN" sz="1100" b="1" i="0" u="none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i.MX RT 1052</a:t>
                      </a:r>
                      <a:endParaRPr lang="zh-CN" sz="1100" b="1" i="0" u="none" kern="1200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just" defTabSz="914400" eaLnBrk="0" fontAlgn="base" latinLnBrk="0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Cortex-M7</a:t>
                      </a:r>
                      <a:endParaRPr kumimoji="0" lang="zh-CN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1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5900" y="2065412"/>
            <a:ext cx="739817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现实生活中的很多中小型的电子产品用的都是裸机系统</a:t>
            </a:r>
            <a:r>
              <a:rPr lang="zh-CN" altLang="en-US" dirty="0"/>
              <a:t>就能</a:t>
            </a:r>
            <a:r>
              <a:rPr lang="zh-CN" altLang="zh-CN" dirty="0"/>
              <a:t>满足需求。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zh-CN" dirty="0" smtClean="0"/>
              <a:t>但是</a:t>
            </a:r>
            <a:r>
              <a:rPr lang="zh-CN" altLang="zh-CN" dirty="0"/>
              <a:t>为什么还要学习</a:t>
            </a:r>
            <a:r>
              <a:rPr lang="en-US" altLang="zh-CN" dirty="0"/>
              <a:t>RTOS</a:t>
            </a:r>
            <a:r>
              <a:rPr lang="zh-CN" altLang="zh-CN" dirty="0"/>
              <a:t>编程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一是项目需要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dirty="0"/>
              <a:t>二是学习的需要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5900" y="1633364"/>
            <a:ext cx="2618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思考：为什么要学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RTOS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1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849388"/>
            <a:ext cx="76144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最简单的方法就是在别人移植好的系统之上，看看</a:t>
            </a:r>
            <a:r>
              <a:rPr lang="en-US" altLang="zh-CN" dirty="0"/>
              <a:t>RTOS</a:t>
            </a:r>
            <a:r>
              <a:rPr lang="zh-CN" altLang="en-US" dirty="0"/>
              <a:t>里面的</a:t>
            </a:r>
            <a:r>
              <a:rPr lang="en-US" altLang="zh-CN" dirty="0"/>
              <a:t>API</a:t>
            </a:r>
            <a:r>
              <a:rPr lang="zh-CN" altLang="en-US" dirty="0"/>
              <a:t>使用说明，然后调用这些</a:t>
            </a:r>
            <a:r>
              <a:rPr lang="en-US" altLang="zh-CN" dirty="0"/>
              <a:t>API</a:t>
            </a:r>
            <a:r>
              <a:rPr lang="zh-CN" altLang="en-US" dirty="0"/>
              <a:t>实现自己想要的功能即可。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另一种就是深入的学习一款</a:t>
            </a:r>
            <a:r>
              <a:rPr lang="en-US" altLang="zh-CN" dirty="0"/>
              <a:t>RTOS</a:t>
            </a:r>
            <a:r>
              <a:rPr lang="zh-CN" altLang="en-US" dirty="0"/>
              <a:t>，阅读</a:t>
            </a:r>
            <a:r>
              <a:rPr lang="en-US" altLang="zh-CN" dirty="0"/>
              <a:t>RTOS</a:t>
            </a:r>
            <a:r>
              <a:rPr lang="zh-CN" altLang="en-US" dirty="0"/>
              <a:t>的源码，深究内核和每个组件的实现方式，这个过程枯燥且痛苦。</a:t>
            </a: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现在跟随野火全新学习方式：先从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实现内核，层层叠加，再看内核资源的实现方式。</a:t>
            </a:r>
          </a:p>
        </p:txBody>
      </p:sp>
      <p:sp>
        <p:nvSpPr>
          <p:cNvPr id="3" name="矩形 2"/>
          <p:cNvSpPr/>
          <p:nvPr/>
        </p:nvSpPr>
        <p:spPr>
          <a:xfrm>
            <a:off x="485900" y="1030135"/>
            <a:ext cx="1728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如何学习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RTOS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1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58901" y="1030135"/>
            <a:ext cx="161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l-GR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μ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COS-III</a:t>
            </a:r>
            <a:endParaRPr lang="en-US" altLang="zh-CN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8901" y="1849388"/>
            <a:ext cx="29569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Micro </a:t>
            </a:r>
            <a:r>
              <a:rPr lang="en-US" altLang="zh-CN" dirty="0"/>
              <a:t>C OS </a:t>
            </a:r>
            <a:r>
              <a:rPr lang="en-US" altLang="zh-CN" dirty="0" smtClean="0"/>
              <a:t>Three——</a:t>
            </a:r>
            <a:r>
              <a:rPr lang="en-US" altLang="zh-CN" b="1" u="sng" dirty="0" err="1" smtClean="0"/>
              <a:t>Micriμm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5" name="Picture 2" descr="ãucos-IIIæç¨ãç¬¬7ç« Â &lt;wbr&gt;Micriumå¬å¸ä»ç»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38" y="2353444"/>
            <a:ext cx="3344602" cy="223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716016" y="2730570"/>
            <a:ext cx="3888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年龄</a:t>
            </a:r>
            <a:r>
              <a:rPr lang="zh-CN" altLang="zh-CN" dirty="0" smtClean="0"/>
              <a:t>最大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26</a:t>
            </a:r>
            <a:r>
              <a:rPr lang="zh-CN" altLang="en-US" dirty="0" smtClean="0"/>
              <a:t>年）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商业化</a:t>
            </a:r>
            <a:r>
              <a:rPr lang="zh-CN" altLang="zh-CN" dirty="0"/>
              <a:t>最</a:t>
            </a:r>
            <a:r>
              <a:rPr lang="zh-CN" altLang="zh-CN" dirty="0" smtClean="0"/>
              <a:t>成功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安全</a:t>
            </a:r>
            <a:r>
              <a:rPr lang="zh-CN" altLang="zh-CN" dirty="0"/>
              <a:t>验证</a:t>
            </a:r>
            <a:r>
              <a:rPr lang="zh-CN" altLang="zh-CN" dirty="0" smtClean="0"/>
              <a:t>最多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1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111</TotalTime>
  <Words>354</Words>
  <Application>Microsoft Office PowerPoint</Application>
  <PresentationFormat>全屏显示(16:10)</PresentationFormat>
  <Paragraphs>76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14</cp:revision>
  <dcterms:created xsi:type="dcterms:W3CDTF">2019-05-28T02:20:32Z</dcterms:created>
  <dcterms:modified xsi:type="dcterms:W3CDTF">2019-07-15T02:23:46Z</dcterms:modified>
</cp:coreProperties>
</file>