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1" r:id="rId4"/>
    <p:sldId id="263" r:id="rId5"/>
    <p:sldId id="264" r:id="rId6"/>
    <p:sldId id="265" r:id="rId7"/>
    <p:sldId id="266" r:id="rId8"/>
    <p:sldId id="262" r:id="rId9"/>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1" d="100"/>
          <a:sy n="131" d="100"/>
        </p:scale>
        <p:origin x="-1044" y="-90"/>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190500"/>
            <a:ext cx="8695944" cy="50292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4461636"/>
            <a:ext cx="8723376" cy="110965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333501"/>
            <a:ext cx="7772400" cy="1483423"/>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2963334"/>
            <a:ext cx="6400800" cy="1227667"/>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595159"/>
            <a:ext cx="8723376" cy="110965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206500"/>
            <a:ext cx="2057400" cy="3739444"/>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206500"/>
            <a:ext cx="6019800" cy="3739446"/>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190500"/>
            <a:ext cx="8695944" cy="394716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40" y="3502993"/>
            <a:ext cx="2876429" cy="59502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3396074"/>
            <a:ext cx="5544515" cy="708449"/>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3406302"/>
            <a:ext cx="5467980" cy="645227"/>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3395145"/>
            <a:ext cx="3308000" cy="542958"/>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3382129"/>
            <a:ext cx="8723376" cy="1108229"/>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052967"/>
            <a:ext cx="7772400" cy="1270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197874"/>
            <a:ext cx="6417734" cy="783168"/>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232660"/>
            <a:ext cx="3822192" cy="28727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232660"/>
            <a:ext cx="3822192" cy="28727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231761"/>
            <a:ext cx="3822192" cy="533136"/>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4" y="2857501"/>
            <a:ext cx="3820055" cy="2247636"/>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231761"/>
            <a:ext cx="3822192" cy="533136"/>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857501"/>
            <a:ext cx="3822192" cy="2247636"/>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595159"/>
            <a:ext cx="8723376" cy="1108229"/>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2984501"/>
            <a:ext cx="3352800" cy="15875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595159"/>
            <a:ext cx="8723376" cy="110965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1905000"/>
            <a:ext cx="3352800" cy="1043940"/>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524000"/>
            <a:ext cx="3904076" cy="3175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190500"/>
            <a:ext cx="8695944" cy="50292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4461636"/>
            <a:ext cx="8723376" cy="110965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7" y="282223"/>
            <a:ext cx="3812645" cy="2024946"/>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5" y="2321278"/>
            <a:ext cx="3818467" cy="2017889"/>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2019/7/16 Tuesday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143000"/>
            <a:ext cx="3566160" cy="243840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190500"/>
            <a:ext cx="8695944" cy="205740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399524"/>
            <a:ext cx="8723376" cy="1108229"/>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281940"/>
            <a:ext cx="8229600" cy="104394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5208470"/>
            <a:ext cx="3786690" cy="304271"/>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2019/7/16 Tuesday</a:t>
            </a:fld>
            <a:endParaRPr lang="zh-CN" altLang="en-US"/>
          </a:p>
        </p:txBody>
      </p:sp>
      <p:sp>
        <p:nvSpPr>
          <p:cNvPr id="5" name="Footer Placeholder 4"/>
          <p:cNvSpPr>
            <a:spLocks noGrp="1"/>
          </p:cNvSpPr>
          <p:nvPr>
            <p:ph type="ftr" sz="quarter" idx="3"/>
          </p:nvPr>
        </p:nvSpPr>
        <p:spPr>
          <a:xfrm>
            <a:off x="193640" y="5208470"/>
            <a:ext cx="3786691" cy="304271"/>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5208470"/>
            <a:ext cx="1161826" cy="304271"/>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9" y="2229556"/>
            <a:ext cx="7408333" cy="287558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93204"/>
            <a:ext cx="7704856" cy="495484"/>
          </a:xfrm>
        </p:spPr>
        <p:txBody>
          <a:bodyPr>
            <a:noAutofit/>
          </a:bodyPr>
          <a:lstStyle/>
          <a:p>
            <a:pPr algn="l"/>
            <a:r>
              <a:rPr lang="en-US" altLang="zh-CN" sz="2400" dirty="0" smtClean="0">
                <a:latin typeface="+mn-ea"/>
                <a:ea typeface="+mn-ea"/>
              </a:rPr>
              <a:t>【</a:t>
            </a:r>
            <a:r>
              <a:rPr lang="zh-CN" altLang="en-US" sz="2400" dirty="0" smtClean="0">
                <a:latin typeface="+mn-ea"/>
                <a:ea typeface="+mn-ea"/>
              </a:rPr>
              <a:t>野火</a:t>
            </a:r>
            <a:r>
              <a:rPr lang="en-US" altLang="zh-CN" sz="2400" dirty="0" smtClean="0">
                <a:latin typeface="+mn-ea"/>
                <a:ea typeface="+mn-ea"/>
              </a:rPr>
              <a:t>】</a:t>
            </a:r>
            <a:r>
              <a:rPr lang="en-US" altLang="zh-CN" sz="2400" dirty="0" err="1" smtClean="0">
                <a:latin typeface="+mn-ea"/>
                <a:ea typeface="+mn-ea"/>
              </a:rPr>
              <a:t>μCOS</a:t>
            </a:r>
            <a:r>
              <a:rPr lang="en-US" altLang="zh-CN" sz="2400" dirty="0" smtClean="0">
                <a:latin typeface="+mn-ea"/>
                <a:ea typeface="+mn-ea"/>
              </a:rPr>
              <a:t>-III</a:t>
            </a:r>
            <a:r>
              <a:rPr lang="zh-CN" altLang="en-US" sz="2400" dirty="0" smtClean="0">
                <a:latin typeface="+mn-ea"/>
                <a:ea typeface="+mn-ea"/>
              </a:rPr>
              <a:t>内核实现与应用开发实战指南</a:t>
            </a:r>
            <a:endParaRPr lang="zh-CN" altLang="en-US" sz="2400" dirty="0">
              <a:latin typeface="+mn-ea"/>
              <a:ea typeface="+mn-ea"/>
            </a:endParaRPr>
          </a:p>
        </p:txBody>
      </p:sp>
      <p:grpSp>
        <p:nvGrpSpPr>
          <p:cNvPr id="20" name="组合 19"/>
          <p:cNvGrpSpPr/>
          <p:nvPr/>
        </p:nvGrpSpPr>
        <p:grpSpPr>
          <a:xfrm>
            <a:off x="1367661" y="3649588"/>
            <a:ext cx="6408678" cy="1800200"/>
            <a:chOff x="1122797" y="3236265"/>
            <a:chExt cx="6408678" cy="1800200"/>
          </a:xfrm>
        </p:grpSpPr>
        <p:grpSp>
          <p:nvGrpSpPr>
            <p:cNvPr id="12" name="标题 1"/>
            <p:cNvGrpSpPr>
              <a:grpSpLocks/>
            </p:cNvGrpSpPr>
            <p:nvPr/>
          </p:nvGrpSpPr>
          <p:grpSpPr bwMode="auto">
            <a:xfrm>
              <a:off x="1140250" y="3236265"/>
              <a:ext cx="5208588" cy="938212"/>
              <a:chOff x="0" y="0"/>
              <a:chExt cx="3340" cy="1302"/>
            </a:xfrm>
          </p:grpSpPr>
          <p:pic>
            <p:nvPicPr>
              <p:cNvPr id="13"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15" name="标题 1"/>
            <p:cNvGrpSpPr>
              <a:grpSpLocks/>
            </p:cNvGrpSpPr>
            <p:nvPr/>
          </p:nvGrpSpPr>
          <p:grpSpPr bwMode="auto">
            <a:xfrm>
              <a:off x="1122797" y="4098252"/>
              <a:ext cx="5210175" cy="938213"/>
              <a:chOff x="0" y="0"/>
              <a:chExt cx="3340" cy="1302"/>
            </a:xfrm>
          </p:grpSpPr>
          <p:pic>
            <p:nvPicPr>
              <p:cNvPr id="16"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18" name="文本框 3"/>
            <p:cNvSpPr txBox="1">
              <a:spLocks noChangeArrowheads="1"/>
            </p:cNvSpPr>
            <p:nvPr/>
          </p:nvSpPr>
          <p:spPr bwMode="auto">
            <a:xfrm>
              <a:off x="6125013" y="4532412"/>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69" y="3415161"/>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组合 36"/>
          <p:cNvGrpSpPr/>
          <p:nvPr/>
        </p:nvGrpSpPr>
        <p:grpSpPr>
          <a:xfrm>
            <a:off x="1691680" y="1057300"/>
            <a:ext cx="5452928" cy="2603227"/>
            <a:chOff x="1435100" y="1847855"/>
            <a:chExt cx="6022975" cy="2457449"/>
          </a:xfrm>
        </p:grpSpPr>
        <p:grpSp>
          <p:nvGrpSpPr>
            <p:cNvPr id="38" name="圆角矩形 18"/>
            <p:cNvGrpSpPr>
              <a:grpSpLocks/>
            </p:cNvGrpSpPr>
            <p:nvPr/>
          </p:nvGrpSpPr>
          <p:grpSpPr bwMode="auto">
            <a:xfrm>
              <a:off x="6215063" y="3562353"/>
              <a:ext cx="742950" cy="742951"/>
              <a:chOff x="0" y="0"/>
              <a:chExt cx="468" cy="468"/>
            </a:xfrm>
          </p:grpSpPr>
          <p:pic>
            <p:nvPicPr>
              <p:cNvPr id="60" name="圆角矩形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39" name="圆角矩形 13"/>
            <p:cNvGrpSpPr>
              <a:grpSpLocks/>
            </p:cNvGrpSpPr>
            <p:nvPr/>
          </p:nvGrpSpPr>
          <p:grpSpPr bwMode="auto">
            <a:xfrm>
              <a:off x="4856172" y="2206629"/>
              <a:ext cx="530225" cy="525463"/>
              <a:chOff x="0" y="0"/>
              <a:chExt cx="334" cy="331"/>
            </a:xfrm>
          </p:grpSpPr>
          <p:pic>
            <p:nvPicPr>
              <p:cNvPr id="58" name="圆角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0" name="圆角矩形 12"/>
            <p:cNvGrpSpPr>
              <a:grpSpLocks/>
            </p:cNvGrpSpPr>
            <p:nvPr/>
          </p:nvGrpSpPr>
          <p:grpSpPr bwMode="auto">
            <a:xfrm>
              <a:off x="6232525" y="2413004"/>
              <a:ext cx="1225550" cy="1225552"/>
              <a:chOff x="0" y="0"/>
              <a:chExt cx="772" cy="772"/>
            </a:xfrm>
          </p:grpSpPr>
          <p:pic>
            <p:nvPicPr>
              <p:cNvPr id="56" name="圆角矩形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1" name="圆角矩形 9"/>
            <p:cNvGrpSpPr>
              <a:grpSpLocks/>
            </p:cNvGrpSpPr>
            <p:nvPr/>
          </p:nvGrpSpPr>
          <p:grpSpPr bwMode="auto">
            <a:xfrm>
              <a:off x="3648075" y="2566992"/>
              <a:ext cx="446088" cy="444500"/>
              <a:chOff x="0" y="0"/>
              <a:chExt cx="281" cy="280"/>
            </a:xfrm>
          </p:grpSpPr>
          <p:pic>
            <p:nvPicPr>
              <p:cNvPr id="54" name="圆角矩形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2" name="圆角矩形 4"/>
            <p:cNvGrpSpPr>
              <a:grpSpLocks/>
            </p:cNvGrpSpPr>
            <p:nvPr/>
          </p:nvGrpSpPr>
          <p:grpSpPr bwMode="auto">
            <a:xfrm>
              <a:off x="2428884" y="1847855"/>
              <a:ext cx="523875" cy="530225"/>
              <a:chOff x="0" y="0"/>
              <a:chExt cx="330" cy="334"/>
            </a:xfrm>
          </p:grpSpPr>
          <p:pic>
            <p:nvPicPr>
              <p:cNvPr id="52" name="圆角矩形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3" name="标题 1"/>
            <p:cNvGrpSpPr>
              <a:grpSpLocks/>
            </p:cNvGrpSpPr>
            <p:nvPr/>
          </p:nvGrpSpPr>
          <p:grpSpPr bwMode="auto">
            <a:xfrm>
              <a:off x="1692275" y="2206629"/>
              <a:ext cx="5302250" cy="2066927"/>
              <a:chOff x="0" y="0"/>
              <a:chExt cx="3340" cy="1302"/>
            </a:xfrm>
          </p:grpSpPr>
          <p:pic>
            <p:nvPicPr>
              <p:cNvPr id="50"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第</a:t>
                </a:r>
                <a:r>
                  <a:rPr lang="en-US" altLang="zh-CN" sz="3200" b="1" dirty="0">
                    <a:solidFill>
                      <a:srgbClr val="000000"/>
                    </a:solidFill>
                    <a:latin typeface="微软雅黑" pitchFamily="34" charset="-122"/>
                    <a:ea typeface="微软雅黑" pitchFamily="34" charset="-122"/>
                  </a:rPr>
                  <a:t>16</a:t>
                </a:r>
                <a:r>
                  <a:rPr lang="zh-CN" altLang="en-US" sz="3200" b="1" dirty="0">
                    <a:solidFill>
                      <a:srgbClr val="000000"/>
                    </a:solidFill>
                    <a:latin typeface="微软雅黑" pitchFamily="34" charset="-122"/>
                    <a:ea typeface="微软雅黑" pitchFamily="34" charset="-122"/>
                  </a:rPr>
                  <a:t>章 </a:t>
                </a:r>
                <a:r>
                  <a:rPr lang="el-GR" altLang="zh-CN" sz="3200" b="1" dirty="0" smtClean="0">
                    <a:solidFill>
                      <a:srgbClr val="000000"/>
                    </a:solidFill>
                    <a:latin typeface="微软雅黑" pitchFamily="34" charset="-122"/>
                    <a:ea typeface="微软雅黑" pitchFamily="34" charset="-122"/>
                  </a:rPr>
                  <a:t>μ</a:t>
                </a:r>
                <a:r>
                  <a:rPr lang="en-US" altLang="zh-CN" sz="3200" b="1" dirty="0">
                    <a:solidFill>
                      <a:srgbClr val="000000"/>
                    </a:solidFill>
                    <a:latin typeface="微软雅黑" pitchFamily="34" charset="-122"/>
                    <a:ea typeface="微软雅黑" pitchFamily="34" charset="-122"/>
                  </a:rPr>
                  <a:t>C/OS-III</a:t>
                </a:r>
                <a:r>
                  <a:rPr lang="zh-CN" altLang="en-US" sz="3200" b="1" dirty="0">
                    <a:solidFill>
                      <a:srgbClr val="000000"/>
                    </a:solidFill>
                    <a:latin typeface="微软雅黑" pitchFamily="34" charset="-122"/>
                    <a:ea typeface="微软雅黑" pitchFamily="34" charset="-122"/>
                  </a:rPr>
                  <a:t>的启动流程</a:t>
                </a:r>
                <a:endParaRPr lang="zh-CN" altLang="en-US" sz="3200" b="1" dirty="0">
                  <a:solidFill>
                    <a:srgbClr val="000000"/>
                  </a:solidFill>
                  <a:latin typeface="微软雅黑" pitchFamily="34" charset="-122"/>
                  <a:ea typeface="微软雅黑" pitchFamily="34" charset="-122"/>
                </a:endParaRPr>
              </a:p>
            </p:txBody>
          </p:sp>
        </p:grpSp>
        <p:grpSp>
          <p:nvGrpSpPr>
            <p:cNvPr id="44" name="圆角矩形 8"/>
            <p:cNvGrpSpPr>
              <a:grpSpLocks/>
            </p:cNvGrpSpPr>
            <p:nvPr/>
          </p:nvGrpSpPr>
          <p:grpSpPr bwMode="auto">
            <a:xfrm>
              <a:off x="1435100" y="2566992"/>
              <a:ext cx="446088" cy="444500"/>
              <a:chOff x="0" y="0"/>
              <a:chExt cx="281" cy="280"/>
            </a:xfrm>
          </p:grpSpPr>
          <p:pic>
            <p:nvPicPr>
              <p:cNvPr id="4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5" name="圆角矩形 11"/>
            <p:cNvGrpSpPr>
              <a:grpSpLocks/>
            </p:cNvGrpSpPr>
            <p:nvPr/>
          </p:nvGrpSpPr>
          <p:grpSpPr bwMode="auto">
            <a:xfrm>
              <a:off x="5938842" y="2384428"/>
              <a:ext cx="1055687" cy="1054100"/>
              <a:chOff x="0" y="0"/>
              <a:chExt cx="665" cy="664"/>
            </a:xfrm>
          </p:grpSpPr>
          <p:pic>
            <p:nvPicPr>
              <p:cNvPr id="4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pic>
        <p:nvPicPr>
          <p:cNvPr id="65" name="Picture 2" descr="H:\qqfile\1161959934\FileRecv\200 200.jpg"/>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043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416824"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sp>
        <p:nvSpPr>
          <p:cNvPr id="10" name="文本框 1"/>
          <p:cNvSpPr txBox="1">
            <a:spLocks noChangeArrowheads="1"/>
          </p:cNvSpPr>
          <p:nvPr/>
        </p:nvSpPr>
        <p:spPr bwMode="auto">
          <a:xfrm>
            <a:off x="1549409" y="83256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主讲内容</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1372475" y="4891226"/>
            <a:ext cx="6696743"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smtClean="0">
                <a:solidFill>
                  <a:prstClr val="black"/>
                </a:solidFill>
                <a:latin typeface="微软雅黑" pitchFamily="34" charset="-122"/>
                <a:ea typeface="微软雅黑" pitchFamily="34" charset="-122"/>
              </a:rPr>
              <a:t>参考资料</a:t>
            </a:r>
            <a:r>
              <a:rPr lang="en-US" altLang="zh-CN" sz="2000" b="1" dirty="0">
                <a:solidFill>
                  <a:prstClr val="black"/>
                </a:solidFill>
                <a:latin typeface="微软雅黑" pitchFamily="34" charset="-122"/>
                <a:ea typeface="微软雅黑" pitchFamily="34" charset="-122"/>
              </a:rPr>
              <a:t>:《</a:t>
            </a:r>
            <a:r>
              <a:rPr lang="en-US" altLang="zh-CN" sz="2000" b="1" dirty="0" err="1">
                <a:solidFill>
                  <a:prstClr val="black"/>
                </a:solidFill>
                <a:latin typeface="微软雅黑" pitchFamily="34" charset="-122"/>
                <a:ea typeface="微软雅黑" pitchFamily="34" charset="-122"/>
              </a:rPr>
              <a:t>μCOS</a:t>
            </a:r>
            <a:r>
              <a:rPr lang="en-US" altLang="zh-CN" sz="2000" b="1" dirty="0">
                <a:solidFill>
                  <a:prstClr val="black"/>
                </a:solidFill>
                <a:latin typeface="微软雅黑" pitchFamily="34" charset="-122"/>
                <a:ea typeface="微软雅黑" pitchFamily="34" charset="-122"/>
              </a:rPr>
              <a:t>-III</a:t>
            </a:r>
            <a:r>
              <a:rPr lang="zh-CN" altLang="en-US" sz="2000" b="1" dirty="0">
                <a:solidFill>
                  <a:prstClr val="black"/>
                </a:solidFill>
                <a:latin typeface="微软雅黑" pitchFamily="34" charset="-122"/>
                <a:ea typeface="微软雅黑" pitchFamily="34" charset="-122"/>
              </a:rPr>
              <a:t>内核实现与应用开发实战指南</a:t>
            </a:r>
            <a:r>
              <a:rPr lang="en-US" altLang="zh-CN" sz="2000" b="1" dirty="0" smtClean="0">
                <a:solidFill>
                  <a:prstClr val="black"/>
                </a:solidFill>
                <a:latin typeface="微软雅黑" pitchFamily="34" charset="-122"/>
                <a:ea typeface="微软雅黑" pitchFamily="34" charset="-122"/>
              </a:rPr>
              <a:t>》</a:t>
            </a:r>
          </a:p>
        </p:txBody>
      </p:sp>
      <p:sp>
        <p:nvSpPr>
          <p:cNvPr id="4" name="矩形 3"/>
          <p:cNvSpPr/>
          <p:nvPr/>
        </p:nvSpPr>
        <p:spPr>
          <a:xfrm>
            <a:off x="2979535" y="1777380"/>
            <a:ext cx="3128613" cy="1631216"/>
          </a:xfrm>
          <a:prstGeom prst="rect">
            <a:avLst/>
          </a:prstGeom>
        </p:spPr>
        <p:txBody>
          <a:bodyPr wrap="none">
            <a:spAutoFit/>
          </a:bodyPr>
          <a:lstStyle/>
          <a:p>
            <a:r>
              <a:rPr lang="en-US" altLang="zh-CN" sz="2000" b="1" dirty="0"/>
              <a:t>16.1  </a:t>
            </a:r>
            <a:r>
              <a:rPr lang="zh-CN" altLang="en-US" sz="2000" b="1" dirty="0"/>
              <a:t>万事俱备，</a:t>
            </a:r>
            <a:r>
              <a:rPr lang="zh-CN" altLang="en-US" sz="2000" b="1" dirty="0" smtClean="0"/>
              <a:t>只欠东风</a:t>
            </a:r>
            <a:endParaRPr lang="en-US" altLang="zh-CN" sz="2000" b="1" dirty="0" smtClean="0"/>
          </a:p>
          <a:p>
            <a:endParaRPr lang="en-US" altLang="zh-CN" sz="2000" b="1" dirty="0"/>
          </a:p>
          <a:p>
            <a:r>
              <a:rPr lang="en-US" altLang="zh-CN" sz="2000" b="1" dirty="0"/>
              <a:t>16.2  </a:t>
            </a:r>
            <a:r>
              <a:rPr lang="zh-CN" altLang="en-US" sz="2000" b="1" dirty="0"/>
              <a:t>小心翼翼，十分</a:t>
            </a:r>
            <a:r>
              <a:rPr lang="zh-CN" altLang="en-US" sz="2000" b="1" dirty="0" smtClean="0"/>
              <a:t>谨慎</a:t>
            </a:r>
            <a:endParaRPr lang="en-US" altLang="zh-CN" sz="2000" b="1" dirty="0" smtClean="0"/>
          </a:p>
          <a:p>
            <a:endParaRPr lang="en-US" altLang="zh-CN" sz="2000" b="1" dirty="0"/>
          </a:p>
          <a:p>
            <a:r>
              <a:rPr lang="en-US" altLang="zh-CN" sz="2000" b="1" dirty="0" smtClean="0"/>
              <a:t>16.3  </a:t>
            </a:r>
            <a:r>
              <a:rPr lang="zh-CN" altLang="en-US" sz="2000" b="1" dirty="0"/>
              <a:t>系统的启动</a:t>
            </a:r>
            <a:endParaRPr lang="zh-CN" altLang="en-US" sz="2000" b="1" dirty="0"/>
          </a:p>
        </p:txBody>
      </p:sp>
    </p:spTree>
    <p:extLst>
      <p:ext uri="{BB962C8B-B14F-4D97-AF65-F5344CB8AC3E}">
        <p14:creationId xmlns:p14="http://schemas.microsoft.com/office/powerpoint/2010/main" val="3462763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23528" y="1705372"/>
            <a:ext cx="8478688" cy="923330"/>
          </a:xfrm>
          <a:prstGeom prst="rect">
            <a:avLst/>
          </a:prstGeom>
        </p:spPr>
        <p:txBody>
          <a:bodyPr wrap="square">
            <a:spAutoFit/>
          </a:bodyPr>
          <a:lstStyle/>
          <a:p>
            <a:r>
              <a:rPr lang="zh-CN" altLang="zh-CN" dirty="0" smtClean="0"/>
              <a:t>这种方法是在</a:t>
            </a:r>
            <a:r>
              <a:rPr lang="en-US" altLang="zh-CN" dirty="0" smtClean="0"/>
              <a:t>main()</a:t>
            </a:r>
            <a:r>
              <a:rPr lang="zh-CN" altLang="zh-CN" dirty="0" smtClean="0"/>
              <a:t>函数中将硬件初始化，</a:t>
            </a:r>
            <a:r>
              <a:rPr lang="en-US" altLang="zh-CN" dirty="0" smtClean="0"/>
              <a:t>RTOS</a:t>
            </a:r>
            <a:r>
              <a:rPr lang="zh-CN" altLang="zh-CN" dirty="0" smtClean="0"/>
              <a:t>系统初始化，所有任务的创建这些都弄好，这个我称之为万事都已经准备好。最后只欠一道东风，即启动</a:t>
            </a:r>
            <a:r>
              <a:rPr lang="en-US" altLang="zh-CN" dirty="0" smtClean="0"/>
              <a:t>RTOS</a:t>
            </a:r>
            <a:r>
              <a:rPr lang="zh-CN" altLang="zh-CN" dirty="0" smtClean="0"/>
              <a:t>的调度器，开始多任务的调度</a:t>
            </a:r>
            <a:endParaRPr lang="zh-CN" altLang="en-US" dirty="0"/>
          </a:p>
        </p:txBody>
      </p:sp>
      <p:sp>
        <p:nvSpPr>
          <p:cNvPr id="3" name="矩形 2"/>
          <p:cNvSpPr/>
          <p:nvPr/>
        </p:nvSpPr>
        <p:spPr>
          <a:xfrm>
            <a:off x="-180528" y="1111987"/>
            <a:ext cx="2723823" cy="369332"/>
          </a:xfrm>
          <a:prstGeom prst="rect">
            <a:avLst/>
          </a:prstGeom>
        </p:spPr>
        <p:txBody>
          <a:bodyPr wrap="none">
            <a:spAutoFit/>
          </a:bodyPr>
          <a:lstStyle/>
          <a:p>
            <a:pPr lvl="1"/>
            <a:r>
              <a:rPr lang="zh-CN" altLang="zh-CN" b="1" dirty="0"/>
              <a:t>万事俱备，只欠东风</a:t>
            </a:r>
          </a:p>
        </p:txBody>
      </p:sp>
    </p:spTree>
    <p:extLst>
      <p:ext uri="{BB962C8B-B14F-4D97-AF65-F5344CB8AC3E}">
        <p14:creationId xmlns:p14="http://schemas.microsoft.com/office/powerpoint/2010/main" val="4280406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08520" y="1022499"/>
            <a:ext cx="2723823" cy="369332"/>
          </a:xfrm>
          <a:prstGeom prst="rect">
            <a:avLst/>
          </a:prstGeom>
        </p:spPr>
        <p:txBody>
          <a:bodyPr wrap="none">
            <a:spAutoFit/>
          </a:bodyPr>
          <a:lstStyle/>
          <a:p>
            <a:pPr lvl="1"/>
            <a:r>
              <a:rPr lang="zh-CN" altLang="zh-CN" b="1" dirty="0"/>
              <a:t>小心翼翼，十分谨慎</a:t>
            </a:r>
          </a:p>
        </p:txBody>
      </p:sp>
      <p:sp>
        <p:nvSpPr>
          <p:cNvPr id="3" name="矩形 2"/>
          <p:cNvSpPr/>
          <p:nvPr/>
        </p:nvSpPr>
        <p:spPr>
          <a:xfrm>
            <a:off x="467544" y="1489348"/>
            <a:ext cx="7920880" cy="923330"/>
          </a:xfrm>
          <a:prstGeom prst="rect">
            <a:avLst/>
          </a:prstGeom>
        </p:spPr>
        <p:txBody>
          <a:bodyPr wrap="square">
            <a:spAutoFit/>
          </a:bodyPr>
          <a:lstStyle/>
          <a:p>
            <a:r>
              <a:rPr lang="zh-CN" altLang="zh-CN" dirty="0" smtClean="0"/>
              <a:t>这种</a:t>
            </a:r>
            <a:r>
              <a:rPr lang="zh-CN" altLang="zh-CN" dirty="0"/>
              <a:t>方法是在</a:t>
            </a:r>
            <a:r>
              <a:rPr lang="en-US" altLang="zh-CN" dirty="0"/>
              <a:t>main()</a:t>
            </a:r>
            <a:r>
              <a:rPr lang="zh-CN" altLang="zh-CN" dirty="0"/>
              <a:t>函数中将硬件和</a:t>
            </a:r>
            <a:r>
              <a:rPr lang="en-US" altLang="zh-CN" dirty="0"/>
              <a:t>RTOS</a:t>
            </a:r>
            <a:r>
              <a:rPr lang="zh-CN" altLang="zh-CN" dirty="0"/>
              <a:t>系统先初始化好，然后创建一个启动任务后就启动调度器，然后在启动任务里面创建各种应用任务，当所有任务都创建成功后，启动任务把自己删除</a:t>
            </a:r>
            <a:endParaRPr lang="zh-CN" altLang="en-US" dirty="0"/>
          </a:p>
        </p:txBody>
      </p:sp>
    </p:spTree>
    <p:extLst>
      <p:ext uri="{BB962C8B-B14F-4D97-AF65-F5344CB8AC3E}">
        <p14:creationId xmlns:p14="http://schemas.microsoft.com/office/powerpoint/2010/main" val="1147061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08520" y="1007984"/>
            <a:ext cx="1800493" cy="369332"/>
          </a:xfrm>
          <a:prstGeom prst="rect">
            <a:avLst/>
          </a:prstGeom>
        </p:spPr>
        <p:txBody>
          <a:bodyPr wrap="none">
            <a:spAutoFit/>
          </a:bodyPr>
          <a:lstStyle/>
          <a:p>
            <a:pPr lvl="1"/>
            <a:r>
              <a:rPr lang="zh-CN" altLang="zh-CN" b="1" dirty="0"/>
              <a:t>系统的启动</a:t>
            </a:r>
          </a:p>
        </p:txBody>
      </p:sp>
      <p:sp>
        <p:nvSpPr>
          <p:cNvPr id="5" name="矩形 4"/>
          <p:cNvSpPr/>
          <p:nvPr/>
        </p:nvSpPr>
        <p:spPr>
          <a:xfrm>
            <a:off x="611559" y="1489348"/>
            <a:ext cx="7992889" cy="923330"/>
          </a:xfrm>
          <a:prstGeom prst="rect">
            <a:avLst/>
          </a:prstGeom>
        </p:spPr>
        <p:txBody>
          <a:bodyPr wrap="square">
            <a:spAutoFit/>
          </a:bodyPr>
          <a:lstStyle/>
          <a:p>
            <a:r>
              <a:rPr lang="zh-CN" altLang="zh-CN" dirty="0"/>
              <a:t>在系统上电的时候第一个执行的是启动文件里面由汇编编写的复位函数</a:t>
            </a:r>
            <a:r>
              <a:rPr lang="en-US" altLang="zh-CN" dirty="0" err="1" smtClean="0"/>
              <a:t>Reset_Handler</a:t>
            </a:r>
            <a:r>
              <a:rPr lang="zh-CN" altLang="en-US" dirty="0" smtClean="0"/>
              <a:t>，</a:t>
            </a:r>
            <a:r>
              <a:rPr lang="zh-CN" altLang="zh-CN" dirty="0" smtClean="0"/>
              <a:t>复位</a:t>
            </a:r>
            <a:r>
              <a:rPr lang="zh-CN" altLang="zh-CN" dirty="0"/>
              <a:t>函数的最后会调用</a:t>
            </a:r>
            <a:r>
              <a:rPr lang="en-US" altLang="zh-CN" dirty="0"/>
              <a:t>C</a:t>
            </a:r>
            <a:r>
              <a:rPr lang="zh-CN" altLang="zh-CN" dirty="0"/>
              <a:t>库函数</a:t>
            </a:r>
            <a:r>
              <a:rPr lang="en-US" altLang="zh-CN" dirty="0"/>
              <a:t>__main</a:t>
            </a:r>
            <a:r>
              <a:rPr lang="zh-CN" altLang="zh-CN" dirty="0" smtClean="0"/>
              <a:t>，</a:t>
            </a:r>
            <a:r>
              <a:rPr lang="en-US" altLang="zh-CN" dirty="0"/>
              <a:t>__main()</a:t>
            </a:r>
            <a:r>
              <a:rPr lang="zh-CN" altLang="zh-CN" dirty="0"/>
              <a:t>函数的主要工作是初始化系统的堆和栈，最后调用</a:t>
            </a:r>
            <a:r>
              <a:rPr lang="en-US" altLang="zh-CN" dirty="0"/>
              <a:t>C</a:t>
            </a:r>
            <a:r>
              <a:rPr lang="zh-CN" altLang="zh-CN" dirty="0"/>
              <a:t>中的</a:t>
            </a:r>
            <a:r>
              <a:rPr lang="en-US" altLang="zh-CN" dirty="0"/>
              <a:t>main()</a:t>
            </a:r>
            <a:r>
              <a:rPr lang="zh-CN" altLang="zh-CN" dirty="0"/>
              <a:t>函数，从而去到</a:t>
            </a:r>
            <a:r>
              <a:rPr lang="en-US" altLang="zh-CN" dirty="0"/>
              <a:t>C</a:t>
            </a:r>
            <a:r>
              <a:rPr lang="zh-CN" altLang="zh-CN" dirty="0"/>
              <a:t>的世界。</a:t>
            </a:r>
            <a:endParaRPr lang="zh-CN" altLang="en-US" dirty="0"/>
          </a:p>
        </p:txBody>
      </p:sp>
      <p:sp>
        <p:nvSpPr>
          <p:cNvPr id="6" name="矩形 5"/>
          <p:cNvSpPr/>
          <p:nvPr/>
        </p:nvSpPr>
        <p:spPr>
          <a:xfrm>
            <a:off x="-519520" y="2899868"/>
            <a:ext cx="2262158" cy="369332"/>
          </a:xfrm>
          <a:prstGeom prst="rect">
            <a:avLst/>
          </a:prstGeom>
        </p:spPr>
        <p:txBody>
          <a:bodyPr wrap="none">
            <a:spAutoFit/>
          </a:bodyPr>
          <a:lstStyle/>
          <a:p>
            <a:pPr lvl="2"/>
            <a:r>
              <a:rPr lang="zh-CN" altLang="zh-CN" b="1" dirty="0"/>
              <a:t>系统初始化</a:t>
            </a:r>
          </a:p>
        </p:txBody>
      </p:sp>
      <p:sp>
        <p:nvSpPr>
          <p:cNvPr id="7" name="矩形 6"/>
          <p:cNvSpPr/>
          <p:nvPr/>
        </p:nvSpPr>
        <p:spPr>
          <a:xfrm>
            <a:off x="611558" y="3361556"/>
            <a:ext cx="7560841" cy="923330"/>
          </a:xfrm>
          <a:prstGeom prst="rect">
            <a:avLst/>
          </a:prstGeom>
        </p:spPr>
        <p:txBody>
          <a:bodyPr wrap="square">
            <a:spAutoFit/>
          </a:bodyPr>
          <a:lstStyle/>
          <a:p>
            <a:r>
              <a:rPr lang="zh-CN" altLang="zh-CN" dirty="0"/>
              <a:t>在调用创建任务函数之前，我们必须要对系统进行一次初始化，而系统的初始化是根据我们配置宏定义进行初始化的，有一些则是系统必要的初始化，如空闲任务，时钟节拍任务</a:t>
            </a:r>
            <a:r>
              <a:rPr lang="zh-CN" altLang="zh-CN" dirty="0" smtClean="0"/>
              <a:t>等</a:t>
            </a:r>
            <a:endParaRPr lang="zh-CN" altLang="en-US" dirty="0"/>
          </a:p>
        </p:txBody>
      </p:sp>
    </p:spTree>
    <p:extLst>
      <p:ext uri="{BB962C8B-B14F-4D97-AF65-F5344CB8AC3E}">
        <p14:creationId xmlns:p14="http://schemas.microsoft.com/office/powerpoint/2010/main" val="1147061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994975" y="961202"/>
            <a:ext cx="2492990" cy="369332"/>
          </a:xfrm>
          <a:prstGeom prst="rect">
            <a:avLst/>
          </a:prstGeom>
        </p:spPr>
        <p:txBody>
          <a:bodyPr wrap="none">
            <a:spAutoFit/>
          </a:bodyPr>
          <a:lstStyle/>
          <a:p>
            <a:pPr lvl="3" fontAlgn="base"/>
            <a:r>
              <a:rPr lang="zh-CN" altLang="zh-CN" b="1" dirty="0"/>
              <a:t>空闲任务</a:t>
            </a:r>
          </a:p>
        </p:txBody>
      </p:sp>
      <p:sp>
        <p:nvSpPr>
          <p:cNvPr id="3" name="矩形 2"/>
          <p:cNvSpPr/>
          <p:nvPr/>
        </p:nvSpPr>
        <p:spPr>
          <a:xfrm>
            <a:off x="755576" y="1394415"/>
            <a:ext cx="3431580" cy="369332"/>
          </a:xfrm>
          <a:prstGeom prst="rect">
            <a:avLst/>
          </a:prstGeom>
        </p:spPr>
        <p:txBody>
          <a:bodyPr wrap="none">
            <a:spAutoFit/>
          </a:bodyPr>
          <a:lstStyle/>
          <a:p>
            <a:r>
              <a:rPr lang="zh-CN" altLang="en-US" dirty="0" smtClean="0"/>
              <a:t>创建空闲任务：</a:t>
            </a:r>
            <a:r>
              <a:rPr lang="en-US" altLang="zh-CN" dirty="0" err="1" smtClean="0"/>
              <a:t>OS_IdleTaskInit</a:t>
            </a:r>
            <a:r>
              <a:rPr lang="en-US" altLang="zh-CN" dirty="0"/>
              <a:t>()</a:t>
            </a:r>
            <a:endParaRPr lang="zh-CN" altLang="en-US" dirty="0"/>
          </a:p>
        </p:txBody>
      </p:sp>
      <p:sp>
        <p:nvSpPr>
          <p:cNvPr id="4" name="矩形 3"/>
          <p:cNvSpPr/>
          <p:nvPr/>
        </p:nvSpPr>
        <p:spPr>
          <a:xfrm>
            <a:off x="-612576" y="2209428"/>
            <a:ext cx="2202847" cy="369332"/>
          </a:xfrm>
          <a:prstGeom prst="rect">
            <a:avLst/>
          </a:prstGeom>
        </p:spPr>
        <p:txBody>
          <a:bodyPr wrap="none">
            <a:spAutoFit/>
          </a:bodyPr>
          <a:lstStyle/>
          <a:p>
            <a:pPr lvl="2"/>
            <a:r>
              <a:rPr lang="en-US" altLang="zh-CN" b="1" dirty="0"/>
              <a:t>CPU</a:t>
            </a:r>
            <a:r>
              <a:rPr lang="zh-CN" altLang="zh-CN" b="1" dirty="0"/>
              <a:t>初始化</a:t>
            </a:r>
          </a:p>
        </p:txBody>
      </p:sp>
      <p:sp>
        <p:nvSpPr>
          <p:cNvPr id="5" name="矩形 4"/>
          <p:cNvSpPr/>
          <p:nvPr/>
        </p:nvSpPr>
        <p:spPr>
          <a:xfrm>
            <a:off x="611560" y="2578760"/>
            <a:ext cx="7992888" cy="646331"/>
          </a:xfrm>
          <a:prstGeom prst="rect">
            <a:avLst/>
          </a:prstGeom>
        </p:spPr>
        <p:txBody>
          <a:bodyPr wrap="square">
            <a:spAutoFit/>
          </a:bodyPr>
          <a:lstStyle/>
          <a:p>
            <a:r>
              <a:rPr lang="en-US" altLang="zh-CN" dirty="0" smtClean="0"/>
              <a:t>CPU</a:t>
            </a:r>
            <a:r>
              <a:rPr lang="zh-CN" altLang="zh-CN" dirty="0"/>
              <a:t>的初始化，在μ</a:t>
            </a:r>
            <a:r>
              <a:rPr lang="en-US" altLang="zh-CN" dirty="0"/>
              <a:t>C/OS </a:t>
            </a:r>
            <a:r>
              <a:rPr lang="zh-CN" altLang="zh-CN" dirty="0"/>
              <a:t>中，有一个很重要的功能就是时间戳，它的精度高达</a:t>
            </a:r>
            <a:r>
              <a:rPr lang="en-US" altLang="zh-CN" dirty="0"/>
              <a:t>ns</a:t>
            </a:r>
            <a:r>
              <a:rPr lang="zh-CN" altLang="zh-CN" dirty="0"/>
              <a:t>级别，是</a:t>
            </a:r>
            <a:r>
              <a:rPr lang="en-US" altLang="zh-CN" dirty="0"/>
              <a:t>CPU</a:t>
            </a:r>
            <a:r>
              <a:rPr lang="zh-CN" altLang="zh-CN" dirty="0"/>
              <a:t>内核的一个资源，所以使用的时候要对</a:t>
            </a:r>
            <a:r>
              <a:rPr lang="en-US" altLang="zh-CN" dirty="0"/>
              <a:t>CPU</a:t>
            </a:r>
            <a:r>
              <a:rPr lang="zh-CN" altLang="zh-CN" dirty="0"/>
              <a:t>进行相关的</a:t>
            </a:r>
            <a:r>
              <a:rPr lang="zh-CN" altLang="zh-CN" dirty="0" smtClean="0"/>
              <a:t>初始化</a:t>
            </a:r>
            <a:endParaRPr lang="zh-CN" altLang="en-US" dirty="0"/>
          </a:p>
        </p:txBody>
      </p:sp>
      <p:sp>
        <p:nvSpPr>
          <p:cNvPr id="6" name="矩形 5"/>
          <p:cNvSpPr/>
          <p:nvPr/>
        </p:nvSpPr>
        <p:spPr>
          <a:xfrm>
            <a:off x="-612576" y="3721596"/>
            <a:ext cx="2523448" cy="369332"/>
          </a:xfrm>
          <a:prstGeom prst="rect">
            <a:avLst/>
          </a:prstGeom>
        </p:spPr>
        <p:txBody>
          <a:bodyPr wrap="none">
            <a:spAutoFit/>
          </a:bodyPr>
          <a:lstStyle/>
          <a:p>
            <a:pPr lvl="2"/>
            <a:r>
              <a:rPr lang="en-US" altLang="zh-CN" b="1" dirty="0" err="1"/>
              <a:t>SysTick</a:t>
            </a:r>
            <a:r>
              <a:rPr lang="zh-CN" altLang="zh-CN" b="1" dirty="0"/>
              <a:t>初始化</a:t>
            </a:r>
          </a:p>
        </p:txBody>
      </p:sp>
      <p:sp>
        <p:nvSpPr>
          <p:cNvPr id="7" name="矩形 6"/>
          <p:cNvSpPr/>
          <p:nvPr/>
        </p:nvSpPr>
        <p:spPr>
          <a:xfrm>
            <a:off x="649148" y="4061650"/>
            <a:ext cx="7955300" cy="923330"/>
          </a:xfrm>
          <a:prstGeom prst="rect">
            <a:avLst/>
          </a:prstGeom>
        </p:spPr>
        <p:txBody>
          <a:bodyPr wrap="square">
            <a:spAutoFit/>
          </a:bodyPr>
          <a:lstStyle/>
          <a:p>
            <a:r>
              <a:rPr lang="zh-CN" altLang="zh-CN" dirty="0"/>
              <a:t>时钟节拍的频率表示操作系统每</a:t>
            </a:r>
            <a:r>
              <a:rPr lang="en-US" altLang="zh-CN" dirty="0"/>
              <a:t>1</a:t>
            </a:r>
            <a:r>
              <a:rPr lang="zh-CN" altLang="zh-CN" dirty="0"/>
              <a:t>秒钟产生多少个</a:t>
            </a:r>
            <a:r>
              <a:rPr lang="en-US" altLang="zh-CN" dirty="0"/>
              <a:t>tick</a:t>
            </a:r>
            <a:r>
              <a:rPr lang="zh-CN" altLang="zh-CN" dirty="0"/>
              <a:t>，</a:t>
            </a:r>
            <a:r>
              <a:rPr lang="en-US" altLang="zh-CN" dirty="0"/>
              <a:t>tick</a:t>
            </a:r>
            <a:r>
              <a:rPr lang="zh-CN" altLang="zh-CN" dirty="0"/>
              <a:t>即是操作系统节拍的时钟周期，时钟节拍就是系统以固定的频率产生中断（时基中断），并在中断中处理与时间相关的事件，推动所有任务向前运行</a:t>
            </a:r>
            <a:endParaRPr lang="zh-CN" altLang="en-US" dirty="0"/>
          </a:p>
        </p:txBody>
      </p:sp>
    </p:spTree>
    <p:extLst>
      <p:ext uri="{BB962C8B-B14F-4D97-AF65-F5344CB8AC3E}">
        <p14:creationId xmlns:p14="http://schemas.microsoft.com/office/powerpoint/2010/main" val="1147061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42486" y="1010569"/>
            <a:ext cx="2262158" cy="369332"/>
          </a:xfrm>
          <a:prstGeom prst="rect">
            <a:avLst/>
          </a:prstGeom>
        </p:spPr>
        <p:txBody>
          <a:bodyPr wrap="none">
            <a:spAutoFit/>
          </a:bodyPr>
          <a:lstStyle/>
          <a:p>
            <a:pPr lvl="2"/>
            <a:r>
              <a:rPr lang="zh-CN" altLang="zh-CN" b="1" dirty="0"/>
              <a:t>内存初始化</a:t>
            </a:r>
          </a:p>
        </p:txBody>
      </p:sp>
      <p:sp>
        <p:nvSpPr>
          <p:cNvPr id="3" name="矩形 2"/>
          <p:cNvSpPr/>
          <p:nvPr/>
        </p:nvSpPr>
        <p:spPr>
          <a:xfrm>
            <a:off x="755576" y="1399467"/>
            <a:ext cx="1293944" cy="369332"/>
          </a:xfrm>
          <a:prstGeom prst="rect">
            <a:avLst/>
          </a:prstGeom>
        </p:spPr>
        <p:txBody>
          <a:bodyPr wrap="none">
            <a:spAutoFit/>
          </a:bodyPr>
          <a:lstStyle/>
          <a:p>
            <a:r>
              <a:rPr lang="en-US" altLang="zh-CN" dirty="0" err="1"/>
              <a:t>Mem_Init</a:t>
            </a:r>
            <a:r>
              <a:rPr lang="en-US" altLang="zh-CN" dirty="0"/>
              <a:t>();</a:t>
            </a:r>
            <a:endParaRPr lang="zh-CN" altLang="en-US" dirty="0"/>
          </a:p>
        </p:txBody>
      </p:sp>
      <p:sp>
        <p:nvSpPr>
          <p:cNvPr id="4" name="矩形 3"/>
          <p:cNvSpPr/>
          <p:nvPr/>
        </p:nvSpPr>
        <p:spPr>
          <a:xfrm>
            <a:off x="-510880" y="1993404"/>
            <a:ext cx="1998945" cy="369332"/>
          </a:xfrm>
          <a:prstGeom prst="rect">
            <a:avLst/>
          </a:prstGeom>
        </p:spPr>
        <p:txBody>
          <a:bodyPr wrap="none">
            <a:spAutoFit/>
          </a:bodyPr>
          <a:lstStyle/>
          <a:p>
            <a:pPr lvl="2"/>
            <a:r>
              <a:rPr lang="en-US" altLang="zh-CN" b="1" dirty="0" err="1"/>
              <a:t>OSStart</a:t>
            </a:r>
            <a:r>
              <a:rPr lang="en-US" altLang="zh-CN" b="1" dirty="0"/>
              <a:t>()</a:t>
            </a:r>
            <a:endParaRPr lang="zh-CN" altLang="zh-CN" b="1" dirty="0"/>
          </a:p>
        </p:txBody>
      </p:sp>
      <p:sp>
        <p:nvSpPr>
          <p:cNvPr id="5" name="矩形 4"/>
          <p:cNvSpPr/>
          <p:nvPr/>
        </p:nvSpPr>
        <p:spPr>
          <a:xfrm>
            <a:off x="783545" y="2372199"/>
            <a:ext cx="4570482" cy="369332"/>
          </a:xfrm>
          <a:prstGeom prst="rect">
            <a:avLst/>
          </a:prstGeom>
        </p:spPr>
        <p:txBody>
          <a:bodyPr wrap="none">
            <a:spAutoFit/>
          </a:bodyPr>
          <a:lstStyle/>
          <a:p>
            <a:r>
              <a:rPr lang="zh-CN" altLang="zh-CN" dirty="0"/>
              <a:t>在创建完任务的时候，我们需要开启调度器</a:t>
            </a:r>
            <a:endParaRPr lang="zh-CN" altLang="en-US" dirty="0"/>
          </a:p>
        </p:txBody>
      </p:sp>
    </p:spTree>
    <p:extLst>
      <p:ext uri="{BB962C8B-B14F-4D97-AF65-F5344CB8AC3E}">
        <p14:creationId xmlns:p14="http://schemas.microsoft.com/office/powerpoint/2010/main" val="11470613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367661" y="3649588"/>
            <a:ext cx="6408678" cy="1800200"/>
            <a:chOff x="1122797" y="3236265"/>
            <a:chExt cx="6408678" cy="1800200"/>
          </a:xfrm>
        </p:grpSpPr>
        <p:grpSp>
          <p:nvGrpSpPr>
            <p:cNvPr id="12" name="标题 1"/>
            <p:cNvGrpSpPr>
              <a:grpSpLocks/>
            </p:cNvGrpSpPr>
            <p:nvPr/>
          </p:nvGrpSpPr>
          <p:grpSpPr bwMode="auto">
            <a:xfrm>
              <a:off x="1140250" y="3236265"/>
              <a:ext cx="5208588" cy="938212"/>
              <a:chOff x="0" y="0"/>
              <a:chExt cx="3340" cy="1302"/>
            </a:xfrm>
          </p:grpSpPr>
          <p:pic>
            <p:nvPicPr>
              <p:cNvPr id="13"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15" name="标题 1"/>
            <p:cNvGrpSpPr>
              <a:grpSpLocks/>
            </p:cNvGrpSpPr>
            <p:nvPr/>
          </p:nvGrpSpPr>
          <p:grpSpPr bwMode="auto">
            <a:xfrm>
              <a:off x="1122797" y="4098252"/>
              <a:ext cx="5210175" cy="938213"/>
              <a:chOff x="0" y="0"/>
              <a:chExt cx="3340" cy="1302"/>
            </a:xfrm>
          </p:grpSpPr>
          <p:pic>
            <p:nvPicPr>
              <p:cNvPr id="16"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18" name="文本框 3"/>
            <p:cNvSpPr txBox="1">
              <a:spLocks noChangeArrowheads="1"/>
            </p:cNvSpPr>
            <p:nvPr/>
          </p:nvSpPr>
          <p:spPr bwMode="auto">
            <a:xfrm>
              <a:off x="6125013" y="4532412"/>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69" y="3415161"/>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组合 36"/>
          <p:cNvGrpSpPr/>
          <p:nvPr/>
        </p:nvGrpSpPr>
        <p:grpSpPr>
          <a:xfrm>
            <a:off x="1691680" y="1057300"/>
            <a:ext cx="5452928" cy="2603227"/>
            <a:chOff x="1435100" y="1847855"/>
            <a:chExt cx="6022975" cy="2457449"/>
          </a:xfrm>
        </p:grpSpPr>
        <p:grpSp>
          <p:nvGrpSpPr>
            <p:cNvPr id="38" name="圆角矩形 18"/>
            <p:cNvGrpSpPr>
              <a:grpSpLocks/>
            </p:cNvGrpSpPr>
            <p:nvPr/>
          </p:nvGrpSpPr>
          <p:grpSpPr bwMode="auto">
            <a:xfrm>
              <a:off x="6215063" y="3562353"/>
              <a:ext cx="742950" cy="742951"/>
              <a:chOff x="0" y="0"/>
              <a:chExt cx="468" cy="468"/>
            </a:xfrm>
          </p:grpSpPr>
          <p:pic>
            <p:nvPicPr>
              <p:cNvPr id="60" name="圆角矩形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39" name="圆角矩形 13"/>
            <p:cNvGrpSpPr>
              <a:grpSpLocks/>
            </p:cNvGrpSpPr>
            <p:nvPr/>
          </p:nvGrpSpPr>
          <p:grpSpPr bwMode="auto">
            <a:xfrm>
              <a:off x="4856172" y="2206629"/>
              <a:ext cx="530225" cy="525463"/>
              <a:chOff x="0" y="0"/>
              <a:chExt cx="334" cy="331"/>
            </a:xfrm>
          </p:grpSpPr>
          <p:pic>
            <p:nvPicPr>
              <p:cNvPr id="58" name="圆角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0" name="圆角矩形 12"/>
            <p:cNvGrpSpPr>
              <a:grpSpLocks/>
            </p:cNvGrpSpPr>
            <p:nvPr/>
          </p:nvGrpSpPr>
          <p:grpSpPr bwMode="auto">
            <a:xfrm>
              <a:off x="6232525" y="2413004"/>
              <a:ext cx="1225550" cy="1225552"/>
              <a:chOff x="0" y="0"/>
              <a:chExt cx="772" cy="772"/>
            </a:xfrm>
          </p:grpSpPr>
          <p:pic>
            <p:nvPicPr>
              <p:cNvPr id="56" name="圆角矩形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1" name="圆角矩形 9"/>
            <p:cNvGrpSpPr>
              <a:grpSpLocks/>
            </p:cNvGrpSpPr>
            <p:nvPr/>
          </p:nvGrpSpPr>
          <p:grpSpPr bwMode="auto">
            <a:xfrm>
              <a:off x="3648075" y="2566992"/>
              <a:ext cx="446088" cy="444500"/>
              <a:chOff x="0" y="0"/>
              <a:chExt cx="281" cy="280"/>
            </a:xfrm>
          </p:grpSpPr>
          <p:pic>
            <p:nvPicPr>
              <p:cNvPr id="54" name="圆角矩形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2" name="圆角矩形 4"/>
            <p:cNvGrpSpPr>
              <a:grpSpLocks/>
            </p:cNvGrpSpPr>
            <p:nvPr/>
          </p:nvGrpSpPr>
          <p:grpSpPr bwMode="auto">
            <a:xfrm>
              <a:off x="2428884" y="1847855"/>
              <a:ext cx="523875" cy="530225"/>
              <a:chOff x="0" y="0"/>
              <a:chExt cx="330" cy="334"/>
            </a:xfrm>
          </p:grpSpPr>
          <p:pic>
            <p:nvPicPr>
              <p:cNvPr id="52" name="圆角矩形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3" name="标题 1"/>
            <p:cNvGrpSpPr>
              <a:grpSpLocks/>
            </p:cNvGrpSpPr>
            <p:nvPr/>
          </p:nvGrpSpPr>
          <p:grpSpPr bwMode="auto">
            <a:xfrm>
              <a:off x="1692275" y="2206629"/>
              <a:ext cx="5302250" cy="2066927"/>
              <a:chOff x="0" y="0"/>
              <a:chExt cx="3340" cy="1302"/>
            </a:xfrm>
          </p:grpSpPr>
          <p:pic>
            <p:nvPicPr>
              <p:cNvPr id="50"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smtClean="0">
                    <a:solidFill>
                      <a:srgbClr val="000000"/>
                    </a:solidFill>
                    <a:latin typeface="微软雅黑" pitchFamily="34" charset="-122"/>
                    <a:ea typeface="微软雅黑" pitchFamily="34" charset="-122"/>
                  </a:rPr>
                  <a:t>THANKS</a:t>
                </a:r>
                <a:endParaRPr lang="zh-CN" altLang="en-US" sz="3200" b="1" dirty="0">
                  <a:solidFill>
                    <a:srgbClr val="000000"/>
                  </a:solidFill>
                  <a:latin typeface="微软雅黑" pitchFamily="34" charset="-122"/>
                  <a:ea typeface="微软雅黑" pitchFamily="34" charset="-122"/>
                </a:endParaRPr>
              </a:p>
            </p:txBody>
          </p:sp>
        </p:grpSp>
        <p:grpSp>
          <p:nvGrpSpPr>
            <p:cNvPr id="44" name="圆角矩形 8"/>
            <p:cNvGrpSpPr>
              <a:grpSpLocks/>
            </p:cNvGrpSpPr>
            <p:nvPr/>
          </p:nvGrpSpPr>
          <p:grpSpPr bwMode="auto">
            <a:xfrm>
              <a:off x="1435100" y="2566992"/>
              <a:ext cx="446088" cy="444500"/>
              <a:chOff x="0" y="0"/>
              <a:chExt cx="281" cy="280"/>
            </a:xfrm>
          </p:grpSpPr>
          <p:pic>
            <p:nvPicPr>
              <p:cNvPr id="4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5" name="圆角矩形 11"/>
            <p:cNvGrpSpPr>
              <a:grpSpLocks/>
            </p:cNvGrpSpPr>
            <p:nvPr/>
          </p:nvGrpSpPr>
          <p:grpSpPr bwMode="auto">
            <a:xfrm>
              <a:off x="5938842" y="2384428"/>
              <a:ext cx="1055687" cy="1054100"/>
              <a:chOff x="0" y="0"/>
              <a:chExt cx="665" cy="664"/>
            </a:xfrm>
          </p:grpSpPr>
          <p:pic>
            <p:nvPicPr>
              <p:cNvPr id="4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pic>
        <p:nvPicPr>
          <p:cNvPr id="65" name="Picture 2" descr="H:\qqfile\1161959934\FileRecv\200 200.jpg"/>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62" name="标题 1"/>
          <p:cNvSpPr txBox="1">
            <a:spLocks/>
          </p:cNvSpPr>
          <p:nvPr/>
        </p:nvSpPr>
        <p:spPr>
          <a:xfrm>
            <a:off x="251520" y="193204"/>
            <a:ext cx="7704856" cy="495484"/>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smtClean="0">
                <a:latin typeface="+mn-ea"/>
                <a:ea typeface="+mn-ea"/>
              </a:rPr>
              <a:t>【</a:t>
            </a:r>
            <a:r>
              <a:rPr lang="zh-CN" altLang="en-US" sz="2400" dirty="0" smtClean="0">
                <a:latin typeface="+mn-ea"/>
                <a:ea typeface="+mn-ea"/>
              </a:rPr>
              <a:t>野火</a:t>
            </a:r>
            <a:r>
              <a:rPr lang="en-US" altLang="zh-CN" sz="2400" dirty="0" smtClean="0">
                <a:latin typeface="+mn-ea"/>
                <a:ea typeface="+mn-ea"/>
              </a:rPr>
              <a:t>】</a:t>
            </a:r>
            <a:r>
              <a:rPr lang="en-US" altLang="zh-CN" sz="2400" dirty="0" err="1" smtClean="0">
                <a:latin typeface="+mn-ea"/>
                <a:ea typeface="+mn-ea"/>
              </a:rPr>
              <a:t>μCOS</a:t>
            </a:r>
            <a:r>
              <a:rPr lang="en-US" altLang="zh-CN" sz="2400" dirty="0" smtClean="0">
                <a:latin typeface="+mn-ea"/>
                <a:ea typeface="+mn-ea"/>
              </a:rPr>
              <a:t>-III</a:t>
            </a:r>
            <a:r>
              <a:rPr lang="zh-CN" altLang="en-US" sz="2400" dirty="0" smtClean="0">
                <a:latin typeface="+mn-ea"/>
                <a:ea typeface="+mn-ea"/>
              </a:rPr>
              <a:t>内核实现与应用开发实战指南</a:t>
            </a:r>
            <a:endParaRPr lang="zh-CN" altLang="en-US" sz="2400" dirty="0">
              <a:latin typeface="+mn-ea"/>
              <a:ea typeface="+mn-ea"/>
            </a:endParaRPr>
          </a:p>
        </p:txBody>
      </p:sp>
    </p:spTree>
    <p:extLst>
      <p:ext uri="{BB962C8B-B14F-4D97-AF65-F5344CB8AC3E}">
        <p14:creationId xmlns:p14="http://schemas.microsoft.com/office/powerpoint/2010/main" val="35568127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112</TotalTime>
  <Words>490</Words>
  <Application>Microsoft Office PowerPoint</Application>
  <PresentationFormat>全屏显示(16:10)</PresentationFormat>
  <Paragraphs>41</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波形</vt:lpstr>
      <vt:lpstr>【野火】μCOS-III内核实现与应用开发实战指南</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【野火】LwIP应用开发实战指南</dc:title>
  <dc:creator>Administrator</dc:creator>
  <cp:lastModifiedBy>XiaZaiMa.COM</cp:lastModifiedBy>
  <cp:revision>17</cp:revision>
  <dcterms:created xsi:type="dcterms:W3CDTF">2019-05-28T02:20:32Z</dcterms:created>
  <dcterms:modified xsi:type="dcterms:W3CDTF">2019-07-16T03:07:29Z</dcterms:modified>
</cp:coreProperties>
</file>