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62" r:id="rId1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17</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任务管理</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51520" y="913284"/>
            <a:ext cx="1800493" cy="369332"/>
          </a:xfrm>
          <a:prstGeom prst="rect">
            <a:avLst/>
          </a:prstGeom>
        </p:spPr>
        <p:txBody>
          <a:bodyPr wrap="none">
            <a:spAutoFit/>
          </a:bodyPr>
          <a:lstStyle/>
          <a:p>
            <a:pPr lvl="0"/>
            <a:r>
              <a:rPr lang="zh-CN" altLang="zh-CN" b="1" dirty="0"/>
              <a:t>任务的</a:t>
            </a:r>
            <a:r>
              <a:rPr lang="zh-CN" altLang="zh-CN" b="1" dirty="0" smtClean="0"/>
              <a:t>执行时间</a:t>
            </a:r>
            <a:endParaRPr lang="zh-CN" altLang="zh-CN" b="1" dirty="0"/>
          </a:p>
        </p:txBody>
      </p:sp>
      <p:sp>
        <p:nvSpPr>
          <p:cNvPr id="3" name="矩形 2"/>
          <p:cNvSpPr/>
          <p:nvPr/>
        </p:nvSpPr>
        <p:spPr>
          <a:xfrm>
            <a:off x="395536" y="1291465"/>
            <a:ext cx="8136904" cy="646331"/>
          </a:xfrm>
          <a:prstGeom prst="rect">
            <a:avLst/>
          </a:prstGeom>
        </p:spPr>
        <p:txBody>
          <a:bodyPr wrap="square">
            <a:spAutoFit/>
          </a:bodyPr>
          <a:lstStyle/>
          <a:p>
            <a:r>
              <a:rPr lang="zh-CN" altLang="zh-CN" dirty="0"/>
              <a:t>任务的执行时间一般是指两个方面，一是任务从开始到结束的时间，二是任务的周期</a:t>
            </a:r>
            <a:endParaRPr lang="zh-CN" altLang="en-US" dirty="0"/>
          </a:p>
        </p:txBody>
      </p:sp>
      <p:sp>
        <p:nvSpPr>
          <p:cNvPr id="4" name="矩形 3"/>
          <p:cNvSpPr/>
          <p:nvPr/>
        </p:nvSpPr>
        <p:spPr>
          <a:xfrm>
            <a:off x="-180528" y="2569468"/>
            <a:ext cx="2031325" cy="369332"/>
          </a:xfrm>
          <a:prstGeom prst="rect">
            <a:avLst/>
          </a:prstGeom>
        </p:spPr>
        <p:txBody>
          <a:bodyPr wrap="none">
            <a:spAutoFit/>
          </a:bodyPr>
          <a:lstStyle/>
          <a:p>
            <a:pPr lvl="1"/>
            <a:r>
              <a:rPr lang="zh-CN" altLang="zh-CN" b="1" dirty="0"/>
              <a:t>任务管理实验</a:t>
            </a:r>
          </a:p>
        </p:txBody>
      </p:sp>
      <p:sp>
        <p:nvSpPr>
          <p:cNvPr id="5" name="矩形 4"/>
          <p:cNvSpPr/>
          <p:nvPr/>
        </p:nvSpPr>
        <p:spPr>
          <a:xfrm>
            <a:off x="395536" y="2929452"/>
            <a:ext cx="8136904" cy="1477328"/>
          </a:xfrm>
          <a:prstGeom prst="rect">
            <a:avLst/>
          </a:prstGeom>
        </p:spPr>
        <p:txBody>
          <a:bodyPr wrap="square">
            <a:spAutoFit/>
          </a:bodyPr>
          <a:lstStyle/>
          <a:p>
            <a:r>
              <a:rPr lang="zh-CN" altLang="zh-CN" dirty="0"/>
              <a:t>创建</a:t>
            </a:r>
            <a:r>
              <a:rPr lang="en-US" altLang="zh-CN" dirty="0"/>
              <a:t> LED1</a:t>
            </a:r>
            <a:r>
              <a:rPr lang="zh-CN" altLang="zh-CN" dirty="0"/>
              <a:t>、</a:t>
            </a:r>
            <a:r>
              <a:rPr lang="en-US" altLang="zh-CN" dirty="0"/>
              <a:t> LED2 </a:t>
            </a:r>
            <a:r>
              <a:rPr lang="zh-CN" altLang="zh-CN" dirty="0"/>
              <a:t>和</a:t>
            </a:r>
            <a:r>
              <a:rPr lang="en-US" altLang="zh-CN" dirty="0"/>
              <a:t> LED3 </a:t>
            </a:r>
            <a:r>
              <a:rPr lang="zh-CN" altLang="zh-CN" dirty="0"/>
              <a:t>三个应用任务，三个任务的优先级均是</a:t>
            </a:r>
            <a:r>
              <a:rPr lang="en-US" altLang="zh-CN" dirty="0"/>
              <a:t> 3</a:t>
            </a:r>
            <a:r>
              <a:rPr lang="zh-CN" altLang="zh-CN" dirty="0"/>
              <a:t>，本实例使用时间片轮转调度它们运行。系统开始运行后，三个任务均每隔</a:t>
            </a:r>
            <a:r>
              <a:rPr lang="en-US" altLang="zh-CN" dirty="0"/>
              <a:t> 1s </a:t>
            </a:r>
            <a:r>
              <a:rPr lang="zh-CN" altLang="zh-CN" dirty="0"/>
              <a:t>切换一次自己的</a:t>
            </a:r>
            <a:r>
              <a:rPr lang="en-US" altLang="zh-CN" dirty="0"/>
              <a:t> LED </a:t>
            </a:r>
            <a:r>
              <a:rPr lang="zh-CN" altLang="zh-CN" dirty="0"/>
              <a:t>灯的亮灭状态。当</a:t>
            </a:r>
            <a:r>
              <a:rPr lang="en-US" altLang="zh-CN" dirty="0"/>
              <a:t> LED2 </a:t>
            </a:r>
            <a:r>
              <a:rPr lang="zh-CN" altLang="zh-CN" dirty="0"/>
              <a:t>和</a:t>
            </a:r>
            <a:r>
              <a:rPr lang="en-US" altLang="zh-CN" dirty="0"/>
              <a:t> LED3 </a:t>
            </a:r>
            <a:r>
              <a:rPr lang="zh-CN" altLang="zh-CN" dirty="0"/>
              <a:t>两个任务切换</a:t>
            </a:r>
            <a:r>
              <a:rPr lang="en-US" altLang="zh-CN" dirty="0"/>
              <a:t> 5 </a:t>
            </a:r>
            <a:r>
              <a:rPr lang="zh-CN" altLang="zh-CN" dirty="0"/>
              <a:t>次后就均挂起自身，停止切换。而</a:t>
            </a:r>
            <a:r>
              <a:rPr lang="en-US" altLang="zh-CN" dirty="0"/>
              <a:t> LED1 </a:t>
            </a:r>
            <a:r>
              <a:rPr lang="zh-CN" altLang="zh-CN" dirty="0"/>
              <a:t>依然继续切换</a:t>
            </a:r>
            <a:r>
              <a:rPr lang="en-US" altLang="zh-CN" dirty="0"/>
              <a:t> LED1</a:t>
            </a:r>
            <a:r>
              <a:rPr lang="zh-CN" altLang="zh-CN" dirty="0"/>
              <a:t>，当</a:t>
            </a:r>
            <a:r>
              <a:rPr lang="en-US" altLang="zh-CN" dirty="0"/>
              <a:t> LED1 </a:t>
            </a:r>
            <a:r>
              <a:rPr lang="zh-CN" altLang="zh-CN" dirty="0"/>
              <a:t>切换</a:t>
            </a:r>
            <a:r>
              <a:rPr lang="en-US" altLang="zh-CN" dirty="0"/>
              <a:t> 10 </a:t>
            </a:r>
            <a:r>
              <a:rPr lang="zh-CN" altLang="zh-CN" dirty="0"/>
              <a:t>次时，会恢复</a:t>
            </a:r>
            <a:r>
              <a:rPr lang="en-US" altLang="zh-CN" dirty="0"/>
              <a:t> LED2 </a:t>
            </a:r>
            <a:r>
              <a:rPr lang="zh-CN" altLang="zh-CN" dirty="0"/>
              <a:t>和</a:t>
            </a:r>
            <a:r>
              <a:rPr lang="en-US" altLang="zh-CN" dirty="0"/>
              <a:t> LED3 </a:t>
            </a:r>
            <a:r>
              <a:rPr lang="zh-CN" altLang="zh-CN" dirty="0"/>
              <a:t>两个任务运行。</a:t>
            </a:r>
            <a:endParaRPr lang="zh-CN" altLang="en-US"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979535" y="1519153"/>
            <a:ext cx="3348096" cy="3426579"/>
          </a:xfrm>
          <a:prstGeom prst="rect">
            <a:avLst/>
          </a:prstGeom>
        </p:spPr>
        <p:txBody>
          <a:bodyPr wrap="none">
            <a:spAutoFit/>
          </a:bodyPr>
          <a:lstStyle/>
          <a:p>
            <a:pPr>
              <a:lnSpc>
                <a:spcPts val="2000"/>
              </a:lnSpc>
            </a:pPr>
            <a:r>
              <a:rPr lang="en-US" altLang="zh-CN" sz="2000" b="1" dirty="0"/>
              <a:t>17.1  </a:t>
            </a:r>
            <a:r>
              <a:rPr lang="zh-CN" altLang="en-US" sz="2000" b="1" dirty="0"/>
              <a:t>任务的基本</a:t>
            </a:r>
            <a:r>
              <a:rPr lang="zh-CN" altLang="en-US" sz="2000" b="1" dirty="0" smtClean="0"/>
              <a:t>概念</a:t>
            </a:r>
            <a:endParaRPr lang="en-US" altLang="zh-CN" sz="2000" b="1" dirty="0" smtClean="0"/>
          </a:p>
          <a:p>
            <a:pPr>
              <a:lnSpc>
                <a:spcPts val="2000"/>
              </a:lnSpc>
            </a:pPr>
            <a:endParaRPr lang="en-US" altLang="zh-CN" sz="2000" b="1" dirty="0"/>
          </a:p>
          <a:p>
            <a:pPr>
              <a:lnSpc>
                <a:spcPts val="2000"/>
              </a:lnSpc>
            </a:pPr>
            <a:r>
              <a:rPr lang="en-US" altLang="zh-CN" sz="2000" b="1" dirty="0"/>
              <a:t>17.2  </a:t>
            </a:r>
            <a:r>
              <a:rPr lang="zh-CN" altLang="en-US" sz="2000" b="1" dirty="0"/>
              <a:t>任务调度器的基本</a:t>
            </a:r>
            <a:r>
              <a:rPr lang="zh-CN" altLang="en-US" sz="2000" b="1" dirty="0" smtClean="0"/>
              <a:t>概念</a:t>
            </a:r>
            <a:endParaRPr lang="en-US" altLang="zh-CN" sz="2000" b="1" dirty="0" smtClean="0"/>
          </a:p>
          <a:p>
            <a:pPr>
              <a:lnSpc>
                <a:spcPts val="2000"/>
              </a:lnSpc>
            </a:pPr>
            <a:endParaRPr lang="en-US" altLang="zh-CN" sz="2000" b="1" dirty="0"/>
          </a:p>
          <a:p>
            <a:pPr>
              <a:lnSpc>
                <a:spcPts val="2000"/>
              </a:lnSpc>
            </a:pPr>
            <a:r>
              <a:rPr lang="en-US" altLang="zh-CN" sz="2000" b="1" dirty="0"/>
              <a:t>17.3  </a:t>
            </a:r>
            <a:r>
              <a:rPr lang="zh-CN" altLang="en-US" sz="2000" b="1" dirty="0"/>
              <a:t>任务状态</a:t>
            </a:r>
            <a:r>
              <a:rPr lang="zh-CN" altLang="en-US" sz="2000" b="1" dirty="0" smtClean="0"/>
              <a:t>迁移</a:t>
            </a:r>
            <a:endParaRPr lang="en-US" altLang="zh-CN" sz="2000" b="1" dirty="0" smtClean="0"/>
          </a:p>
          <a:p>
            <a:pPr>
              <a:lnSpc>
                <a:spcPts val="2000"/>
              </a:lnSpc>
            </a:pPr>
            <a:endParaRPr lang="en-US" altLang="zh-CN" sz="2000" b="1" dirty="0" smtClean="0"/>
          </a:p>
          <a:p>
            <a:pPr>
              <a:lnSpc>
                <a:spcPts val="2000"/>
              </a:lnSpc>
            </a:pPr>
            <a:r>
              <a:rPr lang="el-GR" altLang="zh-CN" sz="2000" b="1" dirty="0"/>
              <a:t>17.4  μ</a:t>
            </a:r>
            <a:r>
              <a:rPr lang="en-US" altLang="zh-CN" sz="2000" b="1" dirty="0"/>
              <a:t>C/OS</a:t>
            </a:r>
            <a:r>
              <a:rPr lang="zh-CN" altLang="en-US" sz="2000" b="1" dirty="0"/>
              <a:t>的任务</a:t>
            </a:r>
            <a:r>
              <a:rPr lang="zh-CN" altLang="en-US" sz="2000" b="1" dirty="0" smtClean="0"/>
              <a:t>状态</a:t>
            </a:r>
            <a:endParaRPr lang="en-US" altLang="zh-CN" sz="2000" b="1" dirty="0" smtClean="0"/>
          </a:p>
          <a:p>
            <a:pPr>
              <a:lnSpc>
                <a:spcPts val="2000"/>
              </a:lnSpc>
            </a:pPr>
            <a:endParaRPr lang="en-US" altLang="zh-CN" sz="2000" b="1" dirty="0"/>
          </a:p>
          <a:p>
            <a:pPr>
              <a:lnSpc>
                <a:spcPts val="2000"/>
              </a:lnSpc>
            </a:pPr>
            <a:r>
              <a:rPr lang="en-US" altLang="zh-CN" sz="2000" b="1" dirty="0"/>
              <a:t>17.5  </a:t>
            </a:r>
            <a:r>
              <a:rPr lang="zh-CN" altLang="en-US" sz="2000" b="1" dirty="0"/>
              <a:t>常用的任务函数</a:t>
            </a:r>
            <a:r>
              <a:rPr lang="zh-CN" altLang="en-US" sz="2000" b="1" dirty="0" smtClean="0"/>
              <a:t>讲解</a:t>
            </a:r>
            <a:endParaRPr lang="en-US" altLang="zh-CN" sz="2000" b="1" dirty="0" smtClean="0"/>
          </a:p>
          <a:p>
            <a:pPr>
              <a:lnSpc>
                <a:spcPts val="2000"/>
              </a:lnSpc>
            </a:pPr>
            <a:endParaRPr lang="en-US" altLang="zh-CN" sz="2000" b="1" dirty="0" smtClean="0"/>
          </a:p>
          <a:p>
            <a:pPr>
              <a:lnSpc>
                <a:spcPts val="2000"/>
              </a:lnSpc>
            </a:pPr>
            <a:r>
              <a:rPr lang="en-US" altLang="zh-CN" sz="2000" b="1" dirty="0"/>
              <a:t>17.6  </a:t>
            </a:r>
            <a:r>
              <a:rPr lang="zh-CN" altLang="en-US" sz="2000" b="1" dirty="0"/>
              <a:t>任务的设计</a:t>
            </a:r>
            <a:r>
              <a:rPr lang="zh-CN" altLang="en-US" sz="2000" b="1" dirty="0" smtClean="0"/>
              <a:t>要点</a:t>
            </a:r>
            <a:endParaRPr lang="en-US" altLang="zh-CN" sz="2000" b="1" dirty="0" smtClean="0"/>
          </a:p>
          <a:p>
            <a:pPr>
              <a:lnSpc>
                <a:spcPts val="2000"/>
              </a:lnSpc>
            </a:pPr>
            <a:endParaRPr lang="en-US" altLang="zh-CN" sz="2000" b="1" dirty="0"/>
          </a:p>
          <a:p>
            <a:pPr>
              <a:lnSpc>
                <a:spcPts val="2000"/>
              </a:lnSpc>
            </a:pPr>
            <a:r>
              <a:rPr lang="en-US" altLang="zh-CN" sz="2000" b="1" dirty="0"/>
              <a:t>17.7  </a:t>
            </a:r>
            <a:r>
              <a:rPr lang="zh-CN" altLang="en-US" sz="2000" b="1" dirty="0"/>
              <a:t>任务管理</a:t>
            </a:r>
            <a:r>
              <a:rPr lang="zh-CN" altLang="en-US" sz="2000" b="1" dirty="0" smtClean="0"/>
              <a:t>实验</a:t>
            </a:r>
            <a:endParaRPr lang="zh-CN" altLang="en-US" sz="2000" b="1" dirty="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913284"/>
            <a:ext cx="2262158" cy="369332"/>
          </a:xfrm>
          <a:prstGeom prst="rect">
            <a:avLst/>
          </a:prstGeom>
        </p:spPr>
        <p:txBody>
          <a:bodyPr wrap="none">
            <a:spAutoFit/>
          </a:bodyPr>
          <a:lstStyle/>
          <a:p>
            <a:pPr lvl="1"/>
            <a:r>
              <a:rPr lang="zh-CN" altLang="zh-CN" b="1" dirty="0"/>
              <a:t>任务的基本概念</a:t>
            </a:r>
          </a:p>
        </p:txBody>
      </p:sp>
      <p:sp>
        <p:nvSpPr>
          <p:cNvPr id="3" name="矩形 2"/>
          <p:cNvSpPr/>
          <p:nvPr/>
        </p:nvSpPr>
        <p:spPr>
          <a:xfrm>
            <a:off x="611560" y="1282616"/>
            <a:ext cx="7200800" cy="2308324"/>
          </a:xfrm>
          <a:prstGeom prst="rect">
            <a:avLst/>
          </a:prstGeom>
        </p:spPr>
        <p:txBody>
          <a:bodyPr wrap="square">
            <a:spAutoFit/>
          </a:bodyPr>
          <a:lstStyle/>
          <a:p>
            <a:r>
              <a:rPr lang="zh-CN" altLang="zh-CN" dirty="0"/>
              <a:t>从系统的角度看，任务是竞争系统资源的最小运行</a:t>
            </a:r>
            <a:r>
              <a:rPr lang="zh-CN" altLang="zh-CN" dirty="0" smtClean="0"/>
              <a:t>单元</a:t>
            </a:r>
            <a:r>
              <a:rPr lang="zh-CN" altLang="en-US" dirty="0" smtClean="0"/>
              <a:t>，</a:t>
            </a:r>
            <a:r>
              <a:rPr lang="zh-CN" altLang="zh-CN" dirty="0"/>
              <a:t>μ</a:t>
            </a:r>
            <a:r>
              <a:rPr lang="en-US" altLang="zh-CN" dirty="0"/>
              <a:t>C/OS</a:t>
            </a:r>
            <a:r>
              <a:rPr lang="zh-CN" altLang="zh-CN" dirty="0"/>
              <a:t>是一个支持多任务的操作系统。在μ</a:t>
            </a:r>
            <a:r>
              <a:rPr lang="en-US" altLang="zh-CN" dirty="0"/>
              <a:t>C/OS</a:t>
            </a:r>
            <a:r>
              <a:rPr lang="zh-CN" altLang="zh-CN" dirty="0"/>
              <a:t>中，任务可以使用或等待</a:t>
            </a:r>
            <a:r>
              <a:rPr lang="en-US" altLang="zh-CN" dirty="0"/>
              <a:t>CPU</a:t>
            </a:r>
            <a:r>
              <a:rPr lang="zh-CN" altLang="zh-CN" dirty="0"/>
              <a:t>、使用内存空间等系统资源，并独立于其他任务运行，任何数量的任务可以共享同一个优先级，处于就绪态的多个相同优先级任务将会以时间片切换的方式共享处理器</a:t>
            </a:r>
            <a:r>
              <a:rPr lang="zh-CN" altLang="zh-CN" dirty="0" smtClean="0"/>
              <a:t>。</a:t>
            </a:r>
            <a:endParaRPr lang="en-US" altLang="zh-CN" dirty="0" smtClean="0"/>
          </a:p>
          <a:p>
            <a:endParaRPr lang="en-US" altLang="zh-CN" dirty="0"/>
          </a:p>
          <a:p>
            <a:r>
              <a:rPr lang="zh-CN" altLang="zh-CN" dirty="0"/>
              <a:t>μ</a:t>
            </a:r>
            <a:r>
              <a:rPr lang="en-US" altLang="zh-CN" dirty="0"/>
              <a:t>C/OS</a:t>
            </a:r>
            <a:r>
              <a:rPr lang="zh-CN" altLang="zh-CN" dirty="0"/>
              <a:t>的任务可认为是一系列独立任务的集合。每个任务在自己的环境中运行</a:t>
            </a:r>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0135"/>
            <a:ext cx="2954655" cy="369332"/>
          </a:xfrm>
          <a:prstGeom prst="rect">
            <a:avLst/>
          </a:prstGeom>
        </p:spPr>
        <p:txBody>
          <a:bodyPr wrap="none">
            <a:spAutoFit/>
          </a:bodyPr>
          <a:lstStyle/>
          <a:p>
            <a:pPr lvl="1"/>
            <a:r>
              <a:rPr lang="zh-CN" altLang="zh-CN" b="1" dirty="0"/>
              <a:t>任务调度器的基本概念</a:t>
            </a:r>
          </a:p>
        </p:txBody>
      </p:sp>
      <p:sp>
        <p:nvSpPr>
          <p:cNvPr id="3" name="矩形 2"/>
          <p:cNvSpPr/>
          <p:nvPr/>
        </p:nvSpPr>
        <p:spPr>
          <a:xfrm>
            <a:off x="395536" y="1401059"/>
            <a:ext cx="7416824" cy="3970318"/>
          </a:xfrm>
          <a:prstGeom prst="rect">
            <a:avLst/>
          </a:prstGeom>
        </p:spPr>
        <p:txBody>
          <a:bodyPr wrap="square">
            <a:spAutoFit/>
          </a:bodyPr>
          <a:lstStyle/>
          <a:p>
            <a:r>
              <a:rPr lang="zh-CN" altLang="zh-CN" dirty="0"/>
              <a:t>μ</a:t>
            </a:r>
            <a:r>
              <a:rPr lang="en-US" altLang="zh-CN" dirty="0"/>
              <a:t>C/OS</a:t>
            </a:r>
            <a:r>
              <a:rPr lang="zh-CN" altLang="zh-CN" dirty="0"/>
              <a:t>中提供的任务调度器是基于优先级的全抢占式</a:t>
            </a:r>
            <a:r>
              <a:rPr lang="zh-CN" altLang="zh-CN" dirty="0" smtClean="0"/>
              <a:t>调度</a:t>
            </a:r>
            <a:endParaRPr lang="en-US" altLang="zh-CN" dirty="0" smtClean="0"/>
          </a:p>
          <a:p>
            <a:endParaRPr lang="en-US" altLang="zh-CN" dirty="0"/>
          </a:p>
          <a:p>
            <a:r>
              <a:rPr lang="zh-CN" altLang="zh-CN" dirty="0"/>
              <a:t>系统理论上可以支持无数个</a:t>
            </a:r>
            <a:r>
              <a:rPr lang="zh-CN" altLang="zh-CN" dirty="0" smtClean="0"/>
              <a:t>优先级</a:t>
            </a:r>
            <a:endParaRPr lang="en-US" altLang="zh-CN" dirty="0" smtClean="0"/>
          </a:p>
          <a:p>
            <a:endParaRPr lang="en-US" altLang="zh-CN" dirty="0"/>
          </a:p>
          <a:p>
            <a:r>
              <a:rPr lang="zh-CN" altLang="zh-CN" dirty="0"/>
              <a:t>μ</a:t>
            </a:r>
            <a:r>
              <a:rPr lang="en-US" altLang="zh-CN" dirty="0"/>
              <a:t>C/OS</a:t>
            </a:r>
            <a:r>
              <a:rPr lang="zh-CN" altLang="zh-CN" dirty="0"/>
              <a:t>内核中采用两种方法寻找最高优先级的</a:t>
            </a:r>
            <a:r>
              <a:rPr lang="zh-CN" altLang="zh-CN" dirty="0" smtClean="0"/>
              <a:t>任务</a:t>
            </a:r>
            <a:endParaRPr lang="en-US" altLang="zh-CN" dirty="0" smtClean="0"/>
          </a:p>
          <a:p>
            <a:endParaRPr lang="en-US" altLang="zh-CN" dirty="0" smtClean="0"/>
          </a:p>
          <a:p>
            <a:r>
              <a:rPr lang="zh-CN" altLang="zh-CN" dirty="0"/>
              <a:t>通用的</a:t>
            </a:r>
            <a:r>
              <a:rPr lang="zh-CN" altLang="zh-CN" dirty="0" smtClean="0"/>
              <a:t>方法</a:t>
            </a:r>
            <a:r>
              <a:rPr lang="zh-CN" altLang="en-US" dirty="0" smtClean="0"/>
              <a:t>：利用</a:t>
            </a:r>
            <a:r>
              <a:rPr lang="en-US" altLang="zh-CN" dirty="0" smtClean="0"/>
              <a:t>C</a:t>
            </a:r>
            <a:r>
              <a:rPr lang="zh-CN" altLang="zh-CN" dirty="0"/>
              <a:t>语言模仿前导零指令的效果实现了快速查找到最高优先级任务的</a:t>
            </a:r>
            <a:r>
              <a:rPr lang="zh-CN" altLang="zh-CN" dirty="0" smtClean="0"/>
              <a:t>方法</a:t>
            </a:r>
            <a:endParaRPr lang="en-US" altLang="zh-CN" dirty="0" smtClean="0"/>
          </a:p>
          <a:p>
            <a:endParaRPr lang="en-US" altLang="zh-CN" dirty="0"/>
          </a:p>
          <a:p>
            <a:r>
              <a:rPr lang="zh-CN" altLang="zh-CN" dirty="0"/>
              <a:t>特殊</a:t>
            </a:r>
            <a:r>
              <a:rPr lang="zh-CN" altLang="zh-CN" dirty="0" smtClean="0"/>
              <a:t>方法</a:t>
            </a:r>
            <a:r>
              <a:rPr lang="zh-CN" altLang="en-US" dirty="0" smtClean="0"/>
              <a:t>：</a:t>
            </a:r>
            <a:r>
              <a:rPr lang="zh-CN" altLang="zh-CN" dirty="0" smtClean="0"/>
              <a:t>利用</a:t>
            </a:r>
            <a:r>
              <a:rPr lang="zh-CN" altLang="zh-CN" dirty="0"/>
              <a:t>硬件计算前导零指令</a:t>
            </a:r>
            <a:r>
              <a:rPr lang="en-US" altLang="zh-CN" dirty="0" smtClean="0"/>
              <a:t>CLZ</a:t>
            </a:r>
          </a:p>
          <a:p>
            <a:endParaRPr lang="en-US" altLang="zh-CN" dirty="0"/>
          </a:p>
          <a:p>
            <a:r>
              <a:rPr lang="zh-CN" altLang="zh-CN" dirty="0"/>
              <a:t>μ</a:t>
            </a:r>
            <a:r>
              <a:rPr lang="en-US" altLang="zh-CN" dirty="0"/>
              <a:t>C/OS</a:t>
            </a:r>
            <a:r>
              <a:rPr lang="zh-CN" altLang="zh-CN" dirty="0"/>
              <a:t>内核中也允许创建相同优先级的任务。相同优先级的任务采用时间片轮转方式进行</a:t>
            </a:r>
            <a:r>
              <a:rPr lang="zh-CN" altLang="zh-CN" dirty="0" smtClean="0"/>
              <a:t>调度，</a:t>
            </a:r>
            <a:r>
              <a:rPr lang="zh-CN" altLang="zh-CN" dirty="0"/>
              <a:t>时间片轮转调度仅在当前系统中无更高优先级就绪任务存在的情况下才有效</a:t>
            </a:r>
            <a:endParaRPr lang="zh-CN" altLang="en-US"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913284"/>
            <a:ext cx="2031325" cy="369332"/>
          </a:xfrm>
          <a:prstGeom prst="rect">
            <a:avLst/>
          </a:prstGeom>
        </p:spPr>
        <p:txBody>
          <a:bodyPr wrap="none">
            <a:spAutoFit/>
          </a:bodyPr>
          <a:lstStyle/>
          <a:p>
            <a:pPr lvl="1"/>
            <a:r>
              <a:rPr lang="zh-CN" altLang="zh-CN" b="1" dirty="0"/>
              <a:t>任务状态迁移</a:t>
            </a:r>
          </a:p>
        </p:txBody>
      </p:sp>
      <p:pic>
        <p:nvPicPr>
          <p:cNvPr id="5" name="图片 4"/>
          <p:cNvPicPr/>
          <p:nvPr/>
        </p:nvPicPr>
        <p:blipFill>
          <a:blip r:embed="rId4" cstate="print">
            <a:extLst>
              <a:ext uri="{28A0092B-C50C-407E-A947-70E740481C1C}">
                <a14:useLocalDpi xmlns:a14="http://schemas.microsoft.com/office/drawing/2010/main" val="0"/>
              </a:ext>
            </a:extLst>
          </a:blip>
          <a:stretch>
            <a:fillRect/>
          </a:stretch>
        </p:blipFill>
        <p:spPr>
          <a:xfrm>
            <a:off x="2026610" y="1412234"/>
            <a:ext cx="4010660" cy="2824480"/>
          </a:xfrm>
          <a:prstGeom prst="rect">
            <a:avLst/>
          </a:prstGeom>
          <a:noFill/>
          <a:ln w="12700">
            <a:solidFill>
              <a:schemeClr val="tx1"/>
            </a:solidFill>
          </a:ln>
        </p:spPr>
      </p:pic>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913284"/>
            <a:ext cx="2438488" cy="369332"/>
          </a:xfrm>
          <a:prstGeom prst="rect">
            <a:avLst/>
          </a:prstGeom>
        </p:spPr>
        <p:txBody>
          <a:bodyPr wrap="none">
            <a:spAutoFit/>
          </a:bodyPr>
          <a:lstStyle/>
          <a:p>
            <a:pPr lvl="1"/>
            <a:r>
              <a:rPr lang="zh-CN" altLang="zh-CN" b="1" dirty="0"/>
              <a:t>μ</a:t>
            </a:r>
            <a:r>
              <a:rPr lang="en-US" altLang="zh-CN" b="1" dirty="0"/>
              <a:t>C/OS</a:t>
            </a:r>
            <a:r>
              <a:rPr lang="zh-CN" altLang="zh-CN" b="1" dirty="0"/>
              <a:t>的任务状态</a:t>
            </a:r>
          </a:p>
        </p:txBody>
      </p:sp>
      <p:sp>
        <p:nvSpPr>
          <p:cNvPr id="3" name="矩形 2"/>
          <p:cNvSpPr/>
          <p:nvPr/>
        </p:nvSpPr>
        <p:spPr>
          <a:xfrm>
            <a:off x="539552" y="1282616"/>
            <a:ext cx="6765122" cy="2585323"/>
          </a:xfrm>
          <a:prstGeom prst="rect">
            <a:avLst/>
          </a:prstGeom>
        </p:spPr>
        <p:txBody>
          <a:bodyPr wrap="none">
            <a:spAutoFit/>
          </a:bodyPr>
          <a:lstStyle/>
          <a:p>
            <a:r>
              <a:rPr lang="zh-CN" altLang="zh-CN" dirty="0"/>
              <a:t>就绪（</a:t>
            </a:r>
            <a:r>
              <a:rPr lang="en-US" altLang="zh-CN" dirty="0"/>
              <a:t>OS_TASK_STATE_RDY</a:t>
            </a:r>
            <a:r>
              <a:rPr lang="zh-CN" altLang="zh-CN" dirty="0" smtClean="0"/>
              <a:t>）</a:t>
            </a:r>
            <a:endParaRPr lang="en-US" altLang="zh-CN" dirty="0" smtClean="0"/>
          </a:p>
          <a:p>
            <a:r>
              <a:rPr lang="zh-CN" altLang="zh-CN" dirty="0"/>
              <a:t>延时（</a:t>
            </a:r>
            <a:r>
              <a:rPr lang="en-US" altLang="zh-CN" dirty="0"/>
              <a:t>OS_TASK_STATE_DLY</a:t>
            </a:r>
            <a:r>
              <a:rPr lang="zh-CN" altLang="zh-CN" dirty="0" smtClean="0"/>
              <a:t>）</a:t>
            </a:r>
            <a:endParaRPr lang="en-US" altLang="zh-CN" dirty="0" smtClean="0"/>
          </a:p>
          <a:p>
            <a:r>
              <a:rPr lang="zh-CN" altLang="zh-CN" dirty="0"/>
              <a:t>等待（</a:t>
            </a:r>
            <a:r>
              <a:rPr lang="en-US" altLang="zh-CN" dirty="0"/>
              <a:t>OS_TASK_STATE_PEND</a:t>
            </a:r>
            <a:r>
              <a:rPr lang="zh-CN" altLang="zh-CN" dirty="0" smtClean="0"/>
              <a:t>）</a:t>
            </a:r>
            <a:endParaRPr lang="en-US" altLang="zh-CN" dirty="0" smtClean="0"/>
          </a:p>
          <a:p>
            <a:r>
              <a:rPr lang="zh-CN" altLang="zh-CN" dirty="0"/>
              <a:t>运行（</a:t>
            </a:r>
            <a:r>
              <a:rPr lang="en-US" altLang="zh-CN" dirty="0"/>
              <a:t>Running</a:t>
            </a:r>
            <a:r>
              <a:rPr lang="zh-CN" altLang="zh-CN" dirty="0" smtClean="0"/>
              <a:t>）</a:t>
            </a:r>
            <a:endParaRPr lang="en-US" altLang="zh-CN" dirty="0" smtClean="0"/>
          </a:p>
          <a:p>
            <a:r>
              <a:rPr lang="zh-CN" altLang="zh-CN" dirty="0"/>
              <a:t>挂起（</a:t>
            </a:r>
            <a:r>
              <a:rPr lang="en-US" altLang="zh-CN" dirty="0"/>
              <a:t>OS_TASK_STATE_SUSPENDED</a:t>
            </a:r>
            <a:r>
              <a:rPr lang="zh-CN" altLang="zh-CN" dirty="0" smtClean="0"/>
              <a:t>）</a:t>
            </a:r>
            <a:endParaRPr lang="en-US" altLang="zh-CN" dirty="0" smtClean="0"/>
          </a:p>
          <a:p>
            <a:r>
              <a:rPr lang="zh-CN" altLang="zh-CN" dirty="0"/>
              <a:t>延时</a:t>
            </a:r>
            <a:r>
              <a:rPr lang="en-US" altLang="zh-CN" dirty="0"/>
              <a:t>+</a:t>
            </a:r>
            <a:r>
              <a:rPr lang="zh-CN" altLang="zh-CN" dirty="0"/>
              <a:t>挂起（</a:t>
            </a:r>
            <a:r>
              <a:rPr lang="en-US" altLang="zh-CN" dirty="0"/>
              <a:t>OS_TASK_STATE_DLY_SUSPENDED</a:t>
            </a:r>
            <a:r>
              <a:rPr lang="zh-CN" altLang="zh-CN" dirty="0" smtClean="0"/>
              <a:t>）</a:t>
            </a:r>
            <a:endParaRPr lang="en-US" altLang="zh-CN" dirty="0" smtClean="0"/>
          </a:p>
          <a:p>
            <a:r>
              <a:rPr lang="zh-CN" altLang="zh-CN" dirty="0"/>
              <a:t>等待</a:t>
            </a:r>
            <a:r>
              <a:rPr lang="en-US" altLang="zh-CN" dirty="0"/>
              <a:t>+</a:t>
            </a:r>
            <a:r>
              <a:rPr lang="zh-CN" altLang="zh-CN" dirty="0"/>
              <a:t>挂起（</a:t>
            </a:r>
            <a:r>
              <a:rPr lang="en-US" altLang="zh-CN" dirty="0"/>
              <a:t>OS_TASK_STATE_PEND_SUSPENDED</a:t>
            </a:r>
            <a:r>
              <a:rPr lang="zh-CN" altLang="zh-CN" dirty="0" smtClean="0"/>
              <a:t>）</a:t>
            </a:r>
            <a:endParaRPr lang="en-US" altLang="zh-CN" dirty="0" smtClean="0"/>
          </a:p>
          <a:p>
            <a:r>
              <a:rPr lang="zh-CN" altLang="zh-CN" dirty="0"/>
              <a:t>超时等待</a:t>
            </a:r>
            <a:r>
              <a:rPr lang="en-US" altLang="zh-CN" dirty="0"/>
              <a:t>+</a:t>
            </a:r>
            <a:r>
              <a:rPr lang="zh-CN" altLang="zh-CN" dirty="0"/>
              <a:t>挂起（</a:t>
            </a:r>
            <a:r>
              <a:rPr lang="en-US" altLang="zh-CN" dirty="0"/>
              <a:t>OS_TASK_STATE_PEND_TIMEOUT_SUSPENDED</a:t>
            </a:r>
            <a:r>
              <a:rPr lang="zh-CN" altLang="zh-CN" dirty="0" smtClean="0"/>
              <a:t>）</a:t>
            </a:r>
            <a:endParaRPr lang="en-US" altLang="zh-CN" dirty="0" smtClean="0"/>
          </a:p>
          <a:p>
            <a:r>
              <a:rPr lang="zh-CN" altLang="zh-CN" dirty="0"/>
              <a:t>删除（</a:t>
            </a:r>
            <a:r>
              <a:rPr lang="en-US" altLang="zh-CN" dirty="0"/>
              <a:t>OS_TASK_STATE_DEL</a:t>
            </a:r>
            <a:r>
              <a:rPr lang="zh-CN" altLang="zh-CN" dirty="0"/>
              <a:t>）</a:t>
            </a:r>
            <a:endParaRPr lang="zh-CN" altLang="en-US"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2576" y="903992"/>
            <a:ext cx="4319644" cy="369332"/>
          </a:xfrm>
          <a:prstGeom prst="rect">
            <a:avLst/>
          </a:prstGeom>
        </p:spPr>
        <p:txBody>
          <a:bodyPr wrap="none">
            <a:spAutoFit/>
          </a:bodyPr>
          <a:lstStyle/>
          <a:p>
            <a:pPr lvl="2"/>
            <a:r>
              <a:rPr lang="zh-CN" altLang="zh-CN" b="1" dirty="0"/>
              <a:t>任务挂起函数</a:t>
            </a:r>
            <a:r>
              <a:rPr lang="en-US" altLang="zh-CN" b="1" dirty="0" err="1"/>
              <a:t>OS_TaskSuspend</a:t>
            </a:r>
            <a:r>
              <a:rPr lang="en-US" altLang="zh-CN" b="1" dirty="0"/>
              <a:t>()</a:t>
            </a:r>
            <a:endParaRPr lang="zh-CN" altLang="zh-CN" b="1" dirty="0"/>
          </a:p>
        </p:txBody>
      </p:sp>
      <p:sp>
        <p:nvSpPr>
          <p:cNvPr id="3" name="矩形 2"/>
          <p:cNvSpPr/>
          <p:nvPr/>
        </p:nvSpPr>
        <p:spPr>
          <a:xfrm>
            <a:off x="467544" y="1275065"/>
            <a:ext cx="8352928" cy="646331"/>
          </a:xfrm>
          <a:prstGeom prst="rect">
            <a:avLst/>
          </a:prstGeom>
        </p:spPr>
        <p:txBody>
          <a:bodyPr wrap="square">
            <a:spAutoFit/>
          </a:bodyPr>
          <a:lstStyle/>
          <a:p>
            <a:r>
              <a:rPr lang="zh-CN" altLang="zh-CN" dirty="0"/>
              <a:t>挂起指定任务。被挂起的任务绝不会得到</a:t>
            </a:r>
            <a:r>
              <a:rPr lang="en-US" altLang="zh-CN" dirty="0"/>
              <a:t>CPU</a:t>
            </a:r>
            <a:r>
              <a:rPr lang="zh-CN" altLang="zh-CN" dirty="0"/>
              <a:t>的使用权，不管该任务具有什么优先级。</a:t>
            </a:r>
            <a:endParaRPr lang="zh-CN" altLang="en-US" dirty="0"/>
          </a:p>
        </p:txBody>
      </p:sp>
      <p:sp>
        <p:nvSpPr>
          <p:cNvPr id="4" name="矩形 3"/>
          <p:cNvSpPr/>
          <p:nvPr/>
        </p:nvSpPr>
        <p:spPr>
          <a:xfrm>
            <a:off x="-617445" y="2487527"/>
            <a:ext cx="4139531" cy="369332"/>
          </a:xfrm>
          <a:prstGeom prst="rect">
            <a:avLst/>
          </a:prstGeom>
        </p:spPr>
        <p:txBody>
          <a:bodyPr wrap="none">
            <a:spAutoFit/>
          </a:bodyPr>
          <a:lstStyle/>
          <a:p>
            <a:pPr lvl="2"/>
            <a:r>
              <a:rPr lang="zh-CN" altLang="zh-CN" b="1" dirty="0"/>
              <a:t>任务恢复函数</a:t>
            </a:r>
            <a:r>
              <a:rPr lang="en-US" altLang="zh-CN" b="1" dirty="0" err="1"/>
              <a:t>OSTaskResume</a:t>
            </a:r>
            <a:r>
              <a:rPr lang="en-US" altLang="zh-CN" b="1" dirty="0"/>
              <a:t>()</a:t>
            </a:r>
            <a:endParaRPr lang="zh-CN" altLang="zh-CN" b="1" dirty="0"/>
          </a:p>
        </p:txBody>
      </p:sp>
      <p:sp>
        <p:nvSpPr>
          <p:cNvPr id="5" name="矩形 4"/>
          <p:cNvSpPr/>
          <p:nvPr/>
        </p:nvSpPr>
        <p:spPr>
          <a:xfrm>
            <a:off x="467544" y="2886865"/>
            <a:ext cx="8352928" cy="646331"/>
          </a:xfrm>
          <a:prstGeom prst="rect">
            <a:avLst/>
          </a:prstGeom>
        </p:spPr>
        <p:txBody>
          <a:bodyPr wrap="square">
            <a:spAutoFit/>
          </a:bodyPr>
          <a:lstStyle/>
          <a:p>
            <a:r>
              <a:rPr lang="zh-CN" altLang="zh-CN" dirty="0"/>
              <a:t>任务恢复就是让挂起的任务重新进入就绪状态，恢复的任务会保留挂起前的状态信息，在恢复的时候根据挂起时的状态继续运行。</a:t>
            </a:r>
            <a:endParaRPr lang="zh-CN" altLang="en-US"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2576" y="1017446"/>
            <a:ext cx="3664208" cy="369332"/>
          </a:xfrm>
          <a:prstGeom prst="rect">
            <a:avLst/>
          </a:prstGeom>
        </p:spPr>
        <p:txBody>
          <a:bodyPr wrap="none">
            <a:spAutoFit/>
          </a:bodyPr>
          <a:lstStyle/>
          <a:p>
            <a:pPr lvl="2"/>
            <a:r>
              <a:rPr lang="zh-CN" altLang="zh-CN" b="1" dirty="0"/>
              <a:t>删除任务函数</a:t>
            </a:r>
            <a:r>
              <a:rPr lang="en-US" altLang="zh-CN" b="1" dirty="0" err="1"/>
              <a:t>OSTaskDel</a:t>
            </a:r>
            <a:r>
              <a:rPr lang="en-US" altLang="zh-CN" b="1" dirty="0"/>
              <a:t>()</a:t>
            </a:r>
            <a:endParaRPr lang="zh-CN" altLang="zh-CN" b="1" dirty="0"/>
          </a:p>
        </p:txBody>
      </p:sp>
      <p:sp>
        <p:nvSpPr>
          <p:cNvPr id="3" name="矩形 2"/>
          <p:cNvSpPr/>
          <p:nvPr/>
        </p:nvSpPr>
        <p:spPr>
          <a:xfrm>
            <a:off x="611560" y="1399467"/>
            <a:ext cx="7920880" cy="646331"/>
          </a:xfrm>
          <a:prstGeom prst="rect">
            <a:avLst/>
          </a:prstGeom>
        </p:spPr>
        <p:txBody>
          <a:bodyPr wrap="square">
            <a:spAutoFit/>
          </a:bodyPr>
          <a:lstStyle/>
          <a:p>
            <a:r>
              <a:rPr lang="en-US" altLang="zh-CN" dirty="0" err="1"/>
              <a:t>OSTaskDel</a:t>
            </a:r>
            <a:r>
              <a:rPr lang="en-US" altLang="zh-CN" dirty="0"/>
              <a:t>()</a:t>
            </a:r>
            <a:r>
              <a:rPr lang="zh-CN" altLang="zh-CN" dirty="0"/>
              <a:t>用于删除一个任务。当一个任务删除另外一个任务时，形参为要删除任务创建时返回的任务句柄，如果是删除自身，则形参为</a:t>
            </a:r>
            <a:r>
              <a:rPr lang="en-US" altLang="zh-CN" dirty="0"/>
              <a:t> NULL</a:t>
            </a:r>
            <a:r>
              <a:rPr lang="zh-CN" altLang="zh-CN" dirty="0"/>
              <a:t>。</a:t>
            </a:r>
            <a:endParaRPr lang="zh-CN" altLang="en-US" dirty="0"/>
          </a:p>
        </p:txBody>
      </p:sp>
      <p:sp>
        <p:nvSpPr>
          <p:cNvPr id="5" name="矩形 4"/>
          <p:cNvSpPr/>
          <p:nvPr/>
        </p:nvSpPr>
        <p:spPr>
          <a:xfrm>
            <a:off x="-972616" y="2555393"/>
            <a:ext cx="2748060" cy="369332"/>
          </a:xfrm>
          <a:prstGeom prst="rect">
            <a:avLst/>
          </a:prstGeom>
        </p:spPr>
        <p:txBody>
          <a:bodyPr wrap="none">
            <a:spAutoFit/>
          </a:bodyPr>
          <a:lstStyle/>
          <a:p>
            <a:pPr lvl="3" fontAlgn="base"/>
            <a:r>
              <a:rPr lang="en-US" altLang="zh-CN" b="1" dirty="0" err="1"/>
              <a:t>OSTimeDly</a:t>
            </a:r>
            <a:r>
              <a:rPr lang="en-US" altLang="zh-CN" b="1" dirty="0"/>
              <a:t>()</a:t>
            </a:r>
            <a:endParaRPr lang="zh-CN" altLang="zh-CN" b="1" dirty="0"/>
          </a:p>
        </p:txBody>
      </p:sp>
      <p:sp>
        <p:nvSpPr>
          <p:cNvPr id="6" name="矩形 5"/>
          <p:cNvSpPr/>
          <p:nvPr/>
        </p:nvSpPr>
        <p:spPr>
          <a:xfrm>
            <a:off x="611559" y="2858379"/>
            <a:ext cx="7832453" cy="369332"/>
          </a:xfrm>
          <a:prstGeom prst="rect">
            <a:avLst/>
          </a:prstGeom>
        </p:spPr>
        <p:txBody>
          <a:bodyPr wrap="square">
            <a:spAutoFit/>
          </a:bodyPr>
          <a:lstStyle/>
          <a:p>
            <a:r>
              <a:rPr lang="en-US" altLang="zh-CN" dirty="0" err="1"/>
              <a:t>OSTimeDly</a:t>
            </a:r>
            <a:r>
              <a:rPr lang="en-US" altLang="zh-CN" dirty="0"/>
              <a:t>() </a:t>
            </a:r>
            <a:r>
              <a:rPr lang="zh-CN" altLang="zh-CN" dirty="0"/>
              <a:t>函数常用于停止当前任务进行的运行，延时一段时间后再运行</a:t>
            </a:r>
            <a:endParaRPr lang="zh-CN" altLang="en-US" dirty="0"/>
          </a:p>
        </p:txBody>
      </p:sp>
      <p:sp>
        <p:nvSpPr>
          <p:cNvPr id="8" name="矩形 7"/>
          <p:cNvSpPr/>
          <p:nvPr/>
        </p:nvSpPr>
        <p:spPr>
          <a:xfrm>
            <a:off x="-1090285" y="3726598"/>
            <a:ext cx="3403689" cy="369332"/>
          </a:xfrm>
          <a:prstGeom prst="rect">
            <a:avLst/>
          </a:prstGeom>
        </p:spPr>
        <p:txBody>
          <a:bodyPr wrap="none">
            <a:spAutoFit/>
          </a:bodyPr>
          <a:lstStyle/>
          <a:p>
            <a:pPr lvl="3" fontAlgn="base"/>
            <a:r>
              <a:rPr lang="en-US" altLang="zh-CN" b="1" dirty="0" err="1"/>
              <a:t>OSTimeDlyHMSM</a:t>
            </a:r>
            <a:r>
              <a:rPr lang="en-US" altLang="zh-CN" b="1" dirty="0"/>
              <a:t>()</a:t>
            </a:r>
            <a:endParaRPr lang="zh-CN" altLang="zh-CN" b="1" dirty="0"/>
          </a:p>
        </p:txBody>
      </p:sp>
      <p:sp>
        <p:nvSpPr>
          <p:cNvPr id="10" name="矩形 9"/>
          <p:cNvSpPr/>
          <p:nvPr/>
        </p:nvSpPr>
        <p:spPr>
          <a:xfrm>
            <a:off x="467544" y="4095930"/>
            <a:ext cx="7920880" cy="646331"/>
          </a:xfrm>
          <a:prstGeom prst="rect">
            <a:avLst/>
          </a:prstGeom>
        </p:spPr>
        <p:txBody>
          <a:bodyPr wrap="square">
            <a:spAutoFit/>
          </a:bodyPr>
          <a:lstStyle/>
          <a:p>
            <a:r>
              <a:rPr lang="en-US" altLang="zh-CN" dirty="0" err="1"/>
              <a:t>OSTimeDlyHMSM</a:t>
            </a:r>
            <a:r>
              <a:rPr lang="en-US" altLang="zh-CN" dirty="0"/>
              <a:t>() </a:t>
            </a:r>
            <a:r>
              <a:rPr lang="zh-CN" altLang="zh-CN" dirty="0"/>
              <a:t>函数与</a:t>
            </a:r>
            <a:r>
              <a:rPr lang="en-US" altLang="zh-CN" dirty="0"/>
              <a:t> </a:t>
            </a:r>
            <a:r>
              <a:rPr lang="en-US" altLang="zh-CN" dirty="0" err="1"/>
              <a:t>OSTimeDly</a:t>
            </a:r>
            <a:r>
              <a:rPr lang="en-US" altLang="zh-CN" dirty="0"/>
              <a:t>() </a:t>
            </a:r>
            <a:r>
              <a:rPr lang="zh-CN" altLang="zh-CN" dirty="0"/>
              <a:t>函数的功能类似</a:t>
            </a:r>
            <a:r>
              <a:rPr lang="zh-CN" altLang="zh-CN" dirty="0" smtClean="0"/>
              <a:t>，但</a:t>
            </a:r>
            <a:r>
              <a:rPr lang="en-US" altLang="zh-CN" dirty="0" err="1" smtClean="0"/>
              <a:t>OSTimeDlyHMSM</a:t>
            </a:r>
            <a:r>
              <a:rPr lang="en-US" altLang="zh-CN" dirty="0"/>
              <a:t>()</a:t>
            </a:r>
            <a:r>
              <a:rPr lang="zh-CN" altLang="zh-CN" dirty="0"/>
              <a:t>函数会更加直观，延时多少个小时、分钟、秒、毫秒</a:t>
            </a:r>
            <a:endParaRPr lang="zh-CN" altLang="en-US"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913284"/>
            <a:ext cx="2262158" cy="369332"/>
          </a:xfrm>
          <a:prstGeom prst="rect">
            <a:avLst/>
          </a:prstGeom>
        </p:spPr>
        <p:txBody>
          <a:bodyPr wrap="none">
            <a:spAutoFit/>
          </a:bodyPr>
          <a:lstStyle/>
          <a:p>
            <a:pPr lvl="1"/>
            <a:r>
              <a:rPr lang="zh-CN" altLang="zh-CN" b="1" dirty="0"/>
              <a:t>任务的设计要点</a:t>
            </a:r>
          </a:p>
        </p:txBody>
      </p:sp>
      <p:sp>
        <p:nvSpPr>
          <p:cNvPr id="3" name="矩形 2"/>
          <p:cNvSpPr/>
          <p:nvPr/>
        </p:nvSpPr>
        <p:spPr>
          <a:xfrm>
            <a:off x="467544" y="1298722"/>
            <a:ext cx="7128792" cy="369332"/>
          </a:xfrm>
          <a:prstGeom prst="rect">
            <a:avLst/>
          </a:prstGeom>
        </p:spPr>
        <p:txBody>
          <a:bodyPr wrap="square">
            <a:spAutoFit/>
          </a:bodyPr>
          <a:lstStyle/>
          <a:p>
            <a:r>
              <a:rPr lang="zh-CN" altLang="zh-CN" dirty="0"/>
              <a:t>任务运行的上下文环境、任务的执行时间合理设计。</a:t>
            </a:r>
            <a:endParaRPr lang="zh-CN" altLang="en-US" dirty="0"/>
          </a:p>
        </p:txBody>
      </p:sp>
      <p:sp>
        <p:nvSpPr>
          <p:cNvPr id="4" name="矩形 3"/>
          <p:cNvSpPr/>
          <p:nvPr/>
        </p:nvSpPr>
        <p:spPr>
          <a:xfrm>
            <a:off x="467544" y="1817444"/>
            <a:ext cx="8352928" cy="3416320"/>
          </a:xfrm>
          <a:prstGeom prst="rect">
            <a:avLst/>
          </a:prstGeom>
        </p:spPr>
        <p:txBody>
          <a:bodyPr wrap="square">
            <a:spAutoFit/>
          </a:bodyPr>
          <a:lstStyle/>
          <a:p>
            <a:r>
              <a:rPr lang="zh-CN" altLang="zh-CN" dirty="0"/>
              <a:t>μ</a:t>
            </a:r>
            <a:r>
              <a:rPr lang="en-US" altLang="zh-CN" dirty="0"/>
              <a:t>C/OS</a:t>
            </a:r>
            <a:r>
              <a:rPr lang="zh-CN" altLang="zh-CN" dirty="0"/>
              <a:t>中程序运行的上下文包括</a:t>
            </a:r>
            <a:r>
              <a:rPr lang="zh-CN" altLang="zh-CN" dirty="0" smtClean="0"/>
              <a:t>：</a:t>
            </a:r>
            <a:endParaRPr lang="en-US" altLang="zh-CN" dirty="0" smtClean="0"/>
          </a:p>
          <a:p>
            <a:endParaRPr lang="zh-CN" altLang="zh-CN" dirty="0"/>
          </a:p>
          <a:p>
            <a:pPr lvl="0"/>
            <a:r>
              <a:rPr lang="zh-CN" altLang="zh-CN" dirty="0"/>
              <a:t>中断服务</a:t>
            </a:r>
            <a:r>
              <a:rPr lang="zh-CN" altLang="zh-CN" dirty="0" smtClean="0"/>
              <a:t>函数</a:t>
            </a:r>
            <a:r>
              <a:rPr lang="zh-CN" altLang="en-US" dirty="0" smtClean="0"/>
              <a:t>：</a:t>
            </a:r>
            <a:r>
              <a:rPr lang="zh-CN" altLang="zh-CN" dirty="0"/>
              <a:t>在这个上下文环境中不能使用挂起当前任务的操作，不允许调用任何会阻塞运行的</a:t>
            </a:r>
            <a:r>
              <a:rPr lang="en-US" altLang="zh-CN" dirty="0"/>
              <a:t>API</a:t>
            </a:r>
            <a:r>
              <a:rPr lang="zh-CN" altLang="zh-CN" dirty="0"/>
              <a:t>函数</a:t>
            </a:r>
            <a:r>
              <a:rPr lang="zh-CN" altLang="zh-CN" dirty="0" smtClean="0"/>
              <a:t>接口</a:t>
            </a:r>
            <a:endParaRPr lang="en-US" altLang="zh-CN" dirty="0" smtClean="0"/>
          </a:p>
          <a:p>
            <a:pPr lvl="0"/>
            <a:endParaRPr lang="zh-CN" altLang="zh-CN" dirty="0"/>
          </a:p>
          <a:p>
            <a:pPr lvl="0"/>
            <a:r>
              <a:rPr lang="zh-CN" altLang="zh-CN" dirty="0"/>
              <a:t>普通</a:t>
            </a:r>
            <a:r>
              <a:rPr lang="zh-CN" altLang="zh-CN" dirty="0" smtClean="0"/>
              <a:t>任务</a:t>
            </a:r>
            <a:r>
              <a:rPr lang="zh-CN" altLang="en-US" dirty="0" smtClean="0"/>
              <a:t>：</a:t>
            </a:r>
            <a:r>
              <a:rPr lang="zh-CN" altLang="zh-CN" dirty="0"/>
              <a:t>任务设计时，就应该保证任务在不活跃的时候，任务可以进入阻塞态以交出</a:t>
            </a:r>
            <a:r>
              <a:rPr lang="en-US" altLang="zh-CN" dirty="0"/>
              <a:t>CPU</a:t>
            </a:r>
            <a:r>
              <a:rPr lang="zh-CN" altLang="zh-CN" dirty="0" smtClean="0"/>
              <a:t>使用权</a:t>
            </a:r>
            <a:r>
              <a:rPr lang="zh-CN" altLang="en-US" dirty="0" smtClean="0"/>
              <a:t>，</a:t>
            </a:r>
            <a:r>
              <a:rPr lang="zh-CN" altLang="zh-CN" dirty="0"/>
              <a:t>将紧急的处理事件的任务优先级设置得高一些。</a:t>
            </a:r>
            <a:endParaRPr lang="en-US" altLang="zh-CN" dirty="0" smtClean="0"/>
          </a:p>
          <a:p>
            <a:pPr lvl="0"/>
            <a:endParaRPr lang="zh-CN" altLang="zh-CN" dirty="0"/>
          </a:p>
          <a:p>
            <a:r>
              <a:rPr lang="zh-CN" altLang="zh-CN" dirty="0"/>
              <a:t>空闲</a:t>
            </a:r>
            <a:r>
              <a:rPr lang="zh-CN" altLang="zh-CN" dirty="0" smtClean="0"/>
              <a:t>任务</a:t>
            </a:r>
            <a:r>
              <a:rPr lang="zh-CN" altLang="en-US" dirty="0" smtClean="0"/>
              <a:t>：</a:t>
            </a:r>
            <a:r>
              <a:rPr lang="zh-CN" altLang="zh-CN" dirty="0"/>
              <a:t>用户可以通过空闲任务钩子方式，在空闲任务上钩入自己的功能</a:t>
            </a:r>
            <a:r>
              <a:rPr lang="zh-CN" altLang="zh-CN" dirty="0" smtClean="0"/>
              <a:t>函数</a:t>
            </a:r>
            <a:r>
              <a:rPr lang="zh-CN" altLang="en-US" dirty="0" smtClean="0"/>
              <a:t>，</a:t>
            </a:r>
            <a:endParaRPr lang="zh-CN" altLang="zh-CN" dirty="0"/>
          </a:p>
          <a:p>
            <a:pPr lvl="0"/>
            <a:r>
              <a:rPr lang="zh-CN" altLang="zh-CN" dirty="0"/>
              <a:t>永远不会挂起空闲</a:t>
            </a:r>
            <a:r>
              <a:rPr lang="zh-CN" altLang="zh-CN" dirty="0" smtClean="0"/>
              <a:t>任务</a:t>
            </a:r>
            <a:r>
              <a:rPr lang="zh-CN" altLang="en-US" dirty="0" smtClean="0"/>
              <a:t>，</a:t>
            </a:r>
            <a:r>
              <a:rPr lang="zh-CN" altLang="zh-CN" dirty="0" smtClean="0"/>
              <a:t>不</a:t>
            </a:r>
            <a:r>
              <a:rPr lang="zh-CN" altLang="zh-CN" dirty="0"/>
              <a:t>应该陷入死循环，需要留出部分时间用于统计系统的运行状态</a:t>
            </a:r>
            <a:r>
              <a:rPr lang="zh-CN" altLang="zh-CN" dirty="0" smtClean="0"/>
              <a:t>等</a:t>
            </a:r>
            <a:r>
              <a:rPr lang="zh-CN" altLang="en-US" dirty="0" smtClean="0"/>
              <a:t>。</a:t>
            </a:r>
            <a:endParaRPr lang="en-US" altLang="zh-CN" dirty="0" smtClean="0"/>
          </a:p>
          <a:p>
            <a:pPr lvl="0"/>
            <a:endParaRPr lang="zh-CN" altLang="zh-CN" dirty="0"/>
          </a:p>
        </p:txBody>
      </p:sp>
    </p:spTree>
    <p:extLst>
      <p:ext uri="{BB962C8B-B14F-4D97-AF65-F5344CB8AC3E}">
        <p14:creationId xmlns:p14="http://schemas.microsoft.com/office/powerpoint/2010/main" val="3212103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276</TotalTime>
  <Words>886</Words>
  <Application>Microsoft Office PowerPoint</Application>
  <PresentationFormat>全屏显示(16:10)</PresentationFormat>
  <Paragraphs>85</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19</cp:revision>
  <dcterms:created xsi:type="dcterms:W3CDTF">2019-05-28T02:20:32Z</dcterms:created>
  <dcterms:modified xsi:type="dcterms:W3CDTF">2019-07-16T06:10:45Z</dcterms:modified>
</cp:coreProperties>
</file>