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1" r:id="rId4"/>
    <p:sldId id="263" r:id="rId5"/>
    <p:sldId id="264" r:id="rId6"/>
    <p:sldId id="265" r:id="rId7"/>
    <p:sldId id="266" r:id="rId8"/>
    <p:sldId id="267" r:id="rId9"/>
    <p:sldId id="268" r:id="rId10"/>
    <p:sldId id="269" r:id="rId11"/>
    <p:sldId id="270" r:id="rId12"/>
    <p:sldId id="262" r:id="rId13"/>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1" d="100"/>
          <a:sy n="131" d="100"/>
        </p:scale>
        <p:origin x="-1044" y="-90"/>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190500"/>
            <a:ext cx="8695944" cy="50292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4461636"/>
            <a:ext cx="8723376" cy="110965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333501"/>
            <a:ext cx="7772400" cy="1483423"/>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2963334"/>
            <a:ext cx="6400800" cy="1227667"/>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595159"/>
            <a:ext cx="8723376" cy="110965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206500"/>
            <a:ext cx="2057400" cy="3739444"/>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206500"/>
            <a:ext cx="6019800" cy="3739446"/>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190500"/>
            <a:ext cx="8695944" cy="394716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40" y="3502993"/>
            <a:ext cx="2876429" cy="59502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3396074"/>
            <a:ext cx="5544515" cy="708449"/>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3406302"/>
            <a:ext cx="5467980" cy="645227"/>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3395145"/>
            <a:ext cx="3308000" cy="542958"/>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3382129"/>
            <a:ext cx="8723376" cy="1108229"/>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052967"/>
            <a:ext cx="7772400" cy="1270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197874"/>
            <a:ext cx="6417734" cy="783168"/>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232660"/>
            <a:ext cx="3822192" cy="28727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232660"/>
            <a:ext cx="3822192" cy="28727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231761"/>
            <a:ext cx="3822192" cy="533136"/>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4" y="2857501"/>
            <a:ext cx="3820055" cy="224763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231761"/>
            <a:ext cx="3822192" cy="533136"/>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857501"/>
            <a:ext cx="3822192" cy="224763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595159"/>
            <a:ext cx="8723376" cy="1108229"/>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2984501"/>
            <a:ext cx="3352800" cy="15875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595159"/>
            <a:ext cx="8723376" cy="110965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1905000"/>
            <a:ext cx="3352800" cy="1043940"/>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524000"/>
            <a:ext cx="3904076" cy="3175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190500"/>
            <a:ext cx="8695944" cy="50292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4461636"/>
            <a:ext cx="8723376" cy="110965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7" y="282223"/>
            <a:ext cx="3812645" cy="2024946"/>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5" y="2321278"/>
            <a:ext cx="3818467" cy="2017889"/>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143000"/>
            <a:ext cx="3566160" cy="243840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90500"/>
            <a:ext cx="8695944" cy="205740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399524"/>
            <a:ext cx="8723376" cy="1108229"/>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81940"/>
            <a:ext cx="8229600" cy="104394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5208470"/>
            <a:ext cx="3786690" cy="304271"/>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3"/>
          </p:nvPr>
        </p:nvSpPr>
        <p:spPr>
          <a:xfrm>
            <a:off x="193640" y="5208470"/>
            <a:ext cx="3786691" cy="304271"/>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5208470"/>
            <a:ext cx="1161826" cy="304271"/>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9" y="2229556"/>
            <a:ext cx="7408333" cy="287558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93204"/>
            <a:ext cx="7704856" cy="495484"/>
          </a:xfrm>
        </p:spPr>
        <p:txBody>
          <a:bodyPr>
            <a:noAutofit/>
          </a:bodyPr>
          <a:lstStyle/>
          <a:p>
            <a:pPr algn="l"/>
            <a:r>
              <a:rPr lang="en-US" altLang="zh-CN" sz="2400" dirty="0" smtClean="0">
                <a:latin typeface="+mn-ea"/>
                <a:ea typeface="+mn-ea"/>
              </a:rPr>
              <a:t>【</a:t>
            </a:r>
            <a:r>
              <a:rPr lang="zh-CN" altLang="en-US" sz="2400" dirty="0" smtClean="0">
                <a:latin typeface="+mn-ea"/>
                <a:ea typeface="+mn-ea"/>
              </a:rPr>
              <a:t>野火</a:t>
            </a:r>
            <a:r>
              <a:rPr lang="en-US" altLang="zh-CN" sz="2400" dirty="0" smtClean="0">
                <a:latin typeface="+mn-ea"/>
                <a:ea typeface="+mn-ea"/>
              </a:rPr>
              <a:t>】</a:t>
            </a:r>
            <a:r>
              <a:rPr lang="en-US" altLang="zh-CN" sz="2400" dirty="0" err="1" smtClean="0">
                <a:latin typeface="+mn-ea"/>
                <a:ea typeface="+mn-ea"/>
              </a:rPr>
              <a:t>μCOS</a:t>
            </a:r>
            <a:r>
              <a:rPr lang="en-US" altLang="zh-CN" sz="2400" dirty="0" smtClean="0">
                <a:latin typeface="+mn-ea"/>
                <a:ea typeface="+mn-ea"/>
              </a:rPr>
              <a:t>-III</a:t>
            </a:r>
            <a:r>
              <a:rPr lang="zh-CN" altLang="en-US" sz="2400" dirty="0" smtClean="0">
                <a:latin typeface="+mn-ea"/>
                <a:ea typeface="+mn-ea"/>
              </a:rPr>
              <a:t>内核实现与应用开发实战指南</a:t>
            </a:r>
            <a:endParaRPr lang="zh-CN" altLang="en-US" sz="2400" dirty="0">
              <a:latin typeface="+mn-ea"/>
              <a:ea typeface="+mn-ea"/>
            </a:endParaRPr>
          </a:p>
        </p:txBody>
      </p:sp>
      <p:grpSp>
        <p:nvGrpSpPr>
          <p:cNvPr id="20" name="组合 19"/>
          <p:cNvGrpSpPr/>
          <p:nvPr/>
        </p:nvGrpSpPr>
        <p:grpSpPr>
          <a:xfrm>
            <a:off x="1367661" y="3649588"/>
            <a:ext cx="6408678" cy="1800200"/>
            <a:chOff x="1122797" y="3236265"/>
            <a:chExt cx="6408678" cy="1800200"/>
          </a:xfrm>
        </p:grpSpPr>
        <p:grpSp>
          <p:nvGrpSpPr>
            <p:cNvPr id="12" name="标题 1"/>
            <p:cNvGrpSpPr>
              <a:grpSpLocks/>
            </p:cNvGrpSpPr>
            <p:nvPr/>
          </p:nvGrpSpPr>
          <p:grpSpPr bwMode="auto">
            <a:xfrm>
              <a:off x="1140250" y="3236265"/>
              <a:ext cx="5208588" cy="938212"/>
              <a:chOff x="0" y="0"/>
              <a:chExt cx="3340" cy="1302"/>
            </a:xfrm>
          </p:grpSpPr>
          <p:pic>
            <p:nvPicPr>
              <p:cNvPr id="13"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15" name="标题 1"/>
            <p:cNvGrpSpPr>
              <a:grpSpLocks/>
            </p:cNvGrpSpPr>
            <p:nvPr/>
          </p:nvGrpSpPr>
          <p:grpSpPr bwMode="auto">
            <a:xfrm>
              <a:off x="1122797" y="4098252"/>
              <a:ext cx="5210175" cy="938213"/>
              <a:chOff x="0" y="0"/>
              <a:chExt cx="3340" cy="1302"/>
            </a:xfrm>
          </p:grpSpPr>
          <p:pic>
            <p:nvPicPr>
              <p:cNvPr id="16"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18" name="文本框 3"/>
            <p:cNvSpPr txBox="1">
              <a:spLocks noChangeArrowheads="1"/>
            </p:cNvSpPr>
            <p:nvPr/>
          </p:nvSpPr>
          <p:spPr bwMode="auto">
            <a:xfrm>
              <a:off x="6125013" y="4532412"/>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69" y="3415161"/>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a:off x="1691680" y="1057300"/>
            <a:ext cx="5452928" cy="2603227"/>
            <a:chOff x="1435100" y="1847855"/>
            <a:chExt cx="6022975" cy="2457449"/>
          </a:xfrm>
        </p:grpSpPr>
        <p:grpSp>
          <p:nvGrpSpPr>
            <p:cNvPr id="38" name="圆角矩形 18"/>
            <p:cNvGrpSpPr>
              <a:grpSpLocks/>
            </p:cNvGrpSpPr>
            <p:nvPr/>
          </p:nvGrpSpPr>
          <p:grpSpPr bwMode="auto">
            <a:xfrm>
              <a:off x="6215063" y="3562353"/>
              <a:ext cx="742950" cy="742951"/>
              <a:chOff x="0" y="0"/>
              <a:chExt cx="468" cy="468"/>
            </a:xfrm>
          </p:grpSpPr>
          <p:pic>
            <p:nvPicPr>
              <p:cNvPr id="60" name="圆角矩形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39" name="圆角矩形 13"/>
            <p:cNvGrpSpPr>
              <a:grpSpLocks/>
            </p:cNvGrpSpPr>
            <p:nvPr/>
          </p:nvGrpSpPr>
          <p:grpSpPr bwMode="auto">
            <a:xfrm>
              <a:off x="4856172" y="2206629"/>
              <a:ext cx="530225" cy="525463"/>
              <a:chOff x="0" y="0"/>
              <a:chExt cx="334" cy="331"/>
            </a:xfrm>
          </p:grpSpPr>
          <p:pic>
            <p:nvPicPr>
              <p:cNvPr id="58" name="圆角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0" name="圆角矩形 12"/>
            <p:cNvGrpSpPr>
              <a:grpSpLocks/>
            </p:cNvGrpSpPr>
            <p:nvPr/>
          </p:nvGrpSpPr>
          <p:grpSpPr bwMode="auto">
            <a:xfrm>
              <a:off x="6232525" y="2413004"/>
              <a:ext cx="1225550" cy="1225552"/>
              <a:chOff x="0" y="0"/>
              <a:chExt cx="772" cy="772"/>
            </a:xfrm>
          </p:grpSpPr>
          <p:pic>
            <p:nvPicPr>
              <p:cNvPr id="56" name="圆角矩形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1" name="圆角矩形 9"/>
            <p:cNvGrpSpPr>
              <a:grpSpLocks/>
            </p:cNvGrpSpPr>
            <p:nvPr/>
          </p:nvGrpSpPr>
          <p:grpSpPr bwMode="auto">
            <a:xfrm>
              <a:off x="3648075" y="2566992"/>
              <a:ext cx="446088" cy="444500"/>
              <a:chOff x="0" y="0"/>
              <a:chExt cx="281" cy="280"/>
            </a:xfrm>
          </p:grpSpPr>
          <p:pic>
            <p:nvPicPr>
              <p:cNvPr id="54" name="圆角矩形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2" name="圆角矩形 4"/>
            <p:cNvGrpSpPr>
              <a:grpSpLocks/>
            </p:cNvGrpSpPr>
            <p:nvPr/>
          </p:nvGrpSpPr>
          <p:grpSpPr bwMode="auto">
            <a:xfrm>
              <a:off x="2428884" y="1847855"/>
              <a:ext cx="523875" cy="530225"/>
              <a:chOff x="0" y="0"/>
              <a:chExt cx="330" cy="334"/>
            </a:xfrm>
          </p:grpSpPr>
          <p:pic>
            <p:nvPicPr>
              <p:cNvPr id="52" name="圆角矩形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3" name="标题 1"/>
            <p:cNvGrpSpPr>
              <a:grpSpLocks/>
            </p:cNvGrpSpPr>
            <p:nvPr/>
          </p:nvGrpSpPr>
          <p:grpSpPr bwMode="auto">
            <a:xfrm>
              <a:off x="1692275" y="2206629"/>
              <a:ext cx="5302250" cy="2066927"/>
              <a:chOff x="0" y="0"/>
              <a:chExt cx="3340" cy="1302"/>
            </a:xfrm>
          </p:grpSpPr>
          <p:pic>
            <p:nvPicPr>
              <p:cNvPr id="50"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第</a:t>
                </a:r>
                <a:r>
                  <a:rPr lang="en-US" altLang="zh-CN" sz="3200" b="1" dirty="0">
                    <a:solidFill>
                      <a:srgbClr val="000000"/>
                    </a:solidFill>
                    <a:latin typeface="微软雅黑" pitchFamily="34" charset="-122"/>
                    <a:ea typeface="微软雅黑" pitchFamily="34" charset="-122"/>
                  </a:rPr>
                  <a:t>25</a:t>
                </a:r>
                <a:r>
                  <a:rPr lang="zh-CN" altLang="en-US" sz="3200" b="1" dirty="0">
                    <a:solidFill>
                      <a:srgbClr val="000000"/>
                    </a:solidFill>
                    <a:latin typeface="微软雅黑" pitchFamily="34" charset="-122"/>
                    <a:ea typeface="微软雅黑" pitchFamily="34" charset="-122"/>
                  </a:rPr>
                  <a:t>章 </a:t>
                </a:r>
                <a:r>
                  <a:rPr lang="zh-CN" altLang="en-US" sz="3200" b="1" dirty="0" smtClean="0">
                    <a:solidFill>
                      <a:srgbClr val="000000"/>
                    </a:solidFill>
                    <a:latin typeface="微软雅黑" pitchFamily="34" charset="-122"/>
                    <a:ea typeface="微软雅黑" pitchFamily="34" charset="-122"/>
                  </a:rPr>
                  <a:t>内存</a:t>
                </a:r>
                <a:r>
                  <a:rPr lang="zh-CN" altLang="en-US" sz="3200" b="1" dirty="0">
                    <a:solidFill>
                      <a:srgbClr val="000000"/>
                    </a:solidFill>
                    <a:latin typeface="微软雅黑" pitchFamily="34" charset="-122"/>
                    <a:ea typeface="微软雅黑" pitchFamily="34" charset="-122"/>
                  </a:rPr>
                  <a:t>管理</a:t>
                </a:r>
                <a:endParaRPr lang="zh-CN" altLang="en-US" sz="3200" b="1" dirty="0">
                  <a:solidFill>
                    <a:srgbClr val="000000"/>
                  </a:solidFill>
                  <a:latin typeface="微软雅黑" pitchFamily="34" charset="-122"/>
                  <a:ea typeface="微软雅黑" pitchFamily="34" charset="-122"/>
                </a:endParaRPr>
              </a:p>
            </p:txBody>
          </p:sp>
        </p:grpSp>
        <p:grpSp>
          <p:nvGrpSpPr>
            <p:cNvPr id="44" name="圆角矩形 8"/>
            <p:cNvGrpSpPr>
              <a:grpSpLocks/>
            </p:cNvGrpSpPr>
            <p:nvPr/>
          </p:nvGrpSpPr>
          <p:grpSpPr bwMode="auto">
            <a:xfrm>
              <a:off x="1435100" y="2566992"/>
              <a:ext cx="446088" cy="444500"/>
              <a:chOff x="0" y="0"/>
              <a:chExt cx="281" cy="280"/>
            </a:xfrm>
          </p:grpSpPr>
          <p:pic>
            <p:nvPicPr>
              <p:cNvPr id="4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5" name="圆角矩形 11"/>
            <p:cNvGrpSpPr>
              <a:grpSpLocks/>
            </p:cNvGrpSpPr>
            <p:nvPr/>
          </p:nvGrpSpPr>
          <p:grpSpPr bwMode="auto">
            <a:xfrm>
              <a:off x="5938842" y="2384428"/>
              <a:ext cx="1055687" cy="1054100"/>
              <a:chOff x="0" y="0"/>
              <a:chExt cx="665" cy="664"/>
            </a:xfrm>
          </p:grpSpPr>
          <p:pic>
            <p:nvPicPr>
              <p:cNvPr id="4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pic>
        <p:nvPicPr>
          <p:cNvPr id="65" name="Picture 2" descr="H:\qqfile\1161959934\FileRecv\200 200.jpg"/>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043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68560" y="958483"/>
            <a:ext cx="3783408" cy="369332"/>
          </a:xfrm>
          <a:prstGeom prst="rect">
            <a:avLst/>
          </a:prstGeom>
        </p:spPr>
        <p:txBody>
          <a:bodyPr wrap="none">
            <a:spAutoFit/>
          </a:bodyPr>
          <a:lstStyle/>
          <a:p>
            <a:pPr lvl="2"/>
            <a:r>
              <a:rPr lang="zh-CN" altLang="zh-CN" b="1" dirty="0"/>
              <a:t>内存释放</a:t>
            </a:r>
            <a:r>
              <a:rPr lang="zh-CN" altLang="zh-CN" b="1" dirty="0" smtClean="0"/>
              <a:t>函数</a:t>
            </a:r>
            <a:r>
              <a:rPr lang="en-US" altLang="zh-CN" b="1" dirty="0" smtClean="0"/>
              <a:t> </a:t>
            </a:r>
            <a:r>
              <a:rPr lang="en-US" altLang="zh-CN" b="1" dirty="0" err="1" smtClean="0"/>
              <a:t>OSMemPut</a:t>
            </a:r>
            <a:r>
              <a:rPr lang="en-US" altLang="zh-CN" b="1" dirty="0"/>
              <a:t>()</a:t>
            </a:r>
            <a:endParaRPr lang="zh-CN" altLang="zh-CN" b="1" dirty="0"/>
          </a:p>
        </p:txBody>
      </p:sp>
      <p:sp>
        <p:nvSpPr>
          <p:cNvPr id="3" name="矩形 2"/>
          <p:cNvSpPr/>
          <p:nvPr/>
        </p:nvSpPr>
        <p:spPr>
          <a:xfrm>
            <a:off x="539552" y="1399467"/>
            <a:ext cx="6840760" cy="369332"/>
          </a:xfrm>
          <a:prstGeom prst="rect">
            <a:avLst/>
          </a:prstGeom>
        </p:spPr>
        <p:txBody>
          <a:bodyPr wrap="square">
            <a:spAutoFit/>
          </a:bodyPr>
          <a:lstStyle/>
          <a:p>
            <a:r>
              <a:rPr lang="zh-CN" altLang="zh-CN" dirty="0"/>
              <a:t>任何内存块使用完后都必须被释放，否则会造成内存泄漏</a:t>
            </a:r>
            <a:endParaRPr lang="zh-CN" altLang="en-US" dirty="0"/>
          </a:p>
        </p:txBody>
      </p:sp>
    </p:spTree>
    <p:extLst>
      <p:ext uri="{BB962C8B-B14F-4D97-AF65-F5344CB8AC3E}">
        <p14:creationId xmlns:p14="http://schemas.microsoft.com/office/powerpoint/2010/main" val="2989834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08520" y="1030135"/>
            <a:ext cx="2031325" cy="369332"/>
          </a:xfrm>
          <a:prstGeom prst="rect">
            <a:avLst/>
          </a:prstGeom>
        </p:spPr>
        <p:txBody>
          <a:bodyPr wrap="none">
            <a:spAutoFit/>
          </a:bodyPr>
          <a:lstStyle/>
          <a:p>
            <a:pPr lvl="1"/>
            <a:r>
              <a:rPr lang="zh-CN" altLang="zh-CN" b="1" dirty="0"/>
              <a:t>内存管理实验</a:t>
            </a:r>
          </a:p>
        </p:txBody>
      </p:sp>
      <p:sp>
        <p:nvSpPr>
          <p:cNvPr id="3" name="矩形 2"/>
          <p:cNvSpPr/>
          <p:nvPr/>
        </p:nvSpPr>
        <p:spPr>
          <a:xfrm>
            <a:off x="467544" y="1489348"/>
            <a:ext cx="8208912" cy="646331"/>
          </a:xfrm>
          <a:prstGeom prst="rect">
            <a:avLst/>
          </a:prstGeom>
        </p:spPr>
        <p:txBody>
          <a:bodyPr wrap="square">
            <a:spAutoFit/>
          </a:bodyPr>
          <a:lstStyle/>
          <a:p>
            <a:r>
              <a:rPr lang="zh-CN" altLang="zh-CN" dirty="0"/>
              <a:t>本次的实验例程采用消息队列进行发送与接收消息，只不过存放消息的地方是在内存块中，在获取完消息的时候，就进行释放内存块，反复使用内存块</a:t>
            </a:r>
            <a:endParaRPr lang="zh-CN" altLang="en-US" dirty="0"/>
          </a:p>
        </p:txBody>
      </p:sp>
    </p:spTree>
    <p:extLst>
      <p:ext uri="{BB962C8B-B14F-4D97-AF65-F5344CB8AC3E}">
        <p14:creationId xmlns:p14="http://schemas.microsoft.com/office/powerpoint/2010/main" val="2989834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367661" y="3649588"/>
            <a:ext cx="6408678" cy="1800200"/>
            <a:chOff x="1122797" y="3236265"/>
            <a:chExt cx="6408678" cy="1800200"/>
          </a:xfrm>
        </p:grpSpPr>
        <p:grpSp>
          <p:nvGrpSpPr>
            <p:cNvPr id="12" name="标题 1"/>
            <p:cNvGrpSpPr>
              <a:grpSpLocks/>
            </p:cNvGrpSpPr>
            <p:nvPr/>
          </p:nvGrpSpPr>
          <p:grpSpPr bwMode="auto">
            <a:xfrm>
              <a:off x="1140250" y="3236265"/>
              <a:ext cx="5208588" cy="938212"/>
              <a:chOff x="0" y="0"/>
              <a:chExt cx="3340" cy="1302"/>
            </a:xfrm>
          </p:grpSpPr>
          <p:pic>
            <p:nvPicPr>
              <p:cNvPr id="13"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15" name="标题 1"/>
            <p:cNvGrpSpPr>
              <a:grpSpLocks/>
            </p:cNvGrpSpPr>
            <p:nvPr/>
          </p:nvGrpSpPr>
          <p:grpSpPr bwMode="auto">
            <a:xfrm>
              <a:off x="1122797" y="4098252"/>
              <a:ext cx="5210175" cy="938213"/>
              <a:chOff x="0" y="0"/>
              <a:chExt cx="3340" cy="1302"/>
            </a:xfrm>
          </p:grpSpPr>
          <p:pic>
            <p:nvPicPr>
              <p:cNvPr id="16"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18" name="文本框 3"/>
            <p:cNvSpPr txBox="1">
              <a:spLocks noChangeArrowheads="1"/>
            </p:cNvSpPr>
            <p:nvPr/>
          </p:nvSpPr>
          <p:spPr bwMode="auto">
            <a:xfrm>
              <a:off x="6125013" y="4532412"/>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69" y="3415161"/>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a:off x="1691680" y="1057300"/>
            <a:ext cx="5452928" cy="2603227"/>
            <a:chOff x="1435100" y="1847855"/>
            <a:chExt cx="6022975" cy="2457449"/>
          </a:xfrm>
        </p:grpSpPr>
        <p:grpSp>
          <p:nvGrpSpPr>
            <p:cNvPr id="38" name="圆角矩形 18"/>
            <p:cNvGrpSpPr>
              <a:grpSpLocks/>
            </p:cNvGrpSpPr>
            <p:nvPr/>
          </p:nvGrpSpPr>
          <p:grpSpPr bwMode="auto">
            <a:xfrm>
              <a:off x="6215063" y="3562353"/>
              <a:ext cx="742950" cy="742951"/>
              <a:chOff x="0" y="0"/>
              <a:chExt cx="468" cy="468"/>
            </a:xfrm>
          </p:grpSpPr>
          <p:pic>
            <p:nvPicPr>
              <p:cNvPr id="60" name="圆角矩形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39" name="圆角矩形 13"/>
            <p:cNvGrpSpPr>
              <a:grpSpLocks/>
            </p:cNvGrpSpPr>
            <p:nvPr/>
          </p:nvGrpSpPr>
          <p:grpSpPr bwMode="auto">
            <a:xfrm>
              <a:off x="4856172" y="2206629"/>
              <a:ext cx="530225" cy="525463"/>
              <a:chOff x="0" y="0"/>
              <a:chExt cx="334" cy="331"/>
            </a:xfrm>
          </p:grpSpPr>
          <p:pic>
            <p:nvPicPr>
              <p:cNvPr id="58" name="圆角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0" name="圆角矩形 12"/>
            <p:cNvGrpSpPr>
              <a:grpSpLocks/>
            </p:cNvGrpSpPr>
            <p:nvPr/>
          </p:nvGrpSpPr>
          <p:grpSpPr bwMode="auto">
            <a:xfrm>
              <a:off x="6232525" y="2413004"/>
              <a:ext cx="1225550" cy="1225552"/>
              <a:chOff x="0" y="0"/>
              <a:chExt cx="772" cy="772"/>
            </a:xfrm>
          </p:grpSpPr>
          <p:pic>
            <p:nvPicPr>
              <p:cNvPr id="56" name="圆角矩形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1" name="圆角矩形 9"/>
            <p:cNvGrpSpPr>
              <a:grpSpLocks/>
            </p:cNvGrpSpPr>
            <p:nvPr/>
          </p:nvGrpSpPr>
          <p:grpSpPr bwMode="auto">
            <a:xfrm>
              <a:off x="3648075" y="2566992"/>
              <a:ext cx="446088" cy="444500"/>
              <a:chOff x="0" y="0"/>
              <a:chExt cx="281" cy="280"/>
            </a:xfrm>
          </p:grpSpPr>
          <p:pic>
            <p:nvPicPr>
              <p:cNvPr id="54" name="圆角矩形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2" name="圆角矩形 4"/>
            <p:cNvGrpSpPr>
              <a:grpSpLocks/>
            </p:cNvGrpSpPr>
            <p:nvPr/>
          </p:nvGrpSpPr>
          <p:grpSpPr bwMode="auto">
            <a:xfrm>
              <a:off x="2428884" y="1847855"/>
              <a:ext cx="523875" cy="530225"/>
              <a:chOff x="0" y="0"/>
              <a:chExt cx="330" cy="334"/>
            </a:xfrm>
          </p:grpSpPr>
          <p:pic>
            <p:nvPicPr>
              <p:cNvPr id="52" name="圆角矩形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3" name="标题 1"/>
            <p:cNvGrpSpPr>
              <a:grpSpLocks/>
            </p:cNvGrpSpPr>
            <p:nvPr/>
          </p:nvGrpSpPr>
          <p:grpSpPr bwMode="auto">
            <a:xfrm>
              <a:off x="1692275" y="2206629"/>
              <a:ext cx="5302250" cy="2066927"/>
              <a:chOff x="0" y="0"/>
              <a:chExt cx="3340" cy="1302"/>
            </a:xfrm>
          </p:grpSpPr>
          <p:pic>
            <p:nvPicPr>
              <p:cNvPr id="50"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smtClean="0">
                    <a:solidFill>
                      <a:srgbClr val="000000"/>
                    </a:solidFill>
                    <a:latin typeface="微软雅黑" pitchFamily="34" charset="-122"/>
                    <a:ea typeface="微软雅黑" pitchFamily="34" charset="-122"/>
                  </a:rPr>
                  <a:t>THANKS</a:t>
                </a:r>
                <a:endParaRPr lang="zh-CN" altLang="en-US" sz="3200" b="1" dirty="0">
                  <a:solidFill>
                    <a:srgbClr val="000000"/>
                  </a:solidFill>
                  <a:latin typeface="微软雅黑" pitchFamily="34" charset="-122"/>
                  <a:ea typeface="微软雅黑" pitchFamily="34" charset="-122"/>
                </a:endParaRPr>
              </a:p>
            </p:txBody>
          </p:sp>
        </p:grpSp>
        <p:grpSp>
          <p:nvGrpSpPr>
            <p:cNvPr id="44" name="圆角矩形 8"/>
            <p:cNvGrpSpPr>
              <a:grpSpLocks/>
            </p:cNvGrpSpPr>
            <p:nvPr/>
          </p:nvGrpSpPr>
          <p:grpSpPr bwMode="auto">
            <a:xfrm>
              <a:off x="1435100" y="2566992"/>
              <a:ext cx="446088" cy="444500"/>
              <a:chOff x="0" y="0"/>
              <a:chExt cx="281" cy="280"/>
            </a:xfrm>
          </p:grpSpPr>
          <p:pic>
            <p:nvPicPr>
              <p:cNvPr id="4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5" name="圆角矩形 11"/>
            <p:cNvGrpSpPr>
              <a:grpSpLocks/>
            </p:cNvGrpSpPr>
            <p:nvPr/>
          </p:nvGrpSpPr>
          <p:grpSpPr bwMode="auto">
            <a:xfrm>
              <a:off x="5938842" y="2384428"/>
              <a:ext cx="1055687" cy="1054100"/>
              <a:chOff x="0" y="0"/>
              <a:chExt cx="665" cy="664"/>
            </a:xfrm>
          </p:grpSpPr>
          <p:pic>
            <p:nvPicPr>
              <p:cNvPr id="4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pic>
        <p:nvPicPr>
          <p:cNvPr id="65" name="Picture 2" descr="H:\qqfile\1161959934\FileRecv\200 200.jpg"/>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62" name="标题 1"/>
          <p:cNvSpPr txBox="1">
            <a:spLocks/>
          </p:cNvSpPr>
          <p:nvPr/>
        </p:nvSpPr>
        <p:spPr>
          <a:xfrm>
            <a:off x="251520" y="193204"/>
            <a:ext cx="7704856" cy="495484"/>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smtClean="0">
                <a:latin typeface="+mn-ea"/>
                <a:ea typeface="+mn-ea"/>
              </a:rPr>
              <a:t>【</a:t>
            </a:r>
            <a:r>
              <a:rPr lang="zh-CN" altLang="en-US" sz="2400" dirty="0" smtClean="0">
                <a:latin typeface="+mn-ea"/>
                <a:ea typeface="+mn-ea"/>
              </a:rPr>
              <a:t>野火</a:t>
            </a:r>
            <a:r>
              <a:rPr lang="en-US" altLang="zh-CN" sz="2400" dirty="0" smtClean="0">
                <a:latin typeface="+mn-ea"/>
                <a:ea typeface="+mn-ea"/>
              </a:rPr>
              <a:t>】</a:t>
            </a:r>
            <a:r>
              <a:rPr lang="en-US" altLang="zh-CN" sz="2400" dirty="0" err="1" smtClean="0">
                <a:latin typeface="+mn-ea"/>
                <a:ea typeface="+mn-ea"/>
              </a:rPr>
              <a:t>μCOS</a:t>
            </a:r>
            <a:r>
              <a:rPr lang="en-US" altLang="zh-CN" sz="2400" dirty="0" smtClean="0">
                <a:latin typeface="+mn-ea"/>
                <a:ea typeface="+mn-ea"/>
              </a:rPr>
              <a:t>-III</a:t>
            </a:r>
            <a:r>
              <a:rPr lang="zh-CN" altLang="en-US" sz="2400" dirty="0" smtClean="0">
                <a:latin typeface="+mn-ea"/>
                <a:ea typeface="+mn-ea"/>
              </a:rPr>
              <a:t>内核实现与应用开发实战指南</a:t>
            </a:r>
            <a:endParaRPr lang="zh-CN" altLang="en-US" sz="2400" dirty="0">
              <a:latin typeface="+mn-ea"/>
              <a:ea typeface="+mn-ea"/>
            </a:endParaRPr>
          </a:p>
        </p:txBody>
      </p:sp>
    </p:spTree>
    <p:extLst>
      <p:ext uri="{BB962C8B-B14F-4D97-AF65-F5344CB8AC3E}">
        <p14:creationId xmlns:p14="http://schemas.microsoft.com/office/powerpoint/2010/main" val="3556812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416824"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sp>
        <p:nvSpPr>
          <p:cNvPr id="10" name="文本框 1"/>
          <p:cNvSpPr txBox="1">
            <a:spLocks noChangeArrowheads="1"/>
          </p:cNvSpPr>
          <p:nvPr/>
        </p:nvSpPr>
        <p:spPr bwMode="auto">
          <a:xfrm>
            <a:off x="1549409" y="83256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主讲内容</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1372475" y="4891226"/>
            <a:ext cx="6696743"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rPr>
              <a:t>参考资料</a:t>
            </a:r>
            <a:r>
              <a:rPr lang="en-US" altLang="zh-CN" sz="2000" b="1" dirty="0">
                <a:solidFill>
                  <a:prstClr val="black"/>
                </a:solidFill>
                <a:latin typeface="微软雅黑" pitchFamily="34" charset="-122"/>
                <a:ea typeface="微软雅黑" pitchFamily="34" charset="-122"/>
              </a:rPr>
              <a:t>:《</a:t>
            </a:r>
            <a:r>
              <a:rPr lang="en-US" altLang="zh-CN" sz="2000" b="1" dirty="0" err="1">
                <a:solidFill>
                  <a:prstClr val="black"/>
                </a:solidFill>
                <a:latin typeface="微软雅黑" pitchFamily="34" charset="-122"/>
                <a:ea typeface="微软雅黑" pitchFamily="34" charset="-122"/>
              </a:rPr>
              <a:t>μCOS</a:t>
            </a:r>
            <a:r>
              <a:rPr lang="en-US" altLang="zh-CN" sz="2000" b="1" dirty="0">
                <a:solidFill>
                  <a:prstClr val="black"/>
                </a:solidFill>
                <a:latin typeface="微软雅黑" pitchFamily="34" charset="-122"/>
                <a:ea typeface="微软雅黑" pitchFamily="34" charset="-122"/>
              </a:rPr>
              <a:t>-III</a:t>
            </a:r>
            <a:r>
              <a:rPr lang="zh-CN" altLang="en-US" sz="2000" b="1" dirty="0">
                <a:solidFill>
                  <a:prstClr val="black"/>
                </a:solidFill>
                <a:latin typeface="微软雅黑" pitchFamily="34" charset="-122"/>
                <a:ea typeface="微软雅黑" pitchFamily="34" charset="-122"/>
              </a:rPr>
              <a:t>内核实现与应用开发实战指南</a:t>
            </a:r>
            <a:r>
              <a:rPr lang="en-US" altLang="zh-CN" sz="2000" b="1" dirty="0" smtClean="0">
                <a:solidFill>
                  <a:prstClr val="black"/>
                </a:solidFill>
                <a:latin typeface="微软雅黑" pitchFamily="34" charset="-122"/>
                <a:ea typeface="微软雅黑" pitchFamily="34" charset="-122"/>
              </a:rPr>
              <a:t>》</a:t>
            </a:r>
          </a:p>
        </p:txBody>
      </p:sp>
      <p:sp>
        <p:nvSpPr>
          <p:cNvPr id="4" name="矩形 3"/>
          <p:cNvSpPr/>
          <p:nvPr/>
        </p:nvSpPr>
        <p:spPr>
          <a:xfrm>
            <a:off x="2867023" y="1489348"/>
            <a:ext cx="3393878" cy="2862322"/>
          </a:xfrm>
          <a:prstGeom prst="rect">
            <a:avLst/>
          </a:prstGeom>
        </p:spPr>
        <p:txBody>
          <a:bodyPr wrap="none">
            <a:spAutoFit/>
          </a:bodyPr>
          <a:lstStyle/>
          <a:p>
            <a:r>
              <a:rPr lang="en-US" altLang="zh-CN" sz="2000" b="1" dirty="0"/>
              <a:t>25.1  </a:t>
            </a:r>
            <a:r>
              <a:rPr lang="zh-CN" altLang="en-US" sz="2000" b="1" dirty="0"/>
              <a:t>内存管理的基本</a:t>
            </a:r>
            <a:r>
              <a:rPr lang="zh-CN" altLang="en-US" sz="2000" b="1" dirty="0" smtClean="0"/>
              <a:t>概念</a:t>
            </a:r>
            <a:endParaRPr lang="en-US" altLang="zh-CN" sz="2000" b="1" dirty="0" smtClean="0"/>
          </a:p>
          <a:p>
            <a:endParaRPr lang="en-US" altLang="zh-CN" sz="2000" b="1" dirty="0" smtClean="0"/>
          </a:p>
          <a:p>
            <a:r>
              <a:rPr lang="en-US" altLang="zh-CN" sz="2000" b="1" dirty="0"/>
              <a:t>25.2  </a:t>
            </a:r>
            <a:r>
              <a:rPr lang="zh-CN" altLang="en-US" sz="2000" b="1" dirty="0"/>
              <a:t>内存管理的运作</a:t>
            </a:r>
            <a:r>
              <a:rPr lang="zh-CN" altLang="en-US" sz="2000" b="1" dirty="0" smtClean="0"/>
              <a:t>机制</a:t>
            </a:r>
            <a:endParaRPr lang="en-US" altLang="zh-CN" sz="2000" b="1" dirty="0" smtClean="0"/>
          </a:p>
          <a:p>
            <a:endParaRPr lang="en-US" altLang="zh-CN" sz="2000" b="1" dirty="0" smtClean="0"/>
          </a:p>
          <a:p>
            <a:r>
              <a:rPr lang="en-US" altLang="zh-CN" sz="2000" b="1" dirty="0"/>
              <a:t>25.3  </a:t>
            </a:r>
            <a:r>
              <a:rPr lang="zh-CN" altLang="en-US" sz="2000" b="1" dirty="0"/>
              <a:t>内存管理的应用</a:t>
            </a:r>
            <a:r>
              <a:rPr lang="zh-CN" altLang="en-US" sz="2000" b="1" dirty="0" smtClean="0"/>
              <a:t>场景</a:t>
            </a:r>
            <a:endParaRPr lang="en-US" altLang="zh-CN" sz="2000" b="1" dirty="0" smtClean="0"/>
          </a:p>
          <a:p>
            <a:endParaRPr lang="en-US" altLang="zh-CN" sz="2000" b="1" dirty="0" smtClean="0"/>
          </a:p>
          <a:p>
            <a:r>
              <a:rPr lang="en-US" altLang="zh-CN" sz="2000" b="1" dirty="0"/>
              <a:t>25.4  </a:t>
            </a:r>
            <a:r>
              <a:rPr lang="zh-CN" altLang="en-US" sz="2000" b="1" dirty="0"/>
              <a:t>内存管理函数接口</a:t>
            </a:r>
            <a:r>
              <a:rPr lang="zh-CN" altLang="en-US" sz="2000" b="1" dirty="0" smtClean="0"/>
              <a:t>讲解</a:t>
            </a:r>
            <a:endParaRPr lang="en-US" altLang="zh-CN" sz="2000" b="1" dirty="0" smtClean="0"/>
          </a:p>
          <a:p>
            <a:endParaRPr lang="en-US" altLang="zh-CN" sz="2000" b="1" dirty="0" smtClean="0"/>
          </a:p>
          <a:p>
            <a:r>
              <a:rPr lang="en-US" altLang="zh-CN" sz="2000" b="1" dirty="0"/>
              <a:t>25.5  </a:t>
            </a:r>
            <a:r>
              <a:rPr lang="zh-CN" altLang="en-US" sz="2000" b="1" dirty="0"/>
              <a:t>内存管理实验</a:t>
            </a:r>
            <a:endParaRPr lang="en-US" altLang="zh-CN" sz="2000" b="1" dirty="0" smtClean="0"/>
          </a:p>
        </p:txBody>
      </p:sp>
    </p:spTree>
    <p:extLst>
      <p:ext uri="{BB962C8B-B14F-4D97-AF65-F5344CB8AC3E}">
        <p14:creationId xmlns:p14="http://schemas.microsoft.com/office/powerpoint/2010/main" val="3462763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0528" y="1030135"/>
            <a:ext cx="2723823" cy="369332"/>
          </a:xfrm>
          <a:prstGeom prst="rect">
            <a:avLst/>
          </a:prstGeom>
        </p:spPr>
        <p:txBody>
          <a:bodyPr wrap="none">
            <a:spAutoFit/>
          </a:bodyPr>
          <a:lstStyle/>
          <a:p>
            <a:pPr lvl="1"/>
            <a:r>
              <a:rPr lang="zh-CN" altLang="zh-CN" b="1" dirty="0"/>
              <a:t>内存管理的基本概念</a:t>
            </a:r>
          </a:p>
        </p:txBody>
      </p:sp>
      <p:sp>
        <p:nvSpPr>
          <p:cNvPr id="3" name="矩形 2"/>
          <p:cNvSpPr/>
          <p:nvPr/>
        </p:nvSpPr>
        <p:spPr>
          <a:xfrm>
            <a:off x="395536" y="1414346"/>
            <a:ext cx="8136904" cy="1754326"/>
          </a:xfrm>
          <a:prstGeom prst="rect">
            <a:avLst/>
          </a:prstGeom>
        </p:spPr>
        <p:txBody>
          <a:bodyPr wrap="square">
            <a:spAutoFit/>
          </a:bodyPr>
          <a:lstStyle/>
          <a:p>
            <a:r>
              <a:rPr lang="zh-CN" altLang="zh-CN" dirty="0"/>
              <a:t>在计算系统中，变量、中间数据一般存放在系统存储空间中，只有在实际使用时才将它们从存储空间调入到中央处理器内部进行</a:t>
            </a:r>
            <a:r>
              <a:rPr lang="zh-CN" altLang="zh-CN" dirty="0" smtClean="0"/>
              <a:t>运算</a:t>
            </a:r>
            <a:endParaRPr lang="en-US" altLang="zh-CN" dirty="0" smtClean="0"/>
          </a:p>
          <a:p>
            <a:endParaRPr lang="en-US" altLang="zh-CN" dirty="0"/>
          </a:p>
          <a:p>
            <a:r>
              <a:rPr lang="zh-CN" altLang="zh-CN" dirty="0"/>
              <a:t>μ</a:t>
            </a:r>
            <a:r>
              <a:rPr lang="en-US" altLang="zh-CN" dirty="0"/>
              <a:t>C/OS</a:t>
            </a:r>
            <a:r>
              <a:rPr lang="zh-CN" altLang="zh-CN" dirty="0"/>
              <a:t>的内存管理是采用内存池的方式进行</a:t>
            </a:r>
            <a:r>
              <a:rPr lang="zh-CN" altLang="zh-CN" dirty="0" smtClean="0"/>
              <a:t>管理</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4280406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23528" y="1076301"/>
            <a:ext cx="5472608" cy="369332"/>
          </a:xfrm>
          <a:prstGeom prst="rect">
            <a:avLst/>
          </a:prstGeom>
        </p:spPr>
        <p:txBody>
          <a:bodyPr wrap="square">
            <a:spAutoFit/>
          </a:bodyPr>
          <a:lstStyle/>
          <a:p>
            <a:r>
              <a:rPr lang="zh-CN" altLang="zh-CN" dirty="0"/>
              <a:t>为什么不直接使用</a:t>
            </a:r>
            <a:r>
              <a:rPr lang="en-US" altLang="zh-CN" dirty="0"/>
              <a:t>C</a:t>
            </a:r>
            <a:r>
              <a:rPr lang="zh-CN" altLang="zh-CN" dirty="0"/>
              <a:t>标准库中的内存管理函数呢？</a:t>
            </a:r>
            <a:endParaRPr lang="zh-CN" altLang="en-US" dirty="0"/>
          </a:p>
        </p:txBody>
      </p:sp>
      <p:sp>
        <p:nvSpPr>
          <p:cNvPr id="3" name="矩形 2"/>
          <p:cNvSpPr/>
          <p:nvPr/>
        </p:nvSpPr>
        <p:spPr>
          <a:xfrm>
            <a:off x="611560" y="1489348"/>
            <a:ext cx="8208912" cy="2308324"/>
          </a:xfrm>
          <a:prstGeom prst="rect">
            <a:avLst/>
          </a:prstGeom>
        </p:spPr>
        <p:txBody>
          <a:bodyPr wrap="square">
            <a:spAutoFit/>
          </a:bodyPr>
          <a:lstStyle/>
          <a:p>
            <a:r>
              <a:rPr lang="zh-CN" altLang="zh-CN" dirty="0"/>
              <a:t>调用</a:t>
            </a:r>
            <a:r>
              <a:rPr lang="en-US" altLang="zh-CN" dirty="0"/>
              <a:t> </a:t>
            </a:r>
            <a:r>
              <a:rPr lang="en-US" altLang="zh-CN" dirty="0" err="1"/>
              <a:t>malloc</a:t>
            </a:r>
            <a:r>
              <a:rPr lang="en-US" altLang="zh-CN" dirty="0"/>
              <a:t>()</a:t>
            </a:r>
            <a:r>
              <a:rPr lang="zh-CN" altLang="zh-CN" dirty="0"/>
              <a:t>和</a:t>
            </a:r>
            <a:r>
              <a:rPr lang="en-US" altLang="zh-CN" dirty="0"/>
              <a:t> free()</a:t>
            </a:r>
            <a:r>
              <a:rPr lang="zh-CN" altLang="zh-CN" dirty="0"/>
              <a:t>却是危险的，原因有以下几点：</a:t>
            </a:r>
          </a:p>
          <a:p>
            <a:pPr lvl="0"/>
            <a:r>
              <a:rPr lang="zh-CN" altLang="zh-CN" dirty="0"/>
              <a:t>这些函数在小型嵌入式系统中并不总是可用的，小型嵌入式设备中的</a:t>
            </a:r>
            <a:r>
              <a:rPr lang="en-US" altLang="zh-CN" dirty="0"/>
              <a:t>RAM</a:t>
            </a:r>
            <a:r>
              <a:rPr lang="zh-CN" altLang="zh-CN" dirty="0"/>
              <a:t>不足。</a:t>
            </a:r>
          </a:p>
          <a:p>
            <a:pPr lvl="0"/>
            <a:r>
              <a:rPr lang="zh-CN" altLang="zh-CN" dirty="0"/>
              <a:t>它们的实现可能非常的大，占据了相当大的一块代码空间。</a:t>
            </a:r>
          </a:p>
          <a:p>
            <a:pPr lvl="0"/>
            <a:r>
              <a:rPr lang="zh-CN" altLang="zh-CN" dirty="0"/>
              <a:t>他们几乎都不是安全的。</a:t>
            </a:r>
          </a:p>
          <a:p>
            <a:pPr lvl="0"/>
            <a:r>
              <a:rPr lang="zh-CN" altLang="zh-CN" dirty="0"/>
              <a:t>它们并不是确定的，每次调用这些函数执行的时间可能都不一样。</a:t>
            </a:r>
          </a:p>
          <a:p>
            <a:pPr lvl="0"/>
            <a:r>
              <a:rPr lang="zh-CN" altLang="zh-CN" dirty="0"/>
              <a:t>它们有可能产生碎片。</a:t>
            </a:r>
          </a:p>
          <a:p>
            <a:pPr lvl="0"/>
            <a:r>
              <a:rPr lang="zh-CN" altLang="zh-CN" dirty="0"/>
              <a:t>这两个函数会使得链接器配置得复杂。</a:t>
            </a:r>
          </a:p>
          <a:p>
            <a:r>
              <a:rPr lang="zh-CN" altLang="zh-CN" dirty="0"/>
              <a:t>如果允许堆空间的生长方向覆盖其他变量占据的内存，它们会成为</a:t>
            </a:r>
            <a:r>
              <a:rPr lang="en-US" altLang="zh-CN" dirty="0"/>
              <a:t>debug</a:t>
            </a:r>
            <a:r>
              <a:rPr lang="zh-CN" altLang="zh-CN" dirty="0"/>
              <a:t>的灾难。</a:t>
            </a:r>
            <a:endParaRPr lang="zh-CN" altLang="en-US" dirty="0"/>
          </a:p>
        </p:txBody>
      </p:sp>
    </p:spTree>
    <p:extLst>
      <p:ext uri="{BB962C8B-B14F-4D97-AF65-F5344CB8AC3E}">
        <p14:creationId xmlns:p14="http://schemas.microsoft.com/office/powerpoint/2010/main" val="2989834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08520" y="1030135"/>
            <a:ext cx="2723823" cy="369332"/>
          </a:xfrm>
          <a:prstGeom prst="rect">
            <a:avLst/>
          </a:prstGeom>
        </p:spPr>
        <p:txBody>
          <a:bodyPr wrap="none">
            <a:spAutoFit/>
          </a:bodyPr>
          <a:lstStyle/>
          <a:p>
            <a:pPr lvl="1"/>
            <a:r>
              <a:rPr lang="zh-CN" altLang="zh-CN" b="1" dirty="0"/>
              <a:t>内存管理的运作机制</a:t>
            </a:r>
          </a:p>
        </p:txBody>
      </p:sp>
      <p:sp>
        <p:nvSpPr>
          <p:cNvPr id="3" name="矩形 2"/>
          <p:cNvSpPr/>
          <p:nvPr/>
        </p:nvSpPr>
        <p:spPr>
          <a:xfrm>
            <a:off x="467544" y="1426339"/>
            <a:ext cx="8136904" cy="1754326"/>
          </a:xfrm>
          <a:prstGeom prst="rect">
            <a:avLst/>
          </a:prstGeom>
        </p:spPr>
        <p:txBody>
          <a:bodyPr wrap="square">
            <a:spAutoFit/>
          </a:bodyPr>
          <a:lstStyle/>
          <a:p>
            <a:r>
              <a:rPr lang="zh-CN" altLang="zh-CN" dirty="0"/>
              <a:t>内存池（</a:t>
            </a:r>
            <a:r>
              <a:rPr lang="en-US" altLang="zh-CN" dirty="0"/>
              <a:t>Memory Pool</a:t>
            </a:r>
            <a:r>
              <a:rPr lang="zh-CN" altLang="zh-CN" dirty="0"/>
              <a:t>）是一种用于分配大量大小相同的内存对象的技术，它可以极大加快内存分配</a:t>
            </a:r>
            <a:r>
              <a:rPr lang="en-US" altLang="zh-CN" dirty="0"/>
              <a:t>/</a:t>
            </a:r>
            <a:r>
              <a:rPr lang="zh-CN" altLang="zh-CN" dirty="0"/>
              <a:t>释放的速度。</a:t>
            </a:r>
          </a:p>
          <a:p>
            <a:r>
              <a:rPr lang="zh-CN" altLang="zh-CN" dirty="0"/>
              <a:t>在系统编译的时候，编译器就静态划分了一个大数组作为系统的内存池，然后在初始化的时候将其分成大小相等的多个内存块，内存块直接通过链表连接起来（此链表也称为空闲内存块列表）。每次分配的时候，从空闲内存块列表中取出表头上第一个内存块，提供给申请者。</a:t>
            </a:r>
            <a:endParaRPr lang="zh-CN" altLang="en-US" dirty="0"/>
          </a:p>
        </p:txBody>
      </p:sp>
    </p:spTree>
    <p:extLst>
      <p:ext uri="{BB962C8B-B14F-4D97-AF65-F5344CB8AC3E}">
        <p14:creationId xmlns:p14="http://schemas.microsoft.com/office/powerpoint/2010/main" val="2989834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827584" y="1180154"/>
            <a:ext cx="7416824" cy="4392488"/>
          </a:xfrm>
          <a:prstGeom prst="rect">
            <a:avLst/>
          </a:prstGeom>
          <a:noFill/>
          <a:ln w="12700">
            <a:solidFill>
              <a:schemeClr val="bg1"/>
            </a:solidFill>
          </a:ln>
        </p:spPr>
      </p:pic>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834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1282" y="1030135"/>
            <a:ext cx="2723823" cy="369332"/>
          </a:xfrm>
          <a:prstGeom prst="rect">
            <a:avLst/>
          </a:prstGeom>
        </p:spPr>
        <p:txBody>
          <a:bodyPr wrap="none">
            <a:spAutoFit/>
          </a:bodyPr>
          <a:lstStyle/>
          <a:p>
            <a:pPr lvl="1"/>
            <a:r>
              <a:rPr lang="zh-CN" altLang="zh-CN" b="1" dirty="0"/>
              <a:t>内存管理的应用场景</a:t>
            </a:r>
          </a:p>
        </p:txBody>
      </p:sp>
      <p:sp>
        <p:nvSpPr>
          <p:cNvPr id="3" name="矩形 2"/>
          <p:cNvSpPr/>
          <p:nvPr/>
        </p:nvSpPr>
        <p:spPr>
          <a:xfrm>
            <a:off x="539552" y="1472505"/>
            <a:ext cx="8064896" cy="646331"/>
          </a:xfrm>
          <a:prstGeom prst="rect">
            <a:avLst/>
          </a:prstGeom>
        </p:spPr>
        <p:txBody>
          <a:bodyPr wrap="square">
            <a:spAutoFit/>
          </a:bodyPr>
          <a:lstStyle/>
          <a:p>
            <a:r>
              <a:rPr lang="zh-CN" altLang="zh-CN" dirty="0"/>
              <a:t>μ</a:t>
            </a:r>
            <a:r>
              <a:rPr lang="en-US" altLang="zh-CN" dirty="0"/>
              <a:t>C/OS</a:t>
            </a:r>
            <a:r>
              <a:rPr lang="zh-CN" altLang="zh-CN" dirty="0"/>
              <a:t>将系统静态分配的大数组作为内存池，然后进行内存池的初始化，然后分配固定大小的内存块。</a:t>
            </a:r>
            <a:endParaRPr lang="zh-CN" altLang="en-US" dirty="0"/>
          </a:p>
        </p:txBody>
      </p:sp>
    </p:spTree>
    <p:extLst>
      <p:ext uri="{BB962C8B-B14F-4D97-AF65-F5344CB8AC3E}">
        <p14:creationId xmlns:p14="http://schemas.microsoft.com/office/powerpoint/2010/main" val="2989834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40568" y="998300"/>
            <a:ext cx="4327660" cy="369332"/>
          </a:xfrm>
          <a:prstGeom prst="rect">
            <a:avLst/>
          </a:prstGeom>
        </p:spPr>
        <p:txBody>
          <a:bodyPr wrap="none">
            <a:spAutoFit/>
          </a:bodyPr>
          <a:lstStyle/>
          <a:p>
            <a:pPr lvl="2"/>
            <a:r>
              <a:rPr lang="zh-CN" altLang="zh-CN" b="1" dirty="0"/>
              <a:t>内存池创建</a:t>
            </a:r>
            <a:r>
              <a:rPr lang="zh-CN" altLang="zh-CN" b="1" dirty="0" smtClean="0"/>
              <a:t>函数</a:t>
            </a:r>
            <a:r>
              <a:rPr lang="en-US" altLang="zh-CN" b="1" dirty="0" smtClean="0"/>
              <a:t> </a:t>
            </a:r>
            <a:r>
              <a:rPr lang="en-US" altLang="zh-CN" b="1" dirty="0" err="1" smtClean="0"/>
              <a:t>OSMemCreate</a:t>
            </a:r>
            <a:r>
              <a:rPr lang="en-US" altLang="zh-CN" b="1" dirty="0"/>
              <a:t>()</a:t>
            </a:r>
            <a:endParaRPr lang="zh-CN" altLang="zh-CN" b="1" dirty="0"/>
          </a:p>
        </p:txBody>
      </p:sp>
      <p:sp>
        <p:nvSpPr>
          <p:cNvPr id="3" name="矩形 2"/>
          <p:cNvSpPr/>
          <p:nvPr/>
        </p:nvSpPr>
        <p:spPr>
          <a:xfrm>
            <a:off x="467544" y="1371416"/>
            <a:ext cx="8136904" cy="646331"/>
          </a:xfrm>
          <a:prstGeom prst="rect">
            <a:avLst/>
          </a:prstGeom>
        </p:spPr>
        <p:txBody>
          <a:bodyPr wrap="square">
            <a:spAutoFit/>
          </a:bodyPr>
          <a:lstStyle/>
          <a:p>
            <a:r>
              <a:rPr lang="zh-CN" altLang="zh-CN" dirty="0"/>
              <a:t>在使用内存池的时候首先要创建一个内存池，需要用户静态分配一个数组空间作为系统的内存池，且用户还需定义一个内存控制块。</a:t>
            </a:r>
            <a:endParaRPr lang="zh-CN" altLang="en-US" dirty="0"/>
          </a:p>
        </p:txBody>
      </p:sp>
      <p:pic>
        <p:nvPicPr>
          <p:cNvPr id="6" name="图片 5" descr="F:\从0到1教你写ucosiii\图片\9-2.png"/>
          <p:cNvPicPr/>
          <p:nvPr/>
        </p:nvPicPr>
        <p:blipFill>
          <a:blip r:embed="rId4" cstate="print">
            <a:extLst>
              <a:ext uri="{28A0092B-C50C-407E-A947-70E740481C1C}">
                <a14:useLocalDpi xmlns:a14="http://schemas.microsoft.com/office/drawing/2010/main" val="0"/>
              </a:ext>
            </a:extLst>
          </a:blip>
          <a:srcRect/>
          <a:stretch>
            <a:fillRect/>
          </a:stretch>
        </p:blipFill>
        <p:spPr>
          <a:xfrm>
            <a:off x="1898841" y="2137420"/>
            <a:ext cx="5274310" cy="787400"/>
          </a:xfrm>
          <a:prstGeom prst="rect">
            <a:avLst/>
          </a:prstGeom>
          <a:noFill/>
          <a:ln w="12700">
            <a:solidFill>
              <a:schemeClr val="tx1"/>
            </a:solidFill>
          </a:ln>
        </p:spPr>
      </p:pic>
      <p:pic>
        <p:nvPicPr>
          <p:cNvPr id="7" name="图片 6" descr="F:\从0到1教你写ucosiii\图片\9-3.png"/>
          <p:cNvPicPr/>
          <p:nvPr/>
        </p:nvPicPr>
        <p:blipFill>
          <a:blip r:embed="rId5" cstate="print">
            <a:extLst>
              <a:ext uri="{28A0092B-C50C-407E-A947-70E740481C1C}">
                <a14:useLocalDpi xmlns:a14="http://schemas.microsoft.com/office/drawing/2010/main" val="0"/>
              </a:ext>
            </a:extLst>
          </a:blip>
          <a:srcRect/>
          <a:stretch>
            <a:fillRect/>
          </a:stretch>
        </p:blipFill>
        <p:spPr>
          <a:xfrm>
            <a:off x="557554" y="3137453"/>
            <a:ext cx="7956884" cy="2304256"/>
          </a:xfrm>
          <a:prstGeom prst="rect">
            <a:avLst/>
          </a:prstGeom>
          <a:noFill/>
          <a:ln w="12700">
            <a:solidFill>
              <a:schemeClr val="tx1"/>
            </a:solidFill>
          </a:ln>
        </p:spPr>
      </p:pic>
    </p:spTree>
    <p:extLst>
      <p:ext uri="{BB962C8B-B14F-4D97-AF65-F5344CB8AC3E}">
        <p14:creationId xmlns:p14="http://schemas.microsoft.com/office/powerpoint/2010/main" val="2989834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40568" y="990870"/>
            <a:ext cx="3738972" cy="369332"/>
          </a:xfrm>
          <a:prstGeom prst="rect">
            <a:avLst/>
          </a:prstGeom>
        </p:spPr>
        <p:txBody>
          <a:bodyPr wrap="none">
            <a:spAutoFit/>
          </a:bodyPr>
          <a:lstStyle/>
          <a:p>
            <a:pPr lvl="2"/>
            <a:r>
              <a:rPr lang="zh-CN" altLang="zh-CN" b="1" dirty="0"/>
              <a:t>内存申请函数</a:t>
            </a:r>
            <a:r>
              <a:rPr lang="en-US" altLang="zh-CN" b="1" dirty="0" err="1"/>
              <a:t>OSMemGet</a:t>
            </a:r>
            <a:r>
              <a:rPr lang="en-US" altLang="zh-CN" b="1" dirty="0"/>
              <a:t>()</a:t>
            </a:r>
            <a:endParaRPr lang="zh-CN" altLang="zh-CN" b="1" dirty="0"/>
          </a:p>
        </p:txBody>
      </p:sp>
      <p:sp>
        <p:nvSpPr>
          <p:cNvPr id="3" name="矩形 2"/>
          <p:cNvSpPr/>
          <p:nvPr/>
        </p:nvSpPr>
        <p:spPr>
          <a:xfrm>
            <a:off x="467544" y="1373240"/>
            <a:ext cx="8136904" cy="1200329"/>
          </a:xfrm>
          <a:prstGeom prst="rect">
            <a:avLst/>
          </a:prstGeom>
        </p:spPr>
        <p:txBody>
          <a:bodyPr wrap="square">
            <a:spAutoFit/>
          </a:bodyPr>
          <a:lstStyle/>
          <a:p>
            <a:r>
              <a:rPr lang="zh-CN" altLang="zh-CN" dirty="0"/>
              <a:t>这个函数用于申请固定大小的内存块，从指定的内存池中分配一个内存块给用户使用，该内存块的大小在内存池初始化的时候就已经决定的。如果内存池中有可用的内存块，则从内存池的空闲内存块列表上取下一个内存块并且返回对应的内存</a:t>
            </a:r>
            <a:r>
              <a:rPr lang="zh-CN" altLang="zh-CN" dirty="0" smtClean="0"/>
              <a:t>地址</a:t>
            </a:r>
            <a:endParaRPr lang="zh-CN" altLang="en-US" dirty="0"/>
          </a:p>
        </p:txBody>
      </p:sp>
      <p:pic>
        <p:nvPicPr>
          <p:cNvPr id="6" name="图片 5" descr="F:\从0到1教你写ucosiii\图片\9-4.png"/>
          <p:cNvPicPr/>
          <p:nvPr/>
        </p:nvPicPr>
        <p:blipFill>
          <a:blip r:embed="rId4" cstate="print">
            <a:extLst>
              <a:ext uri="{28A0092B-C50C-407E-A947-70E740481C1C}">
                <a14:useLocalDpi xmlns:a14="http://schemas.microsoft.com/office/drawing/2010/main" val="0"/>
              </a:ext>
            </a:extLst>
          </a:blip>
          <a:srcRect/>
          <a:stretch>
            <a:fillRect/>
          </a:stretch>
        </p:blipFill>
        <p:spPr>
          <a:xfrm>
            <a:off x="594614" y="2857500"/>
            <a:ext cx="7882764" cy="2588187"/>
          </a:xfrm>
          <a:prstGeom prst="rect">
            <a:avLst/>
          </a:prstGeom>
          <a:noFill/>
          <a:ln w="12700">
            <a:solidFill>
              <a:schemeClr val="tx1"/>
            </a:solidFill>
          </a:ln>
        </p:spPr>
      </p:pic>
    </p:spTree>
    <p:extLst>
      <p:ext uri="{BB962C8B-B14F-4D97-AF65-F5344CB8AC3E}">
        <p14:creationId xmlns:p14="http://schemas.microsoft.com/office/powerpoint/2010/main" val="29898349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123</TotalTime>
  <Words>707</Words>
  <Application>Microsoft Office PowerPoint</Application>
  <PresentationFormat>全屏显示(16:10)</PresentationFormat>
  <Paragraphs>57</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波形</vt:lpstr>
      <vt:lpstr>【野火】μCOS-III内核实现与应用开发实战指南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【野火】LwIP应用开发实战指南</dc:title>
  <dc:creator>Administrator</dc:creator>
  <cp:lastModifiedBy>XiaZaiMa.COM</cp:lastModifiedBy>
  <cp:revision>19</cp:revision>
  <dcterms:created xsi:type="dcterms:W3CDTF">2019-05-28T02:20:32Z</dcterms:created>
  <dcterms:modified xsi:type="dcterms:W3CDTF">2019-07-17T02:19:35Z</dcterms:modified>
</cp:coreProperties>
</file>