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61" r:id="rId4"/>
    <p:sldId id="263" r:id="rId5"/>
    <p:sldId id="264" r:id="rId6"/>
    <p:sldId id="265" r:id="rId7"/>
    <p:sldId id="266" r:id="rId8"/>
    <p:sldId id="267" r:id="rId9"/>
    <p:sldId id="268" r:id="rId10"/>
    <p:sldId id="269" r:id="rId11"/>
    <p:sldId id="270" r:id="rId12"/>
    <p:sldId id="271" r:id="rId13"/>
    <p:sldId id="262" r:id="rId14"/>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31" d="100"/>
          <a:sy n="131" d="100"/>
        </p:scale>
        <p:origin x="-1044" y="-90"/>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190500"/>
            <a:ext cx="8695944" cy="50292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4461636"/>
            <a:ext cx="8723376" cy="110965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333501"/>
            <a:ext cx="7772400" cy="1483423"/>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2963334"/>
            <a:ext cx="6400800" cy="1227667"/>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grpSp>
        <p:nvGrpSpPr>
          <p:cNvPr id="15" name="Group 14"/>
          <p:cNvGrpSpPr>
            <a:grpSpLocks noChangeAspect="1"/>
          </p:cNvGrpSpPr>
          <p:nvPr/>
        </p:nvGrpSpPr>
        <p:grpSpPr bwMode="hidden">
          <a:xfrm>
            <a:off x="211665" y="595159"/>
            <a:ext cx="8723376" cy="110965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206500"/>
            <a:ext cx="2057400" cy="3739444"/>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206500"/>
            <a:ext cx="6019800" cy="3739446"/>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7" name="Title 6"/>
          <p:cNvSpPr>
            <a:spLocks noGrp="1"/>
          </p:cNvSpPr>
          <p:nvPr>
            <p:ph type="title"/>
          </p:nvPr>
        </p:nvSpPr>
        <p:spPr/>
        <p:txBody>
          <a:bodyPr/>
          <a:lstStyle/>
          <a:p>
            <a:r>
              <a:rPr lang="zh-CN" altLang="en-US" smtClean="0"/>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190500"/>
            <a:ext cx="8695944" cy="394716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40" y="3502993"/>
            <a:ext cx="2876429" cy="595022"/>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3396074"/>
            <a:ext cx="5544515" cy="708449"/>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3406302"/>
            <a:ext cx="5467980" cy="645227"/>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3395145"/>
            <a:ext cx="3308000" cy="542958"/>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3382129"/>
            <a:ext cx="8723376" cy="1108229"/>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052967"/>
            <a:ext cx="7772400" cy="1270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197874"/>
            <a:ext cx="6417734" cy="783168"/>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676655" y="2232660"/>
            <a:ext cx="3822192" cy="28727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232660"/>
            <a:ext cx="3822192" cy="287274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231761"/>
            <a:ext cx="3822192" cy="533136"/>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4" y="2857501"/>
            <a:ext cx="3820055" cy="224763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231761"/>
            <a:ext cx="3822192" cy="533136"/>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857501"/>
            <a:ext cx="3822192" cy="2247636"/>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595159"/>
            <a:ext cx="8723376" cy="1108229"/>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190500"/>
            <a:ext cx="8695944" cy="1188720"/>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 name="Text Placeholder 3"/>
          <p:cNvSpPr>
            <a:spLocks noGrp="1"/>
          </p:cNvSpPr>
          <p:nvPr>
            <p:ph type="body" sz="half" idx="2"/>
          </p:nvPr>
        </p:nvSpPr>
        <p:spPr>
          <a:xfrm>
            <a:off x="914400" y="2984501"/>
            <a:ext cx="3352800" cy="15875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595159"/>
            <a:ext cx="8723376" cy="110965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1905000"/>
            <a:ext cx="3352800" cy="1043940"/>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524000"/>
            <a:ext cx="3904076" cy="3175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190500"/>
            <a:ext cx="8695944" cy="502920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4461636"/>
            <a:ext cx="8723376" cy="110965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7" y="282223"/>
            <a:ext cx="3812645" cy="2024946"/>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5" y="2321278"/>
            <a:ext cx="3818467" cy="2017889"/>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2019/7/17 Wednesday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3" name="Picture Placeholder 2"/>
          <p:cNvSpPr>
            <a:spLocks noGrp="1"/>
          </p:cNvSpPr>
          <p:nvPr>
            <p:ph type="pic" idx="1"/>
          </p:nvPr>
        </p:nvSpPr>
        <p:spPr>
          <a:xfrm>
            <a:off x="838200" y="1143000"/>
            <a:ext cx="3566160" cy="243840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190500"/>
            <a:ext cx="8695944" cy="205740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399524"/>
            <a:ext cx="8723376" cy="1108229"/>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281940"/>
            <a:ext cx="8229600" cy="104394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4" name="Date Placeholder 3"/>
          <p:cNvSpPr>
            <a:spLocks noGrp="1"/>
          </p:cNvSpPr>
          <p:nvPr>
            <p:ph type="dt" sz="half" idx="2"/>
          </p:nvPr>
        </p:nvSpPr>
        <p:spPr>
          <a:xfrm>
            <a:off x="5163672" y="5208470"/>
            <a:ext cx="3786690" cy="304271"/>
          </a:xfrm>
          <a:prstGeom prst="rect">
            <a:avLst/>
          </a:prstGeom>
        </p:spPr>
        <p:txBody>
          <a:bodyPr vert="horz" lIns="91440" tIns="45720" rIns="91440" bIns="45720" rtlCol="0" anchor="ctr"/>
          <a:lstStyle>
            <a:lvl1pPr algn="r">
              <a:defRPr sz="1000">
                <a:solidFill>
                  <a:schemeClr val="tx2"/>
                </a:solidFill>
              </a:defRPr>
            </a:lvl1pPr>
          </a:lstStyle>
          <a:p>
            <a:fld id="{530820CF-B880-4189-942D-D702A7CBA730}" type="datetimeFigureOut">
              <a:rPr lang="zh-CN" altLang="en-US" smtClean="0"/>
              <a:t>2019/7/17 Wednesday</a:t>
            </a:fld>
            <a:endParaRPr lang="zh-CN" altLang="en-US"/>
          </a:p>
        </p:txBody>
      </p:sp>
      <p:sp>
        <p:nvSpPr>
          <p:cNvPr id="5" name="Footer Placeholder 4"/>
          <p:cNvSpPr>
            <a:spLocks noGrp="1"/>
          </p:cNvSpPr>
          <p:nvPr>
            <p:ph type="ftr" sz="quarter" idx="3"/>
          </p:nvPr>
        </p:nvSpPr>
        <p:spPr>
          <a:xfrm>
            <a:off x="193640" y="5208470"/>
            <a:ext cx="3786691" cy="304271"/>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5208470"/>
            <a:ext cx="1161826" cy="304271"/>
          </a:xfrm>
          <a:prstGeom prst="rect">
            <a:avLst/>
          </a:prstGeom>
        </p:spPr>
        <p:txBody>
          <a:bodyPr vert="horz" lIns="91440" tIns="45720" rIns="91440" bIns="45720" rtlCol="0" anchor="ctr"/>
          <a:lstStyle>
            <a:lvl1pPr algn="ctr">
              <a:defRPr sz="1000">
                <a:solidFill>
                  <a:schemeClr val="tx2"/>
                </a:solidFill>
              </a:defRPr>
            </a:lvl1pPr>
          </a:lstStyle>
          <a:p>
            <a:fld id="{0C913308-F349-4B6D-A68A-DD1791B4A57B}" type="slidenum">
              <a:rPr lang="zh-CN" altLang="en-US" smtClean="0"/>
              <a:t>‹#›</a:t>
            </a:fld>
            <a:endParaRPr lang="zh-CN" altLang="en-US"/>
          </a:p>
        </p:txBody>
      </p:sp>
      <p:sp>
        <p:nvSpPr>
          <p:cNvPr id="3" name="Text Placeholder 2"/>
          <p:cNvSpPr>
            <a:spLocks noGrp="1"/>
          </p:cNvSpPr>
          <p:nvPr>
            <p:ph type="body" idx="1"/>
          </p:nvPr>
        </p:nvSpPr>
        <p:spPr>
          <a:xfrm>
            <a:off x="872069" y="2229556"/>
            <a:ext cx="7408333" cy="287558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251520" y="193204"/>
            <a:ext cx="7704856" cy="495484"/>
          </a:xfrm>
        </p:spPr>
        <p:txBody>
          <a:bodyPr>
            <a:noAutofit/>
          </a:bodyPr>
          <a:lstStyle/>
          <a:p>
            <a:pPr algn="l"/>
            <a:r>
              <a:rPr lang="en-US" altLang="zh-CN" sz="2400" dirty="0" smtClean="0">
                <a:latin typeface="+mn-ea"/>
                <a:ea typeface="+mn-ea"/>
              </a:rPr>
              <a:t>【</a:t>
            </a:r>
            <a:r>
              <a:rPr lang="zh-CN" altLang="en-US" sz="2400" dirty="0" smtClean="0">
                <a:latin typeface="+mn-ea"/>
                <a:ea typeface="+mn-ea"/>
              </a:rPr>
              <a:t>野火</a:t>
            </a:r>
            <a:r>
              <a:rPr lang="en-US" altLang="zh-CN" sz="2400" dirty="0" smtClean="0">
                <a:latin typeface="+mn-ea"/>
                <a:ea typeface="+mn-ea"/>
              </a:rPr>
              <a:t>】</a:t>
            </a:r>
            <a:r>
              <a:rPr lang="en-US" altLang="zh-CN" sz="2400" dirty="0" err="1" smtClean="0">
                <a:latin typeface="+mn-ea"/>
                <a:ea typeface="+mn-ea"/>
              </a:rPr>
              <a:t>μCOS</a:t>
            </a:r>
            <a:r>
              <a:rPr lang="en-US" altLang="zh-CN" sz="2400" dirty="0" smtClean="0">
                <a:latin typeface="+mn-ea"/>
                <a:ea typeface="+mn-ea"/>
              </a:rPr>
              <a:t>-III</a:t>
            </a:r>
            <a:r>
              <a:rPr lang="zh-CN" altLang="en-US" sz="2400" dirty="0" smtClean="0">
                <a:latin typeface="+mn-ea"/>
                <a:ea typeface="+mn-ea"/>
              </a:rPr>
              <a:t>内核实现与应用开发实战指南</a:t>
            </a:r>
            <a:endParaRPr lang="zh-CN" altLang="en-US" sz="2400" dirty="0">
              <a:latin typeface="+mn-ea"/>
              <a:ea typeface="+mn-ea"/>
            </a:endParaRPr>
          </a:p>
        </p:txBody>
      </p:sp>
      <p:grpSp>
        <p:nvGrpSpPr>
          <p:cNvPr id="20" name="组合 19"/>
          <p:cNvGrpSpPr/>
          <p:nvPr/>
        </p:nvGrpSpPr>
        <p:grpSpPr>
          <a:xfrm>
            <a:off x="1367661" y="3649588"/>
            <a:ext cx="6408678" cy="1800200"/>
            <a:chOff x="1122797" y="3236265"/>
            <a:chExt cx="6408678" cy="1800200"/>
          </a:xfrm>
        </p:grpSpPr>
        <p:grpSp>
          <p:nvGrpSpPr>
            <p:cNvPr id="12" name="标题 1"/>
            <p:cNvGrpSpPr>
              <a:grpSpLocks/>
            </p:cNvGrpSpPr>
            <p:nvPr/>
          </p:nvGrpSpPr>
          <p:grpSpPr bwMode="auto">
            <a:xfrm>
              <a:off x="1140250" y="3236265"/>
              <a:ext cx="5208588" cy="938212"/>
              <a:chOff x="0" y="0"/>
              <a:chExt cx="3340" cy="1302"/>
            </a:xfrm>
          </p:grpSpPr>
          <p:pic>
            <p:nvPicPr>
              <p:cNvPr id="13"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15" name="标题 1"/>
            <p:cNvGrpSpPr>
              <a:grpSpLocks/>
            </p:cNvGrpSpPr>
            <p:nvPr/>
          </p:nvGrpSpPr>
          <p:grpSpPr bwMode="auto">
            <a:xfrm>
              <a:off x="1122797" y="4098252"/>
              <a:ext cx="5210175" cy="938213"/>
              <a:chOff x="0" y="0"/>
              <a:chExt cx="3340" cy="1302"/>
            </a:xfrm>
          </p:grpSpPr>
          <p:pic>
            <p:nvPicPr>
              <p:cNvPr id="16"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18" name="文本框 3"/>
            <p:cNvSpPr txBox="1">
              <a:spLocks noChangeArrowheads="1"/>
            </p:cNvSpPr>
            <p:nvPr/>
          </p:nvSpPr>
          <p:spPr bwMode="auto">
            <a:xfrm>
              <a:off x="6125013" y="4532412"/>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69" y="3415161"/>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组合 36"/>
          <p:cNvGrpSpPr/>
          <p:nvPr/>
        </p:nvGrpSpPr>
        <p:grpSpPr>
          <a:xfrm>
            <a:off x="1691680" y="1057300"/>
            <a:ext cx="5452928" cy="2603227"/>
            <a:chOff x="1435100" y="1847855"/>
            <a:chExt cx="6022975" cy="2457449"/>
          </a:xfrm>
        </p:grpSpPr>
        <p:grpSp>
          <p:nvGrpSpPr>
            <p:cNvPr id="38" name="圆角矩形 18"/>
            <p:cNvGrpSpPr>
              <a:grpSpLocks/>
            </p:cNvGrpSpPr>
            <p:nvPr/>
          </p:nvGrpSpPr>
          <p:grpSpPr bwMode="auto">
            <a:xfrm>
              <a:off x="6215063" y="3562353"/>
              <a:ext cx="742950" cy="742951"/>
              <a:chOff x="0" y="0"/>
              <a:chExt cx="468" cy="468"/>
            </a:xfrm>
          </p:grpSpPr>
          <p:pic>
            <p:nvPicPr>
              <p:cNvPr id="60" name="圆角矩形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39" name="圆角矩形 13"/>
            <p:cNvGrpSpPr>
              <a:grpSpLocks/>
            </p:cNvGrpSpPr>
            <p:nvPr/>
          </p:nvGrpSpPr>
          <p:grpSpPr bwMode="auto">
            <a:xfrm>
              <a:off x="4856172" y="2206629"/>
              <a:ext cx="530225" cy="525463"/>
              <a:chOff x="0" y="0"/>
              <a:chExt cx="334" cy="331"/>
            </a:xfrm>
          </p:grpSpPr>
          <p:pic>
            <p:nvPicPr>
              <p:cNvPr id="58" name="圆角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0" name="圆角矩形 12"/>
            <p:cNvGrpSpPr>
              <a:grpSpLocks/>
            </p:cNvGrpSpPr>
            <p:nvPr/>
          </p:nvGrpSpPr>
          <p:grpSpPr bwMode="auto">
            <a:xfrm>
              <a:off x="6232525" y="2413004"/>
              <a:ext cx="1225550" cy="1225552"/>
              <a:chOff x="0" y="0"/>
              <a:chExt cx="772" cy="772"/>
            </a:xfrm>
          </p:grpSpPr>
          <p:pic>
            <p:nvPicPr>
              <p:cNvPr id="56" name="圆角矩形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1" name="圆角矩形 9"/>
            <p:cNvGrpSpPr>
              <a:grpSpLocks/>
            </p:cNvGrpSpPr>
            <p:nvPr/>
          </p:nvGrpSpPr>
          <p:grpSpPr bwMode="auto">
            <a:xfrm>
              <a:off x="3648075" y="2566992"/>
              <a:ext cx="446088" cy="444500"/>
              <a:chOff x="0" y="0"/>
              <a:chExt cx="281" cy="280"/>
            </a:xfrm>
          </p:grpSpPr>
          <p:pic>
            <p:nvPicPr>
              <p:cNvPr id="54" name="圆角矩形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2" name="圆角矩形 4"/>
            <p:cNvGrpSpPr>
              <a:grpSpLocks/>
            </p:cNvGrpSpPr>
            <p:nvPr/>
          </p:nvGrpSpPr>
          <p:grpSpPr bwMode="auto">
            <a:xfrm>
              <a:off x="2428884" y="1847855"/>
              <a:ext cx="523875" cy="530225"/>
              <a:chOff x="0" y="0"/>
              <a:chExt cx="330" cy="334"/>
            </a:xfrm>
          </p:grpSpPr>
          <p:pic>
            <p:nvPicPr>
              <p:cNvPr id="52" name="圆角矩形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3" name="标题 1"/>
            <p:cNvGrpSpPr>
              <a:grpSpLocks/>
            </p:cNvGrpSpPr>
            <p:nvPr/>
          </p:nvGrpSpPr>
          <p:grpSpPr bwMode="auto">
            <a:xfrm>
              <a:off x="1692275" y="2206629"/>
              <a:ext cx="5302250" cy="2066927"/>
              <a:chOff x="0" y="0"/>
              <a:chExt cx="3340" cy="1302"/>
            </a:xfrm>
          </p:grpSpPr>
          <p:pic>
            <p:nvPicPr>
              <p:cNvPr id="50"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第</a:t>
                </a:r>
                <a:r>
                  <a:rPr lang="en-US" altLang="zh-CN" sz="3200" b="1" dirty="0">
                    <a:solidFill>
                      <a:srgbClr val="000000"/>
                    </a:solidFill>
                    <a:latin typeface="微软雅黑" pitchFamily="34" charset="-122"/>
                    <a:ea typeface="微软雅黑" pitchFamily="34" charset="-122"/>
                  </a:rPr>
                  <a:t>27</a:t>
                </a:r>
                <a:r>
                  <a:rPr lang="zh-CN" altLang="en-US" sz="3200" b="1" dirty="0">
                    <a:solidFill>
                      <a:srgbClr val="000000"/>
                    </a:solidFill>
                    <a:latin typeface="微软雅黑" pitchFamily="34" charset="-122"/>
                    <a:ea typeface="微软雅黑" pitchFamily="34" charset="-122"/>
                  </a:rPr>
                  <a:t>章 </a:t>
                </a:r>
                <a:r>
                  <a:rPr lang="en-US" altLang="zh-CN" sz="3200" b="1" dirty="0" smtClean="0">
                    <a:solidFill>
                      <a:srgbClr val="000000"/>
                    </a:solidFill>
                    <a:latin typeface="微软雅黑" pitchFamily="34" charset="-122"/>
                    <a:ea typeface="微软雅黑" pitchFamily="34" charset="-122"/>
                  </a:rPr>
                  <a:t>CPU</a:t>
                </a:r>
                <a:r>
                  <a:rPr lang="zh-CN" altLang="en-US" sz="3200" b="1" dirty="0">
                    <a:solidFill>
                      <a:srgbClr val="000000"/>
                    </a:solidFill>
                    <a:latin typeface="微软雅黑" pitchFamily="34" charset="-122"/>
                    <a:ea typeface="微软雅黑" pitchFamily="34" charset="-122"/>
                  </a:rPr>
                  <a:t>利用率及栈检测统计</a:t>
                </a:r>
                <a:endParaRPr lang="zh-CN" altLang="en-US" sz="3200" b="1" dirty="0">
                  <a:solidFill>
                    <a:srgbClr val="000000"/>
                  </a:solidFill>
                  <a:latin typeface="微软雅黑" pitchFamily="34" charset="-122"/>
                  <a:ea typeface="微软雅黑" pitchFamily="34" charset="-122"/>
                </a:endParaRPr>
              </a:p>
            </p:txBody>
          </p:sp>
        </p:grpSp>
        <p:grpSp>
          <p:nvGrpSpPr>
            <p:cNvPr id="44" name="圆角矩形 8"/>
            <p:cNvGrpSpPr>
              <a:grpSpLocks/>
            </p:cNvGrpSpPr>
            <p:nvPr/>
          </p:nvGrpSpPr>
          <p:grpSpPr bwMode="auto">
            <a:xfrm>
              <a:off x="1435100" y="2566992"/>
              <a:ext cx="446088" cy="444500"/>
              <a:chOff x="0" y="0"/>
              <a:chExt cx="281" cy="280"/>
            </a:xfrm>
          </p:grpSpPr>
          <p:pic>
            <p:nvPicPr>
              <p:cNvPr id="4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5" name="圆角矩形 11"/>
            <p:cNvGrpSpPr>
              <a:grpSpLocks/>
            </p:cNvGrpSpPr>
            <p:nvPr/>
          </p:nvGrpSpPr>
          <p:grpSpPr bwMode="auto">
            <a:xfrm>
              <a:off x="5938842" y="2384428"/>
              <a:ext cx="1055687" cy="1054100"/>
              <a:chOff x="0" y="0"/>
              <a:chExt cx="665" cy="664"/>
            </a:xfrm>
          </p:grpSpPr>
          <p:pic>
            <p:nvPicPr>
              <p:cNvPr id="4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pic>
        <p:nvPicPr>
          <p:cNvPr id="65" name="Picture 2" descr="H:\qqfile\1161959934\FileRecv\200 200.jpg"/>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00438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0528" y="1022499"/>
            <a:ext cx="2878737" cy="369332"/>
          </a:xfrm>
          <a:prstGeom prst="rect">
            <a:avLst/>
          </a:prstGeom>
        </p:spPr>
        <p:txBody>
          <a:bodyPr wrap="none">
            <a:spAutoFit/>
          </a:bodyPr>
          <a:lstStyle/>
          <a:p>
            <a:pPr lvl="1"/>
            <a:r>
              <a:rPr lang="zh-CN" altLang="zh-CN" b="1" dirty="0"/>
              <a:t>栈检测</a:t>
            </a:r>
            <a:r>
              <a:rPr lang="en-US" altLang="zh-CN" b="1" dirty="0" err="1"/>
              <a:t>OSTaskStkChk</a:t>
            </a:r>
            <a:r>
              <a:rPr lang="en-US" altLang="zh-CN" b="1" dirty="0"/>
              <a:t>()</a:t>
            </a:r>
            <a:endParaRPr lang="zh-CN" altLang="zh-CN" b="1" dirty="0"/>
          </a:p>
        </p:txBody>
      </p:sp>
      <p:sp>
        <p:nvSpPr>
          <p:cNvPr id="3" name="矩形 2"/>
          <p:cNvSpPr/>
          <p:nvPr/>
        </p:nvSpPr>
        <p:spPr>
          <a:xfrm>
            <a:off x="412208" y="1399467"/>
            <a:ext cx="8264247" cy="1754326"/>
          </a:xfrm>
          <a:prstGeom prst="rect">
            <a:avLst/>
          </a:prstGeom>
        </p:spPr>
        <p:txBody>
          <a:bodyPr wrap="square">
            <a:spAutoFit/>
          </a:bodyPr>
          <a:lstStyle/>
          <a:p>
            <a:r>
              <a:rPr lang="en-US" altLang="zh-CN" dirty="0" err="1"/>
              <a:t>μC</a:t>
            </a:r>
            <a:r>
              <a:rPr lang="en-US" altLang="zh-CN" dirty="0"/>
              <a:t>/OS</a:t>
            </a:r>
            <a:r>
              <a:rPr lang="zh-CN" altLang="zh-CN" dirty="0"/>
              <a:t>提供</a:t>
            </a:r>
            <a:r>
              <a:rPr lang="en-US" altLang="zh-CN" dirty="0" err="1"/>
              <a:t>OSTaskStkChk</a:t>
            </a:r>
            <a:r>
              <a:rPr lang="en-US" altLang="zh-CN" dirty="0"/>
              <a:t>()</a:t>
            </a:r>
            <a:r>
              <a:rPr lang="zh-CN" altLang="zh-CN" dirty="0"/>
              <a:t>函数用来进行栈检测，在使用之前必须将宏定义</a:t>
            </a:r>
            <a:r>
              <a:rPr lang="en-US" altLang="zh-CN" dirty="0"/>
              <a:t>OS_CFG_STAT_TASK_STK_CHK_EN</a:t>
            </a:r>
            <a:r>
              <a:rPr lang="zh-CN" altLang="zh-CN" dirty="0"/>
              <a:t>配置为</a:t>
            </a:r>
            <a:r>
              <a:rPr lang="en-US" altLang="zh-CN" dirty="0"/>
              <a:t>1</a:t>
            </a:r>
            <a:r>
              <a:rPr lang="zh-CN" altLang="zh-CN" dirty="0"/>
              <a:t>，对于需要进行任务栈检测的任务，在其被</a:t>
            </a:r>
            <a:r>
              <a:rPr lang="en-US" altLang="zh-CN" dirty="0" err="1"/>
              <a:t>OSTaskCreate</a:t>
            </a:r>
            <a:r>
              <a:rPr lang="en-US" altLang="zh-CN" dirty="0"/>
              <a:t>()</a:t>
            </a:r>
            <a:r>
              <a:rPr lang="zh-CN" altLang="zh-CN" dirty="0"/>
              <a:t>函数创建时，选项参数</a:t>
            </a:r>
            <a:r>
              <a:rPr lang="en-US" altLang="zh-CN" dirty="0"/>
              <a:t> opt </a:t>
            </a:r>
            <a:r>
              <a:rPr lang="zh-CN" altLang="zh-CN" dirty="0"/>
              <a:t>还需包含</a:t>
            </a:r>
            <a:r>
              <a:rPr lang="en-US" altLang="zh-CN" dirty="0"/>
              <a:t> OS_OPT_TASK_STK_CHK</a:t>
            </a:r>
            <a:r>
              <a:rPr lang="zh-CN" altLang="zh-CN" dirty="0"/>
              <a:t>。统计任务会以我们设定的运行频率不断更新栈使用的情况并且保存到任务控制块的</a:t>
            </a:r>
            <a:r>
              <a:rPr lang="en-US" altLang="zh-CN" dirty="0" err="1"/>
              <a:t>StkFree</a:t>
            </a:r>
            <a:r>
              <a:rPr lang="zh-CN" altLang="zh-CN" dirty="0"/>
              <a:t>和</a:t>
            </a:r>
            <a:r>
              <a:rPr lang="en-US" altLang="zh-CN" dirty="0" err="1"/>
              <a:t>StkUsed</a:t>
            </a:r>
            <a:r>
              <a:rPr lang="zh-CN" altLang="zh-CN" dirty="0"/>
              <a:t>成员变量中，这两个变量分别表示任务栈的剩余空间与已使用空间大小，单位为任务栈大小的单位（在</a:t>
            </a:r>
            <a:r>
              <a:rPr lang="en-US" altLang="zh-CN" dirty="0"/>
              <a:t>STM32</a:t>
            </a:r>
            <a:r>
              <a:rPr lang="zh-CN" altLang="zh-CN" dirty="0"/>
              <a:t>中采用</a:t>
            </a:r>
            <a:r>
              <a:rPr lang="en-US" altLang="zh-CN" dirty="0"/>
              <a:t>4</a:t>
            </a:r>
            <a:r>
              <a:rPr lang="zh-CN" altLang="zh-CN" dirty="0"/>
              <a:t>字节）</a:t>
            </a:r>
            <a:endParaRPr lang="zh-CN" altLang="en-US" dirty="0"/>
          </a:p>
        </p:txBody>
      </p:sp>
    </p:spTree>
    <p:extLst>
      <p:ext uri="{BB962C8B-B14F-4D97-AF65-F5344CB8AC3E}">
        <p14:creationId xmlns:p14="http://schemas.microsoft.com/office/powerpoint/2010/main" val="4065174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6512" y="919425"/>
            <a:ext cx="2492990" cy="369332"/>
          </a:xfrm>
          <a:prstGeom prst="rect">
            <a:avLst/>
          </a:prstGeom>
        </p:spPr>
        <p:txBody>
          <a:bodyPr wrap="none">
            <a:spAutoFit/>
          </a:bodyPr>
          <a:lstStyle/>
          <a:p>
            <a:pPr lvl="1"/>
            <a:r>
              <a:rPr lang="zh-CN" altLang="zh-CN" b="1" dirty="0"/>
              <a:t>任务栈大小的确定</a:t>
            </a:r>
          </a:p>
        </p:txBody>
      </p:sp>
      <p:sp>
        <p:nvSpPr>
          <p:cNvPr id="3" name="矩形 2"/>
          <p:cNvSpPr/>
          <p:nvPr/>
        </p:nvSpPr>
        <p:spPr>
          <a:xfrm>
            <a:off x="539552" y="1288757"/>
            <a:ext cx="7992888" cy="1200329"/>
          </a:xfrm>
          <a:prstGeom prst="rect">
            <a:avLst/>
          </a:prstGeom>
        </p:spPr>
        <p:txBody>
          <a:bodyPr wrap="square">
            <a:spAutoFit/>
          </a:bodyPr>
          <a:lstStyle/>
          <a:p>
            <a:r>
              <a:rPr lang="zh-CN" altLang="zh-CN" dirty="0"/>
              <a:t>任务栈的大小取决于该任务的需求，设定栈大小时，我们就需要考虑：所有可能被栈调用的函数及其函数的嵌套层数，相关局部变量的大小，中断服务程序所需要的空间，另外，栈还需存入</a:t>
            </a:r>
            <a:r>
              <a:rPr lang="en-US" altLang="zh-CN" dirty="0"/>
              <a:t>CPU</a:t>
            </a:r>
            <a:r>
              <a:rPr lang="zh-CN" altLang="zh-CN" dirty="0"/>
              <a:t>寄存器，如果处理器有浮点数单元</a:t>
            </a:r>
            <a:r>
              <a:rPr lang="en-US" altLang="zh-CN" dirty="0"/>
              <a:t>FPU</a:t>
            </a:r>
            <a:r>
              <a:rPr lang="zh-CN" altLang="zh-CN" dirty="0"/>
              <a:t>寄存器的话还需存入</a:t>
            </a:r>
            <a:r>
              <a:rPr lang="en-US" altLang="zh-CN" dirty="0"/>
              <a:t>FPU</a:t>
            </a:r>
            <a:r>
              <a:rPr lang="zh-CN" altLang="zh-CN" dirty="0"/>
              <a:t>寄存器。</a:t>
            </a:r>
            <a:endParaRPr lang="zh-CN" altLang="en-US" dirty="0"/>
          </a:p>
        </p:txBody>
      </p:sp>
    </p:spTree>
    <p:extLst>
      <p:ext uri="{BB962C8B-B14F-4D97-AF65-F5344CB8AC3E}">
        <p14:creationId xmlns:p14="http://schemas.microsoft.com/office/powerpoint/2010/main" val="4065174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08520" y="1013378"/>
            <a:ext cx="3587842" cy="369332"/>
          </a:xfrm>
          <a:prstGeom prst="rect">
            <a:avLst/>
          </a:prstGeom>
        </p:spPr>
        <p:txBody>
          <a:bodyPr wrap="none">
            <a:spAutoFit/>
          </a:bodyPr>
          <a:lstStyle/>
          <a:p>
            <a:pPr lvl="1"/>
            <a:r>
              <a:rPr lang="en-US" altLang="zh-CN" b="1" dirty="0" smtClean="0"/>
              <a:t>CPU</a:t>
            </a:r>
            <a:r>
              <a:rPr lang="zh-CN" altLang="zh-CN" b="1" dirty="0" smtClean="0"/>
              <a:t>利用率及栈检测统计实验</a:t>
            </a:r>
            <a:endParaRPr lang="zh-CN" altLang="zh-CN" b="1" dirty="0"/>
          </a:p>
        </p:txBody>
      </p:sp>
      <p:sp>
        <p:nvSpPr>
          <p:cNvPr id="3" name="矩形 2"/>
          <p:cNvSpPr/>
          <p:nvPr/>
        </p:nvSpPr>
        <p:spPr>
          <a:xfrm>
            <a:off x="467544" y="1489348"/>
            <a:ext cx="8136904" cy="646331"/>
          </a:xfrm>
          <a:prstGeom prst="rect">
            <a:avLst/>
          </a:prstGeom>
        </p:spPr>
        <p:txBody>
          <a:bodyPr wrap="square">
            <a:spAutoFit/>
          </a:bodyPr>
          <a:lstStyle/>
          <a:p>
            <a:r>
              <a:rPr lang="en-US" altLang="zh-CN" dirty="0"/>
              <a:t>CPU</a:t>
            </a:r>
            <a:r>
              <a:rPr lang="zh-CN" altLang="zh-CN" dirty="0"/>
              <a:t>利用率及栈检测统计实验是在μ</a:t>
            </a:r>
            <a:r>
              <a:rPr lang="en-US" altLang="zh-CN" dirty="0"/>
              <a:t>C/OS</a:t>
            </a:r>
            <a:r>
              <a:rPr lang="zh-CN" altLang="zh-CN" dirty="0"/>
              <a:t>中创建了四个任务，其中三个任务是普通任务，另一个任务用于获取</a:t>
            </a:r>
            <a:r>
              <a:rPr lang="en-US" altLang="zh-CN" dirty="0"/>
              <a:t>CPU</a:t>
            </a:r>
            <a:r>
              <a:rPr lang="zh-CN" altLang="zh-CN" dirty="0"/>
              <a:t>利用率与任务相关信息并通过串口打印出来。</a:t>
            </a:r>
            <a:endParaRPr lang="zh-CN" altLang="en-US" dirty="0"/>
          </a:p>
        </p:txBody>
      </p:sp>
    </p:spTree>
    <p:extLst>
      <p:ext uri="{BB962C8B-B14F-4D97-AF65-F5344CB8AC3E}">
        <p14:creationId xmlns:p14="http://schemas.microsoft.com/office/powerpoint/2010/main" val="35387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1367661" y="3649588"/>
            <a:ext cx="6408678" cy="1800200"/>
            <a:chOff x="1122797" y="3236265"/>
            <a:chExt cx="6408678" cy="1800200"/>
          </a:xfrm>
        </p:grpSpPr>
        <p:grpSp>
          <p:nvGrpSpPr>
            <p:cNvPr id="12" name="标题 1"/>
            <p:cNvGrpSpPr>
              <a:grpSpLocks/>
            </p:cNvGrpSpPr>
            <p:nvPr/>
          </p:nvGrpSpPr>
          <p:grpSpPr bwMode="auto">
            <a:xfrm>
              <a:off x="1140250" y="3236265"/>
              <a:ext cx="5208588" cy="938212"/>
              <a:chOff x="0" y="0"/>
              <a:chExt cx="3340" cy="1302"/>
            </a:xfrm>
          </p:grpSpPr>
          <p:pic>
            <p:nvPicPr>
              <p:cNvPr id="13"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文本框 10258"/>
              <p:cNvSpPr txBox="1">
                <a:spLocks noChangeArrowheads="1"/>
              </p:cNvSpPr>
              <p:nvPr/>
            </p:nvSpPr>
            <p:spPr bwMode="auto">
              <a:xfrm>
                <a:off x="447" y="297"/>
                <a:ext cx="2570"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淘宝：</a:t>
                </a:r>
                <a:r>
                  <a:rPr lang="en-US" altLang="zh-CN" sz="2000" b="1" noProof="1" smtClean="0">
                    <a:solidFill>
                      <a:srgbClr val="7F7F7F"/>
                    </a:solidFill>
                    <a:latin typeface="微软雅黑" pitchFamily="34" charset="-122"/>
                    <a:ea typeface="微软雅黑" pitchFamily="34" charset="-122"/>
                    <a:cs typeface="宋体" pitchFamily="2" charset="-122"/>
                  </a:rPr>
                  <a:t>fire-stm32.taobao.com</a:t>
                </a:r>
                <a:endParaRPr lang="en-US" altLang="zh-CN" sz="2000" b="1" noProof="1">
                  <a:solidFill>
                    <a:srgbClr val="7F7F7F"/>
                  </a:solidFill>
                  <a:latin typeface="微软雅黑" pitchFamily="34" charset="-122"/>
                  <a:ea typeface="微软雅黑" pitchFamily="34" charset="-122"/>
                  <a:cs typeface="宋体" pitchFamily="2" charset="-122"/>
                </a:endParaRPr>
              </a:p>
            </p:txBody>
          </p:sp>
        </p:grpSp>
        <p:grpSp>
          <p:nvGrpSpPr>
            <p:cNvPr id="15" name="标题 1"/>
            <p:cNvGrpSpPr>
              <a:grpSpLocks/>
            </p:cNvGrpSpPr>
            <p:nvPr/>
          </p:nvGrpSpPr>
          <p:grpSpPr bwMode="auto">
            <a:xfrm>
              <a:off x="1122797" y="4098252"/>
              <a:ext cx="5210175" cy="938213"/>
              <a:chOff x="0" y="0"/>
              <a:chExt cx="3340" cy="1302"/>
            </a:xfrm>
          </p:grpSpPr>
          <p:pic>
            <p:nvPicPr>
              <p:cNvPr id="16"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文本框 10258"/>
              <p:cNvSpPr txBox="1">
                <a:spLocks noChangeArrowheads="1"/>
              </p:cNvSpPr>
              <p:nvPr/>
            </p:nvSpPr>
            <p:spPr bwMode="auto">
              <a:xfrm>
                <a:off x="447" y="297"/>
                <a:ext cx="2572" cy="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2000" b="1" noProof="1">
                    <a:solidFill>
                      <a:srgbClr val="7F7F7F"/>
                    </a:solidFill>
                    <a:latin typeface="微软雅黑" pitchFamily="34" charset="-122"/>
                    <a:ea typeface="微软雅黑" pitchFamily="34" charset="-122"/>
                    <a:cs typeface="宋体" pitchFamily="2" charset="-122"/>
                  </a:rPr>
                  <a:t>论坛： </a:t>
                </a:r>
                <a:r>
                  <a:rPr lang="en-US" altLang="zh-CN" sz="2000" b="1" noProof="1">
                    <a:solidFill>
                      <a:srgbClr val="7F7F7F"/>
                    </a:solidFill>
                    <a:latin typeface="微软雅黑" pitchFamily="34" charset="-122"/>
                    <a:ea typeface="微软雅黑" pitchFamily="34" charset="-122"/>
                    <a:cs typeface="宋体" pitchFamily="2" charset="-122"/>
                  </a:rPr>
                  <a:t>www.firebbs.cn</a:t>
                </a:r>
              </a:p>
            </p:txBody>
          </p:sp>
        </p:grpSp>
        <p:sp>
          <p:nvSpPr>
            <p:cNvPr id="18" name="文本框 3"/>
            <p:cNvSpPr txBox="1">
              <a:spLocks noChangeArrowheads="1"/>
            </p:cNvSpPr>
            <p:nvPr/>
          </p:nvSpPr>
          <p:spPr bwMode="auto">
            <a:xfrm>
              <a:off x="6125013" y="4532412"/>
              <a:ext cx="1406462" cy="27699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r>
                <a:rPr lang="zh-CN" altLang="en-US" sz="1200" b="1" dirty="0">
                  <a:solidFill>
                    <a:srgbClr val="000000"/>
                  </a:solidFill>
                  <a:latin typeface="微软雅黑" pitchFamily="34" charset="-122"/>
                  <a:ea typeface="微软雅黑" pitchFamily="34" charset="-122"/>
                </a:rPr>
                <a:t>扫描进入</a:t>
              </a:r>
              <a:r>
                <a:rPr lang="zh-CN" altLang="en-US" sz="1200" b="1" dirty="0" smtClean="0">
                  <a:solidFill>
                    <a:srgbClr val="000000"/>
                  </a:solidFill>
                  <a:latin typeface="微软雅黑" pitchFamily="34" charset="-122"/>
                  <a:ea typeface="微软雅黑" pitchFamily="34" charset="-122"/>
                </a:rPr>
                <a:t>淘宝店铺</a:t>
              </a:r>
              <a:endParaRPr lang="zh-CN" altLang="zh-CN" sz="1200" b="1" dirty="0">
                <a:solidFill>
                  <a:srgbClr val="000000"/>
                </a:solidFill>
                <a:latin typeface="微软雅黑" pitchFamily="34" charset="-122"/>
                <a:ea typeface="微软雅黑" pitchFamily="34" charset="-122"/>
              </a:endParaRPr>
            </a:p>
          </p:txBody>
        </p:sp>
        <p:pic>
          <p:nvPicPr>
            <p:cNvPr id="1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8669" y="3415161"/>
              <a:ext cx="1125537" cy="112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37" name="组合 36"/>
          <p:cNvGrpSpPr/>
          <p:nvPr/>
        </p:nvGrpSpPr>
        <p:grpSpPr>
          <a:xfrm>
            <a:off x="1691680" y="1057300"/>
            <a:ext cx="5452928" cy="2603227"/>
            <a:chOff x="1435100" y="1847855"/>
            <a:chExt cx="6022975" cy="2457449"/>
          </a:xfrm>
        </p:grpSpPr>
        <p:grpSp>
          <p:nvGrpSpPr>
            <p:cNvPr id="38" name="圆角矩形 18"/>
            <p:cNvGrpSpPr>
              <a:grpSpLocks/>
            </p:cNvGrpSpPr>
            <p:nvPr/>
          </p:nvGrpSpPr>
          <p:grpSpPr bwMode="auto">
            <a:xfrm>
              <a:off x="6215063" y="3562353"/>
              <a:ext cx="742950" cy="742951"/>
              <a:chOff x="0" y="0"/>
              <a:chExt cx="468" cy="468"/>
            </a:xfrm>
          </p:grpSpPr>
          <p:pic>
            <p:nvPicPr>
              <p:cNvPr id="60" name="圆角矩形 18"/>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468"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文本框 10243"/>
              <p:cNvSpPr txBox="1">
                <a:spLocks noChangeArrowheads="1"/>
              </p:cNvSpPr>
              <p:nvPr/>
            </p:nvSpPr>
            <p:spPr bwMode="auto">
              <a:xfrm>
                <a:off x="60" y="61"/>
                <a:ext cx="346"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39" name="圆角矩形 13"/>
            <p:cNvGrpSpPr>
              <a:grpSpLocks/>
            </p:cNvGrpSpPr>
            <p:nvPr/>
          </p:nvGrpSpPr>
          <p:grpSpPr bwMode="auto">
            <a:xfrm>
              <a:off x="4856172" y="2206629"/>
              <a:ext cx="530225" cy="525463"/>
              <a:chOff x="0" y="0"/>
              <a:chExt cx="334" cy="331"/>
            </a:xfrm>
          </p:grpSpPr>
          <p:pic>
            <p:nvPicPr>
              <p:cNvPr id="58" name="圆角矩形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334"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文本框 10246"/>
              <p:cNvSpPr txBox="1">
                <a:spLocks noChangeArrowheads="1"/>
              </p:cNvSpPr>
              <p:nvPr/>
            </p:nvSpPr>
            <p:spPr bwMode="auto">
              <a:xfrm>
                <a:off x="58" y="57"/>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0" name="圆角矩形 12"/>
            <p:cNvGrpSpPr>
              <a:grpSpLocks/>
            </p:cNvGrpSpPr>
            <p:nvPr/>
          </p:nvGrpSpPr>
          <p:grpSpPr bwMode="auto">
            <a:xfrm>
              <a:off x="6232525" y="2413004"/>
              <a:ext cx="1225550" cy="1225552"/>
              <a:chOff x="0" y="0"/>
              <a:chExt cx="772" cy="772"/>
            </a:xfrm>
          </p:grpSpPr>
          <p:pic>
            <p:nvPicPr>
              <p:cNvPr id="56" name="圆角矩形 12"/>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772" cy="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 name="文本框 10249"/>
              <p:cNvSpPr txBox="1">
                <a:spLocks noChangeArrowheads="1"/>
              </p:cNvSpPr>
              <p:nvPr/>
            </p:nvSpPr>
            <p:spPr bwMode="auto">
              <a:xfrm>
                <a:off x="273" y="200"/>
                <a:ext cx="303"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1" name="圆角矩形 9"/>
            <p:cNvGrpSpPr>
              <a:grpSpLocks/>
            </p:cNvGrpSpPr>
            <p:nvPr/>
          </p:nvGrpSpPr>
          <p:grpSpPr bwMode="auto">
            <a:xfrm>
              <a:off x="3648075" y="2566992"/>
              <a:ext cx="446088" cy="444500"/>
              <a:chOff x="0" y="0"/>
              <a:chExt cx="281" cy="280"/>
            </a:xfrm>
          </p:grpSpPr>
          <p:pic>
            <p:nvPicPr>
              <p:cNvPr id="54" name="圆角矩形 9"/>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 name="文本框 10252"/>
              <p:cNvSpPr txBox="1">
                <a:spLocks noChangeArrowheads="1"/>
              </p:cNvSpPr>
              <p:nvPr/>
            </p:nvSpPr>
            <p:spPr bwMode="auto">
              <a:xfrm>
                <a:off x="54"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2" name="圆角矩形 4"/>
            <p:cNvGrpSpPr>
              <a:grpSpLocks/>
            </p:cNvGrpSpPr>
            <p:nvPr/>
          </p:nvGrpSpPr>
          <p:grpSpPr bwMode="auto">
            <a:xfrm>
              <a:off x="2428884" y="1847855"/>
              <a:ext cx="523875" cy="530225"/>
              <a:chOff x="0" y="0"/>
              <a:chExt cx="330" cy="334"/>
            </a:xfrm>
          </p:grpSpPr>
          <p:pic>
            <p:nvPicPr>
              <p:cNvPr id="52" name="圆角矩形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330"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文本框 10255"/>
              <p:cNvSpPr txBox="1">
                <a:spLocks noChangeArrowheads="1"/>
              </p:cNvSpPr>
              <p:nvPr/>
            </p:nvSpPr>
            <p:spPr bwMode="auto">
              <a:xfrm>
                <a:off x="57" y="58"/>
                <a:ext cx="217"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3" name="标题 1"/>
            <p:cNvGrpSpPr>
              <a:grpSpLocks/>
            </p:cNvGrpSpPr>
            <p:nvPr/>
          </p:nvGrpSpPr>
          <p:grpSpPr bwMode="auto">
            <a:xfrm>
              <a:off x="1692275" y="2206629"/>
              <a:ext cx="5302250" cy="2066927"/>
              <a:chOff x="0" y="0"/>
              <a:chExt cx="3340" cy="1302"/>
            </a:xfrm>
          </p:grpSpPr>
          <p:pic>
            <p:nvPicPr>
              <p:cNvPr id="50" name="标题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340" cy="1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 name="文本框 10258"/>
              <p:cNvSpPr txBox="1">
                <a:spLocks noChangeArrowheads="1"/>
              </p:cNvSpPr>
              <p:nvPr/>
            </p:nvSpPr>
            <p:spPr bwMode="auto">
              <a:xfrm>
                <a:off x="447" y="297"/>
                <a:ext cx="2570" cy="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en-US" altLang="zh-CN" sz="3200" b="1" dirty="0" smtClean="0">
                    <a:solidFill>
                      <a:srgbClr val="000000"/>
                    </a:solidFill>
                    <a:latin typeface="微软雅黑" pitchFamily="34" charset="-122"/>
                    <a:ea typeface="微软雅黑" pitchFamily="34" charset="-122"/>
                  </a:rPr>
                  <a:t>THANKS</a:t>
                </a:r>
                <a:endParaRPr lang="zh-CN" altLang="en-US" sz="3200" b="1" dirty="0">
                  <a:solidFill>
                    <a:srgbClr val="000000"/>
                  </a:solidFill>
                  <a:latin typeface="微软雅黑" pitchFamily="34" charset="-122"/>
                  <a:ea typeface="微软雅黑" pitchFamily="34" charset="-122"/>
                </a:endParaRPr>
              </a:p>
            </p:txBody>
          </p:sp>
        </p:grpSp>
        <p:grpSp>
          <p:nvGrpSpPr>
            <p:cNvPr id="44" name="圆角矩形 8"/>
            <p:cNvGrpSpPr>
              <a:grpSpLocks/>
            </p:cNvGrpSpPr>
            <p:nvPr/>
          </p:nvGrpSpPr>
          <p:grpSpPr bwMode="auto">
            <a:xfrm>
              <a:off x="1435100" y="2566992"/>
              <a:ext cx="446088" cy="444500"/>
              <a:chOff x="0" y="0"/>
              <a:chExt cx="281" cy="280"/>
            </a:xfrm>
          </p:grpSpPr>
          <p:pic>
            <p:nvPicPr>
              <p:cNvPr id="48" name="圆角矩形 8"/>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281" cy="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 name="文本框 10261"/>
              <p:cNvSpPr txBox="1">
                <a:spLocks noChangeArrowheads="1"/>
              </p:cNvSpPr>
              <p:nvPr/>
            </p:nvSpPr>
            <p:spPr bwMode="auto">
              <a:xfrm>
                <a:off x="53" y="5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nvGrpSpPr>
            <p:cNvPr id="45" name="圆角矩形 11"/>
            <p:cNvGrpSpPr>
              <a:grpSpLocks/>
            </p:cNvGrpSpPr>
            <p:nvPr/>
          </p:nvGrpSpPr>
          <p:grpSpPr bwMode="auto">
            <a:xfrm>
              <a:off x="5938842" y="2384428"/>
              <a:ext cx="1055687" cy="1054100"/>
              <a:chOff x="0" y="0"/>
              <a:chExt cx="665" cy="664"/>
            </a:xfrm>
          </p:grpSpPr>
          <p:pic>
            <p:nvPicPr>
              <p:cNvPr id="46" name="圆角矩形 11"/>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665" cy="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文本框 10267"/>
              <p:cNvSpPr txBox="1">
                <a:spLocks noChangeArrowheads="1"/>
              </p:cNvSpPr>
              <p:nvPr/>
            </p:nvSpPr>
            <p:spPr bwMode="auto">
              <a:xfrm>
                <a:off x="301" y="215"/>
                <a:ext cx="17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9200" tIns="39600" rIns="79200" bIns="39600" anchor="ctr"/>
              <a:lstStyle>
                <a:lvl1pPr defTabSz="801688" eaLnBrk="0" hangingPunct="0">
                  <a:defRPr>
                    <a:solidFill>
                      <a:schemeClr val="tx1"/>
                    </a:solidFill>
                    <a:latin typeface="Arial" charset="0"/>
                    <a:ea typeface="宋体" pitchFamily="2" charset="-122"/>
                  </a:defRPr>
                </a:lvl1pPr>
                <a:lvl2pPr marL="742950" indent="-285750" defTabSz="801688" eaLnBrk="0" hangingPunct="0">
                  <a:defRPr>
                    <a:solidFill>
                      <a:schemeClr val="tx1"/>
                    </a:solidFill>
                    <a:latin typeface="Arial" charset="0"/>
                    <a:ea typeface="宋体" pitchFamily="2" charset="-122"/>
                  </a:defRPr>
                </a:lvl2pPr>
                <a:lvl3pPr marL="1143000" indent="-228600" defTabSz="801688" eaLnBrk="0" hangingPunct="0">
                  <a:defRPr>
                    <a:solidFill>
                      <a:schemeClr val="tx1"/>
                    </a:solidFill>
                    <a:latin typeface="Arial" charset="0"/>
                    <a:ea typeface="宋体" pitchFamily="2" charset="-122"/>
                  </a:defRPr>
                </a:lvl3pPr>
                <a:lvl4pPr marL="1600200" indent="-228600" defTabSz="801688" eaLnBrk="0" hangingPunct="0">
                  <a:defRPr>
                    <a:solidFill>
                      <a:schemeClr val="tx1"/>
                    </a:solidFill>
                    <a:latin typeface="Arial" charset="0"/>
                    <a:ea typeface="宋体" pitchFamily="2" charset="-122"/>
                  </a:defRPr>
                </a:lvl4pPr>
                <a:lvl5pPr marL="2057400" indent="-228600" defTabSz="801688" eaLnBrk="0" hangingPunct="0">
                  <a:defRPr>
                    <a:solidFill>
                      <a:schemeClr val="tx1"/>
                    </a:solidFill>
                    <a:latin typeface="Arial" charset="0"/>
                    <a:ea typeface="宋体" pitchFamily="2" charset="-122"/>
                  </a:defRPr>
                </a:lvl5pPr>
                <a:lvl6pPr marL="25146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defTabSz="801688"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endParaRPr lang="zh-CN" altLang="en-US" sz="2400" b="1">
                  <a:solidFill>
                    <a:srgbClr val="FFFFFF"/>
                  </a:solidFill>
                  <a:latin typeface="宋体" pitchFamily="2" charset="-122"/>
                </a:endParaRPr>
              </a:p>
            </p:txBody>
          </p:sp>
        </p:grpSp>
      </p:grpSp>
      <p:pic>
        <p:nvPicPr>
          <p:cNvPr id="65" name="Picture 2" descr="H:\qqfile\1161959934\FileRecv\200 200.jpg"/>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62" name="标题 1"/>
          <p:cNvSpPr txBox="1">
            <a:spLocks/>
          </p:cNvSpPr>
          <p:nvPr/>
        </p:nvSpPr>
        <p:spPr>
          <a:xfrm>
            <a:off x="251520" y="193204"/>
            <a:ext cx="7704856" cy="495484"/>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smtClean="0">
                <a:latin typeface="+mn-ea"/>
                <a:ea typeface="+mn-ea"/>
              </a:rPr>
              <a:t>【</a:t>
            </a:r>
            <a:r>
              <a:rPr lang="zh-CN" altLang="en-US" sz="2400" dirty="0" smtClean="0">
                <a:latin typeface="+mn-ea"/>
                <a:ea typeface="+mn-ea"/>
              </a:rPr>
              <a:t>野火</a:t>
            </a:r>
            <a:r>
              <a:rPr lang="en-US" altLang="zh-CN" sz="2400" dirty="0" smtClean="0">
                <a:latin typeface="+mn-ea"/>
                <a:ea typeface="+mn-ea"/>
              </a:rPr>
              <a:t>】</a:t>
            </a:r>
            <a:r>
              <a:rPr lang="en-US" altLang="zh-CN" sz="2400" dirty="0" err="1" smtClean="0">
                <a:latin typeface="+mn-ea"/>
                <a:ea typeface="+mn-ea"/>
              </a:rPr>
              <a:t>μCOS</a:t>
            </a:r>
            <a:r>
              <a:rPr lang="en-US" altLang="zh-CN" sz="2400" dirty="0" smtClean="0">
                <a:latin typeface="+mn-ea"/>
                <a:ea typeface="+mn-ea"/>
              </a:rPr>
              <a:t>-III</a:t>
            </a:r>
            <a:r>
              <a:rPr lang="zh-CN" altLang="en-US" sz="2400" dirty="0" smtClean="0">
                <a:latin typeface="+mn-ea"/>
                <a:ea typeface="+mn-ea"/>
              </a:rPr>
              <a:t>内核实现与应用开发实战指南</a:t>
            </a:r>
            <a:endParaRPr lang="zh-CN" altLang="en-US" sz="2400" dirty="0">
              <a:latin typeface="+mn-ea"/>
              <a:ea typeface="+mn-ea"/>
            </a:endParaRPr>
          </a:p>
        </p:txBody>
      </p:sp>
    </p:spTree>
    <p:extLst>
      <p:ext uri="{BB962C8B-B14F-4D97-AF65-F5344CB8AC3E}">
        <p14:creationId xmlns:p14="http://schemas.microsoft.com/office/powerpoint/2010/main" val="3556812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416824"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sp>
        <p:nvSpPr>
          <p:cNvPr id="10" name="文本框 1"/>
          <p:cNvSpPr txBox="1">
            <a:spLocks noChangeArrowheads="1"/>
          </p:cNvSpPr>
          <p:nvPr/>
        </p:nvSpPr>
        <p:spPr bwMode="auto">
          <a:xfrm>
            <a:off x="1549409" y="832565"/>
            <a:ext cx="57626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r>
              <a:rPr lang="zh-CN" altLang="en-US" sz="3200" b="1" dirty="0">
                <a:solidFill>
                  <a:srgbClr val="000000"/>
                </a:solidFill>
                <a:latin typeface="微软雅黑" pitchFamily="34" charset="-122"/>
                <a:ea typeface="微软雅黑" pitchFamily="34" charset="-122"/>
              </a:rPr>
              <a:t>主讲内容</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1" name="矩形 20"/>
          <p:cNvSpPr/>
          <p:nvPr/>
        </p:nvSpPr>
        <p:spPr>
          <a:xfrm>
            <a:off x="1372475" y="4891226"/>
            <a:ext cx="6696743" cy="553998"/>
          </a:xfrm>
          <a:prstGeom prst="rect">
            <a:avLst/>
          </a:prstGeom>
        </p:spPr>
        <p:txBody>
          <a:bodyPr wrap="square">
            <a:spAutoFit/>
          </a:bodyPr>
          <a:lstStyle/>
          <a:p>
            <a:pPr algn="ctr" fontAlgn="auto">
              <a:lnSpc>
                <a:spcPct val="150000"/>
              </a:lnSpc>
              <a:spcBef>
                <a:spcPts val="0"/>
              </a:spcBef>
              <a:spcAft>
                <a:spcPts val="0"/>
              </a:spcAft>
              <a:defRPr/>
            </a:pPr>
            <a:r>
              <a:rPr lang="zh-CN" altLang="en-US" sz="2000" b="1" dirty="0" smtClean="0">
                <a:solidFill>
                  <a:prstClr val="black"/>
                </a:solidFill>
                <a:latin typeface="微软雅黑" pitchFamily="34" charset="-122"/>
                <a:ea typeface="微软雅黑" pitchFamily="34" charset="-122"/>
              </a:rPr>
              <a:t>参考资料</a:t>
            </a:r>
            <a:r>
              <a:rPr lang="en-US" altLang="zh-CN" sz="2000" b="1" dirty="0">
                <a:solidFill>
                  <a:prstClr val="black"/>
                </a:solidFill>
                <a:latin typeface="微软雅黑" pitchFamily="34" charset="-122"/>
                <a:ea typeface="微软雅黑" pitchFamily="34" charset="-122"/>
              </a:rPr>
              <a:t>:《</a:t>
            </a:r>
            <a:r>
              <a:rPr lang="en-US" altLang="zh-CN" sz="2000" b="1" dirty="0" err="1">
                <a:solidFill>
                  <a:prstClr val="black"/>
                </a:solidFill>
                <a:latin typeface="微软雅黑" pitchFamily="34" charset="-122"/>
                <a:ea typeface="微软雅黑" pitchFamily="34" charset="-122"/>
              </a:rPr>
              <a:t>μCOS</a:t>
            </a:r>
            <a:r>
              <a:rPr lang="en-US" altLang="zh-CN" sz="2000" b="1" dirty="0">
                <a:solidFill>
                  <a:prstClr val="black"/>
                </a:solidFill>
                <a:latin typeface="微软雅黑" pitchFamily="34" charset="-122"/>
                <a:ea typeface="微软雅黑" pitchFamily="34" charset="-122"/>
              </a:rPr>
              <a:t>-III</a:t>
            </a:r>
            <a:r>
              <a:rPr lang="zh-CN" altLang="en-US" sz="2000" b="1" dirty="0">
                <a:solidFill>
                  <a:prstClr val="black"/>
                </a:solidFill>
                <a:latin typeface="微软雅黑" pitchFamily="34" charset="-122"/>
                <a:ea typeface="微软雅黑" pitchFamily="34" charset="-122"/>
              </a:rPr>
              <a:t>内核实现与应用开发实战指南</a:t>
            </a:r>
            <a:r>
              <a:rPr lang="en-US" altLang="zh-CN" sz="2000" b="1" dirty="0" smtClean="0">
                <a:solidFill>
                  <a:prstClr val="black"/>
                </a:solidFill>
                <a:latin typeface="微软雅黑" pitchFamily="34" charset="-122"/>
                <a:ea typeface="微软雅黑" pitchFamily="34" charset="-122"/>
              </a:rPr>
              <a:t>》</a:t>
            </a:r>
          </a:p>
        </p:txBody>
      </p:sp>
      <p:sp>
        <p:nvSpPr>
          <p:cNvPr id="4" name="矩形 3"/>
          <p:cNvSpPr/>
          <p:nvPr/>
        </p:nvSpPr>
        <p:spPr>
          <a:xfrm>
            <a:off x="2915816" y="1273324"/>
            <a:ext cx="4059509" cy="3738909"/>
          </a:xfrm>
          <a:prstGeom prst="rect">
            <a:avLst/>
          </a:prstGeom>
        </p:spPr>
        <p:txBody>
          <a:bodyPr wrap="none">
            <a:spAutoFit/>
          </a:bodyPr>
          <a:lstStyle/>
          <a:p>
            <a:pPr>
              <a:lnSpc>
                <a:spcPct val="150000"/>
              </a:lnSpc>
            </a:pPr>
            <a:r>
              <a:rPr lang="en-US" altLang="zh-CN" sz="2000" b="1" dirty="0"/>
              <a:t>27.1  CPU</a:t>
            </a:r>
            <a:r>
              <a:rPr lang="zh-CN" altLang="en-US" sz="2000" b="1" dirty="0"/>
              <a:t>利用率的基本概念及</a:t>
            </a:r>
            <a:r>
              <a:rPr lang="zh-CN" altLang="en-US" sz="2000" b="1" dirty="0" smtClean="0"/>
              <a:t>作用</a:t>
            </a:r>
            <a:endParaRPr lang="en-US" altLang="zh-CN" sz="2000" b="1" dirty="0" smtClean="0"/>
          </a:p>
          <a:p>
            <a:pPr>
              <a:lnSpc>
                <a:spcPct val="150000"/>
              </a:lnSpc>
            </a:pPr>
            <a:r>
              <a:rPr lang="en-US" altLang="zh-CN" sz="2000" b="1" dirty="0"/>
              <a:t>27.2  CPU</a:t>
            </a:r>
            <a:r>
              <a:rPr lang="zh-CN" altLang="en-US" sz="2000" b="1" dirty="0"/>
              <a:t>利用率统计</a:t>
            </a:r>
            <a:r>
              <a:rPr lang="zh-CN" altLang="en-US" sz="2000" b="1" dirty="0" smtClean="0"/>
              <a:t>初始化</a:t>
            </a:r>
            <a:endParaRPr lang="en-US" altLang="zh-CN" sz="2000" b="1" dirty="0" smtClean="0"/>
          </a:p>
          <a:p>
            <a:pPr>
              <a:lnSpc>
                <a:spcPct val="150000"/>
              </a:lnSpc>
            </a:pPr>
            <a:r>
              <a:rPr lang="en-US" altLang="zh-CN" sz="2000" b="1" dirty="0"/>
              <a:t>27.3  </a:t>
            </a:r>
            <a:r>
              <a:rPr lang="zh-CN" altLang="en-US" sz="2000" b="1" dirty="0"/>
              <a:t>栈溢出检测概念及</a:t>
            </a:r>
            <a:r>
              <a:rPr lang="zh-CN" altLang="en-US" sz="2000" b="1" dirty="0" smtClean="0"/>
              <a:t>作用</a:t>
            </a:r>
            <a:endParaRPr lang="en-US" altLang="zh-CN" sz="2000" b="1" dirty="0" smtClean="0"/>
          </a:p>
          <a:p>
            <a:pPr>
              <a:lnSpc>
                <a:spcPct val="150000"/>
              </a:lnSpc>
            </a:pPr>
            <a:r>
              <a:rPr lang="en-US" altLang="zh-CN" sz="2000" b="1" dirty="0"/>
              <a:t>27.4  </a:t>
            </a:r>
            <a:r>
              <a:rPr lang="zh-CN" altLang="en-US" sz="2000" b="1" dirty="0"/>
              <a:t>栈溢出检测</a:t>
            </a:r>
            <a:r>
              <a:rPr lang="zh-CN" altLang="en-US" sz="2000" b="1" dirty="0" smtClean="0"/>
              <a:t>过程</a:t>
            </a:r>
            <a:endParaRPr lang="en-US" altLang="zh-CN" sz="2000" b="1" dirty="0" smtClean="0"/>
          </a:p>
          <a:p>
            <a:pPr>
              <a:lnSpc>
                <a:spcPct val="150000"/>
              </a:lnSpc>
            </a:pPr>
            <a:r>
              <a:rPr lang="en-US" altLang="zh-CN" sz="2000" b="1" dirty="0"/>
              <a:t>27.5  </a:t>
            </a:r>
            <a:r>
              <a:rPr lang="zh-CN" altLang="en-US" sz="2000" b="1" dirty="0"/>
              <a:t>统计任务</a:t>
            </a:r>
            <a:r>
              <a:rPr lang="en-US" altLang="zh-CN" sz="2000" b="1" dirty="0" err="1"/>
              <a:t>OS_StatTask</a:t>
            </a:r>
            <a:r>
              <a:rPr lang="en-US" altLang="zh-CN" sz="2000" b="1" dirty="0" smtClean="0"/>
              <a:t>()</a:t>
            </a:r>
          </a:p>
          <a:p>
            <a:pPr>
              <a:lnSpc>
                <a:spcPct val="150000"/>
              </a:lnSpc>
            </a:pPr>
            <a:r>
              <a:rPr lang="en-US" altLang="zh-CN" sz="2000" b="1" dirty="0"/>
              <a:t>27.6  </a:t>
            </a:r>
            <a:r>
              <a:rPr lang="zh-CN" altLang="en-US" sz="2000" b="1" dirty="0"/>
              <a:t>栈检测</a:t>
            </a:r>
            <a:r>
              <a:rPr lang="en-US" altLang="zh-CN" sz="2000" b="1" dirty="0" err="1"/>
              <a:t>OSTaskStkChk</a:t>
            </a:r>
            <a:r>
              <a:rPr lang="en-US" altLang="zh-CN" sz="2000" b="1" dirty="0" smtClean="0"/>
              <a:t>()</a:t>
            </a:r>
          </a:p>
          <a:p>
            <a:pPr>
              <a:lnSpc>
                <a:spcPct val="150000"/>
              </a:lnSpc>
            </a:pPr>
            <a:r>
              <a:rPr lang="en-US" altLang="zh-CN" sz="2000" b="1" dirty="0"/>
              <a:t>27.7  </a:t>
            </a:r>
            <a:r>
              <a:rPr lang="zh-CN" altLang="en-US" sz="2000" b="1" dirty="0"/>
              <a:t>任务栈大小的</a:t>
            </a:r>
            <a:r>
              <a:rPr lang="zh-CN" altLang="en-US" sz="2000" b="1" dirty="0" smtClean="0"/>
              <a:t>确定</a:t>
            </a:r>
            <a:endParaRPr lang="en-US" altLang="zh-CN" sz="2000" b="1" dirty="0" smtClean="0"/>
          </a:p>
          <a:p>
            <a:pPr>
              <a:lnSpc>
                <a:spcPct val="150000"/>
              </a:lnSpc>
            </a:pPr>
            <a:r>
              <a:rPr lang="en-US" altLang="zh-CN" sz="2000" b="1" dirty="0"/>
              <a:t>27.8  CPU</a:t>
            </a:r>
            <a:r>
              <a:rPr lang="zh-CN" altLang="en-US" sz="2000" b="1" dirty="0"/>
              <a:t>利用率及栈检测统计</a:t>
            </a:r>
            <a:r>
              <a:rPr lang="zh-CN" altLang="en-US" sz="2000" b="1" dirty="0" smtClean="0"/>
              <a:t>实验</a:t>
            </a:r>
            <a:endParaRPr lang="en-US" altLang="zh-CN" sz="2000" b="1" dirty="0" smtClean="0"/>
          </a:p>
        </p:txBody>
      </p:sp>
    </p:spTree>
    <p:extLst>
      <p:ext uri="{BB962C8B-B14F-4D97-AF65-F5344CB8AC3E}">
        <p14:creationId xmlns:p14="http://schemas.microsoft.com/office/powerpoint/2010/main" val="3462763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0528" y="1030135"/>
            <a:ext cx="3587842" cy="369332"/>
          </a:xfrm>
          <a:prstGeom prst="rect">
            <a:avLst/>
          </a:prstGeom>
        </p:spPr>
        <p:txBody>
          <a:bodyPr wrap="none">
            <a:spAutoFit/>
          </a:bodyPr>
          <a:lstStyle/>
          <a:p>
            <a:pPr lvl="1"/>
            <a:r>
              <a:rPr lang="en-US" altLang="zh-CN" b="1" dirty="0"/>
              <a:t>CPU</a:t>
            </a:r>
            <a:r>
              <a:rPr lang="zh-CN" altLang="zh-CN" b="1" dirty="0"/>
              <a:t>利用率的基本概念及作用</a:t>
            </a:r>
          </a:p>
        </p:txBody>
      </p:sp>
      <p:sp>
        <p:nvSpPr>
          <p:cNvPr id="3" name="矩形 2"/>
          <p:cNvSpPr/>
          <p:nvPr/>
        </p:nvSpPr>
        <p:spPr>
          <a:xfrm>
            <a:off x="467543" y="1399467"/>
            <a:ext cx="7976469" cy="646331"/>
          </a:xfrm>
          <a:prstGeom prst="rect">
            <a:avLst/>
          </a:prstGeom>
        </p:spPr>
        <p:txBody>
          <a:bodyPr wrap="square">
            <a:spAutoFit/>
          </a:bodyPr>
          <a:lstStyle/>
          <a:p>
            <a:r>
              <a:rPr lang="en-US" altLang="zh-CN" dirty="0"/>
              <a:t>CPU</a:t>
            </a:r>
            <a:r>
              <a:rPr lang="zh-CN" altLang="zh-CN" dirty="0"/>
              <a:t>利用率其实就是系统运行的程序占用的</a:t>
            </a:r>
            <a:r>
              <a:rPr lang="en-US" altLang="zh-CN" dirty="0"/>
              <a:t>CPU</a:t>
            </a:r>
            <a:r>
              <a:rPr lang="zh-CN" altLang="zh-CN" dirty="0"/>
              <a:t>资源，表示机器在某段时间程序运行的情况</a:t>
            </a:r>
            <a:endParaRPr lang="zh-CN" altLang="en-US" dirty="0"/>
          </a:p>
        </p:txBody>
      </p:sp>
      <p:sp>
        <p:nvSpPr>
          <p:cNvPr id="4" name="矩形 3"/>
          <p:cNvSpPr/>
          <p:nvPr/>
        </p:nvSpPr>
        <p:spPr>
          <a:xfrm>
            <a:off x="467543" y="2257701"/>
            <a:ext cx="7976470" cy="2031325"/>
          </a:xfrm>
          <a:prstGeom prst="rect">
            <a:avLst/>
          </a:prstGeom>
        </p:spPr>
        <p:txBody>
          <a:bodyPr wrap="square">
            <a:spAutoFit/>
          </a:bodyPr>
          <a:lstStyle/>
          <a:p>
            <a:r>
              <a:rPr lang="zh-CN" altLang="zh-CN" dirty="0"/>
              <a:t>一个系统设计的好坏，可以使用</a:t>
            </a:r>
            <a:r>
              <a:rPr lang="en-US" altLang="zh-CN" dirty="0"/>
              <a:t>CPU</a:t>
            </a:r>
            <a:r>
              <a:rPr lang="zh-CN" altLang="zh-CN" dirty="0"/>
              <a:t>利用率来衡量，一个好的系统必然是能完美响应急需的处理，并且系统的资源不会过于</a:t>
            </a:r>
            <a:r>
              <a:rPr lang="zh-CN" altLang="zh-CN" dirty="0" smtClean="0"/>
              <a:t>浪费</a:t>
            </a:r>
            <a:endParaRPr lang="en-US" altLang="zh-CN" dirty="0" smtClean="0"/>
          </a:p>
          <a:p>
            <a:endParaRPr lang="en-US" altLang="zh-CN" dirty="0"/>
          </a:p>
          <a:p>
            <a:endParaRPr lang="en-US" altLang="zh-CN" dirty="0" smtClean="0"/>
          </a:p>
          <a:p>
            <a:r>
              <a:rPr lang="zh-CN" altLang="zh-CN" dirty="0"/>
              <a:t>μ</a:t>
            </a:r>
            <a:r>
              <a:rPr lang="en-US" altLang="zh-CN" dirty="0"/>
              <a:t>C/OS</a:t>
            </a:r>
            <a:r>
              <a:rPr lang="zh-CN" altLang="zh-CN" dirty="0"/>
              <a:t>提供的</a:t>
            </a:r>
            <a:r>
              <a:rPr lang="en-US" altLang="zh-CN" dirty="0"/>
              <a:t>CPU</a:t>
            </a:r>
            <a:r>
              <a:rPr lang="zh-CN" altLang="zh-CN" dirty="0"/>
              <a:t>利用率统计是一个可选功能，只有将</a:t>
            </a:r>
            <a:r>
              <a:rPr lang="en-US" altLang="zh-CN" dirty="0"/>
              <a:t>OS_CFG_STAT_TASK_EN</a:t>
            </a:r>
            <a:r>
              <a:rPr lang="zh-CN" altLang="zh-CN" dirty="0"/>
              <a:t>宏定义启用后用户才能使用</a:t>
            </a:r>
            <a:r>
              <a:rPr lang="en-US" altLang="zh-CN" dirty="0"/>
              <a:t>CPU</a:t>
            </a:r>
            <a:r>
              <a:rPr lang="zh-CN" altLang="zh-CN" dirty="0"/>
              <a:t>利用率统计相关函数，该宏定义位于</a:t>
            </a:r>
            <a:r>
              <a:rPr lang="en-US" altLang="zh-CN" dirty="0" err="1"/>
              <a:t>os_cfg.h</a:t>
            </a:r>
            <a:r>
              <a:rPr lang="zh-CN" altLang="zh-CN" dirty="0"/>
              <a:t>文件中</a:t>
            </a:r>
            <a:endParaRPr lang="zh-CN" altLang="en-US" dirty="0"/>
          </a:p>
        </p:txBody>
      </p:sp>
    </p:spTree>
    <p:extLst>
      <p:ext uri="{BB962C8B-B14F-4D97-AF65-F5344CB8AC3E}">
        <p14:creationId xmlns:p14="http://schemas.microsoft.com/office/powerpoint/2010/main" val="42804065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80528" y="1030135"/>
            <a:ext cx="2895344" cy="369332"/>
          </a:xfrm>
          <a:prstGeom prst="rect">
            <a:avLst/>
          </a:prstGeom>
        </p:spPr>
        <p:txBody>
          <a:bodyPr wrap="none">
            <a:spAutoFit/>
          </a:bodyPr>
          <a:lstStyle/>
          <a:p>
            <a:pPr lvl="1"/>
            <a:r>
              <a:rPr lang="en-US" altLang="zh-CN" b="1" dirty="0"/>
              <a:t>CPU</a:t>
            </a:r>
            <a:r>
              <a:rPr lang="zh-CN" altLang="zh-CN" b="1" dirty="0"/>
              <a:t>利用率统计初始化</a:t>
            </a:r>
          </a:p>
        </p:txBody>
      </p:sp>
      <p:sp>
        <p:nvSpPr>
          <p:cNvPr id="3" name="矩形 2"/>
          <p:cNvSpPr/>
          <p:nvPr/>
        </p:nvSpPr>
        <p:spPr>
          <a:xfrm>
            <a:off x="323528" y="1489348"/>
            <a:ext cx="8424936" cy="923330"/>
          </a:xfrm>
          <a:prstGeom prst="rect">
            <a:avLst/>
          </a:prstGeom>
        </p:spPr>
        <p:txBody>
          <a:bodyPr wrap="square">
            <a:spAutoFit/>
          </a:bodyPr>
          <a:lstStyle/>
          <a:p>
            <a:r>
              <a:rPr lang="zh-CN" altLang="zh-CN" dirty="0"/>
              <a:t>在统计</a:t>
            </a:r>
            <a:r>
              <a:rPr lang="en-US" altLang="zh-CN" dirty="0"/>
              <a:t>CPU </a:t>
            </a:r>
            <a:r>
              <a:rPr lang="zh-CN" altLang="zh-CN" dirty="0"/>
              <a:t>利用率之前必须先调用</a:t>
            </a:r>
            <a:r>
              <a:rPr lang="en-US" altLang="zh-CN" dirty="0" err="1"/>
              <a:t>OSStatTaskCPUUsageInit</a:t>
            </a:r>
            <a:r>
              <a:rPr lang="en-US" altLang="zh-CN" dirty="0"/>
              <a:t>()</a:t>
            </a:r>
            <a:r>
              <a:rPr lang="zh-CN" altLang="zh-CN" dirty="0"/>
              <a:t>函数进行相关初始化，这个函数的目的就是为了计算只有空闲任务时</a:t>
            </a:r>
            <a:r>
              <a:rPr lang="en-US" altLang="zh-CN" dirty="0"/>
              <a:t>CPU</a:t>
            </a:r>
            <a:r>
              <a:rPr lang="zh-CN" altLang="zh-CN" dirty="0"/>
              <a:t>在某段时间内的运算最大值，也就是</a:t>
            </a:r>
            <a:r>
              <a:rPr lang="en-US" altLang="zh-CN" dirty="0" err="1"/>
              <a:t>OSStatTaskCtrMax</a:t>
            </a:r>
            <a:endParaRPr lang="zh-CN" altLang="en-US" dirty="0"/>
          </a:p>
        </p:txBody>
      </p:sp>
      <p:pic>
        <p:nvPicPr>
          <p:cNvPr id="6" name="图片 5" descr="F:\从0到1教你写ucosiii\图片\9-8.png"/>
          <p:cNvPicPr/>
          <p:nvPr/>
        </p:nvPicPr>
        <p:blipFill>
          <a:blip r:embed="rId4" cstate="print">
            <a:extLst>
              <a:ext uri="{28A0092B-C50C-407E-A947-70E740481C1C}">
                <a14:useLocalDpi xmlns:a14="http://schemas.microsoft.com/office/drawing/2010/main" val="0"/>
              </a:ext>
            </a:extLst>
          </a:blip>
          <a:srcRect/>
          <a:stretch>
            <a:fillRect/>
          </a:stretch>
        </p:blipFill>
        <p:spPr>
          <a:xfrm>
            <a:off x="791580" y="3217540"/>
            <a:ext cx="7488832" cy="2016224"/>
          </a:xfrm>
          <a:prstGeom prst="rect">
            <a:avLst/>
          </a:prstGeom>
          <a:noFill/>
          <a:ln w="12700">
            <a:solidFill>
              <a:schemeClr val="tx1"/>
            </a:solidFill>
          </a:ln>
        </p:spPr>
      </p:pic>
    </p:spTree>
    <p:extLst>
      <p:ext uri="{BB962C8B-B14F-4D97-AF65-F5344CB8AC3E}">
        <p14:creationId xmlns:p14="http://schemas.microsoft.com/office/powerpoint/2010/main" val="4065174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0" y="1030135"/>
            <a:ext cx="2954655" cy="369332"/>
          </a:xfrm>
          <a:prstGeom prst="rect">
            <a:avLst/>
          </a:prstGeom>
        </p:spPr>
        <p:txBody>
          <a:bodyPr wrap="none">
            <a:spAutoFit/>
          </a:bodyPr>
          <a:lstStyle/>
          <a:p>
            <a:pPr lvl="1"/>
            <a:r>
              <a:rPr lang="zh-CN" altLang="zh-CN" b="1" dirty="0"/>
              <a:t>栈溢出检测概念及作用</a:t>
            </a:r>
          </a:p>
        </p:txBody>
      </p:sp>
      <p:sp>
        <p:nvSpPr>
          <p:cNvPr id="3" name="矩形 2"/>
          <p:cNvSpPr/>
          <p:nvPr/>
        </p:nvSpPr>
        <p:spPr>
          <a:xfrm>
            <a:off x="539552" y="1489348"/>
            <a:ext cx="8136904" cy="923330"/>
          </a:xfrm>
          <a:prstGeom prst="rect">
            <a:avLst/>
          </a:prstGeom>
        </p:spPr>
        <p:txBody>
          <a:bodyPr wrap="square">
            <a:spAutoFit/>
          </a:bodyPr>
          <a:lstStyle/>
          <a:p>
            <a:r>
              <a:rPr lang="zh-CN" altLang="zh-CN" dirty="0"/>
              <a:t>如果处理器有</a:t>
            </a:r>
            <a:r>
              <a:rPr lang="en-US" altLang="zh-CN" dirty="0"/>
              <a:t>MMU</a:t>
            </a:r>
            <a:r>
              <a:rPr lang="zh-CN" altLang="zh-CN" dirty="0"/>
              <a:t>或者</a:t>
            </a:r>
            <a:r>
              <a:rPr lang="en-US" altLang="zh-CN" dirty="0"/>
              <a:t>MPU</a:t>
            </a:r>
            <a:r>
              <a:rPr lang="zh-CN" altLang="zh-CN" dirty="0"/>
              <a:t>，检测栈是否溢出是非常简单的，</a:t>
            </a:r>
            <a:r>
              <a:rPr lang="en-US" altLang="zh-CN" dirty="0"/>
              <a:t>MMU</a:t>
            </a:r>
            <a:r>
              <a:rPr lang="zh-CN" altLang="zh-CN" dirty="0"/>
              <a:t>和</a:t>
            </a:r>
            <a:r>
              <a:rPr lang="en-US" altLang="zh-CN" dirty="0"/>
              <a:t>MPU</a:t>
            </a:r>
            <a:r>
              <a:rPr lang="zh-CN" altLang="zh-CN" dirty="0"/>
              <a:t>是处理器上特殊的硬件设施，可以检测非法访问，如果任务企图访问未被允许的内存空间的话，就会产生警告</a:t>
            </a:r>
            <a:endParaRPr lang="zh-CN" altLang="en-US" dirty="0"/>
          </a:p>
        </p:txBody>
      </p:sp>
      <p:sp>
        <p:nvSpPr>
          <p:cNvPr id="4" name="矩形 3"/>
          <p:cNvSpPr/>
          <p:nvPr/>
        </p:nvSpPr>
        <p:spPr>
          <a:xfrm>
            <a:off x="539552" y="2713484"/>
            <a:ext cx="8136904" cy="1200329"/>
          </a:xfrm>
          <a:prstGeom prst="rect">
            <a:avLst/>
          </a:prstGeom>
        </p:spPr>
        <p:txBody>
          <a:bodyPr wrap="square">
            <a:spAutoFit/>
          </a:bodyPr>
          <a:lstStyle/>
          <a:p>
            <a:r>
              <a:rPr lang="zh-CN" altLang="zh-CN" dirty="0"/>
              <a:t>如果需要使用栈溢出检测的功能，就需要用户自己在</a:t>
            </a:r>
            <a:r>
              <a:rPr lang="en-US" altLang="zh-CN" dirty="0" err="1"/>
              <a:t>App_OS_TaskSwHook</a:t>
            </a:r>
            <a:r>
              <a:rPr lang="en-US" altLang="zh-CN" dirty="0"/>
              <a:t>()</a:t>
            </a:r>
            <a:r>
              <a:rPr lang="zh-CN" altLang="zh-CN" dirty="0"/>
              <a:t>钩子函数中自定义实现（我们不实现该功能），需要使用μ</a:t>
            </a:r>
            <a:r>
              <a:rPr lang="en-US" altLang="zh-CN" dirty="0"/>
              <a:t>C/OS</a:t>
            </a:r>
            <a:r>
              <a:rPr lang="zh-CN" altLang="zh-CN" dirty="0"/>
              <a:t>为我们提供的栈检测功能，想要使用该功能就需要在</a:t>
            </a:r>
            <a:r>
              <a:rPr lang="en-US" altLang="zh-CN" dirty="0" err="1"/>
              <a:t>os_cfg_app.h</a:t>
            </a:r>
            <a:r>
              <a:rPr lang="zh-CN" altLang="zh-CN" dirty="0"/>
              <a:t>文件中将</a:t>
            </a:r>
            <a:r>
              <a:rPr lang="en-US" altLang="zh-CN" dirty="0"/>
              <a:t>OS_CFG_STAT_TASK_STK_CHK_EN</a:t>
            </a:r>
            <a:r>
              <a:rPr lang="zh-CN" altLang="zh-CN" dirty="0"/>
              <a:t>宏定义配置为</a:t>
            </a:r>
            <a:r>
              <a:rPr lang="en-US" altLang="zh-CN" dirty="0"/>
              <a:t>1</a:t>
            </a:r>
            <a:r>
              <a:rPr lang="zh-CN" altLang="zh-CN" dirty="0"/>
              <a:t>。</a:t>
            </a:r>
            <a:endParaRPr lang="zh-CN" altLang="en-US" dirty="0"/>
          </a:p>
        </p:txBody>
      </p:sp>
    </p:spTree>
    <p:extLst>
      <p:ext uri="{BB962C8B-B14F-4D97-AF65-F5344CB8AC3E}">
        <p14:creationId xmlns:p14="http://schemas.microsoft.com/office/powerpoint/2010/main" val="4065174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p:cNvPicPr/>
          <p:nvPr/>
        </p:nvPicPr>
        <p:blipFill>
          <a:blip r:embed="rId4" cstate="print">
            <a:extLst>
              <a:ext uri="{28A0092B-C50C-407E-A947-70E740481C1C}">
                <a14:useLocalDpi xmlns:a14="http://schemas.microsoft.com/office/drawing/2010/main" val="0"/>
              </a:ext>
            </a:extLst>
          </a:blip>
          <a:stretch>
            <a:fillRect/>
          </a:stretch>
        </p:blipFill>
        <p:spPr>
          <a:xfrm>
            <a:off x="2651166" y="2423779"/>
            <a:ext cx="3796030" cy="3223260"/>
          </a:xfrm>
          <a:prstGeom prst="rect">
            <a:avLst/>
          </a:prstGeom>
          <a:noFill/>
          <a:ln w="12700">
            <a:solidFill>
              <a:schemeClr val="tx1"/>
            </a:solidFill>
          </a:ln>
        </p:spPr>
      </p:pic>
      <p:sp>
        <p:nvSpPr>
          <p:cNvPr id="2" name="矩形 1"/>
          <p:cNvSpPr/>
          <p:nvPr/>
        </p:nvSpPr>
        <p:spPr>
          <a:xfrm>
            <a:off x="264705" y="1187452"/>
            <a:ext cx="8568952" cy="1200329"/>
          </a:xfrm>
          <a:prstGeom prst="rect">
            <a:avLst/>
          </a:prstGeom>
        </p:spPr>
        <p:txBody>
          <a:bodyPr wrap="square">
            <a:spAutoFit/>
          </a:bodyPr>
          <a:lstStyle/>
          <a:p>
            <a:r>
              <a:rPr lang="zh-CN" altLang="zh-CN" dirty="0"/>
              <a:t>某些处理器中有一些栈溢出检测相关的寄存器，当</a:t>
            </a:r>
            <a:r>
              <a:rPr lang="en-US" altLang="zh-CN" dirty="0"/>
              <a:t>CPU</a:t>
            </a:r>
            <a:r>
              <a:rPr lang="zh-CN" altLang="zh-CN" dirty="0"/>
              <a:t>的栈指针小于（或大于，取决于栈的生长方向）设置于这个寄存器的值时，就会产生一个异常（中断），异常处理程序就需要确保未允许访问空间代码的安全（可能会发送警告给用户，或者其他处理）。任务控制块中的成员变量</a:t>
            </a:r>
            <a:r>
              <a:rPr lang="en-US" altLang="zh-CN" dirty="0" err="1"/>
              <a:t>StkLimitPtr</a:t>
            </a:r>
            <a:r>
              <a:rPr lang="zh-CN" altLang="zh-CN" dirty="0"/>
              <a:t>就是为这种目的而设置的</a:t>
            </a:r>
            <a:endParaRPr lang="zh-CN" altLang="en-US" dirty="0"/>
          </a:p>
        </p:txBody>
      </p:sp>
    </p:spTree>
    <p:extLst>
      <p:ext uri="{BB962C8B-B14F-4D97-AF65-F5344CB8AC3E}">
        <p14:creationId xmlns:p14="http://schemas.microsoft.com/office/powerpoint/2010/main" val="4065174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244894" y="913284"/>
            <a:ext cx="6271322" cy="369332"/>
          </a:xfrm>
          <a:prstGeom prst="rect">
            <a:avLst/>
          </a:prstGeom>
        </p:spPr>
        <p:txBody>
          <a:bodyPr wrap="square">
            <a:spAutoFit/>
          </a:bodyPr>
          <a:lstStyle/>
          <a:p>
            <a:r>
              <a:rPr lang="zh-CN" altLang="zh-CN" dirty="0"/>
              <a:t>那么μ</a:t>
            </a:r>
            <a:r>
              <a:rPr lang="en-US" altLang="zh-CN" dirty="0"/>
              <a:t>C/OS</a:t>
            </a:r>
            <a:r>
              <a:rPr lang="zh-CN" altLang="zh-CN" dirty="0"/>
              <a:t>中对于没有</a:t>
            </a:r>
            <a:r>
              <a:rPr lang="en-US" altLang="zh-CN" dirty="0"/>
              <a:t>MPU</a:t>
            </a:r>
            <a:r>
              <a:rPr lang="zh-CN" altLang="zh-CN" dirty="0"/>
              <a:t>的处理器是怎么做到栈检测的呢</a:t>
            </a:r>
            <a:endParaRPr lang="zh-CN" altLang="en-US" dirty="0"/>
          </a:p>
        </p:txBody>
      </p:sp>
      <p:sp>
        <p:nvSpPr>
          <p:cNvPr id="3" name="矩形 2"/>
          <p:cNvSpPr/>
          <p:nvPr/>
        </p:nvSpPr>
        <p:spPr>
          <a:xfrm>
            <a:off x="244894" y="1472504"/>
            <a:ext cx="8352928" cy="646331"/>
          </a:xfrm>
          <a:prstGeom prst="rect">
            <a:avLst/>
          </a:prstGeom>
        </p:spPr>
        <p:txBody>
          <a:bodyPr wrap="square">
            <a:spAutoFit/>
          </a:bodyPr>
          <a:lstStyle/>
          <a:p>
            <a:r>
              <a:rPr lang="zh-CN" altLang="zh-CN" dirty="0" smtClean="0"/>
              <a:t>当从</a:t>
            </a:r>
            <a:r>
              <a:rPr lang="zh-CN" altLang="zh-CN" dirty="0"/>
              <a:t>一个任务切换到另一个任务的时候</a:t>
            </a:r>
            <a:r>
              <a:rPr lang="zh-CN" altLang="zh-CN" dirty="0" smtClean="0"/>
              <a:t>，调用</a:t>
            </a:r>
            <a:r>
              <a:rPr lang="zh-CN" altLang="zh-CN" dirty="0"/>
              <a:t>一个钩子函数</a:t>
            </a:r>
            <a:r>
              <a:rPr lang="en-US" altLang="zh-CN" dirty="0" err="1"/>
              <a:t>OSTaskSwHook</a:t>
            </a:r>
            <a:r>
              <a:rPr lang="en-US" altLang="zh-CN" dirty="0"/>
              <a:t>()</a:t>
            </a:r>
            <a:r>
              <a:rPr lang="zh-CN" altLang="zh-CN" dirty="0"/>
              <a:t>，它允许用户扩展上下文切换时的功能。</a:t>
            </a:r>
            <a:endParaRPr lang="zh-CN" altLang="en-US" dirty="0"/>
          </a:p>
        </p:txBody>
      </p:sp>
      <p:pic>
        <p:nvPicPr>
          <p:cNvPr id="6" name="图片 5" descr="F:\从0到1教你写ucosiii\图片\9-11.png"/>
          <p:cNvPicPr/>
          <p:nvPr/>
        </p:nvPicPr>
        <p:blipFill>
          <a:blip r:embed="rId4" cstate="print">
            <a:extLst>
              <a:ext uri="{28A0092B-C50C-407E-A947-70E740481C1C}">
                <a14:useLocalDpi xmlns:a14="http://schemas.microsoft.com/office/drawing/2010/main" val="0"/>
              </a:ext>
            </a:extLst>
          </a:blip>
          <a:srcRect/>
          <a:stretch>
            <a:fillRect/>
          </a:stretch>
        </p:blipFill>
        <p:spPr>
          <a:xfrm>
            <a:off x="2483768" y="2118835"/>
            <a:ext cx="3816424" cy="3614184"/>
          </a:xfrm>
          <a:prstGeom prst="rect">
            <a:avLst/>
          </a:prstGeom>
          <a:noFill/>
          <a:ln w="12700">
            <a:solidFill>
              <a:schemeClr val="tx1"/>
            </a:solidFill>
          </a:ln>
        </p:spPr>
      </p:pic>
    </p:spTree>
    <p:extLst>
      <p:ext uri="{BB962C8B-B14F-4D97-AF65-F5344CB8AC3E}">
        <p14:creationId xmlns:p14="http://schemas.microsoft.com/office/powerpoint/2010/main" val="4065174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30517" y="913284"/>
            <a:ext cx="2262158" cy="369332"/>
          </a:xfrm>
          <a:prstGeom prst="rect">
            <a:avLst/>
          </a:prstGeom>
        </p:spPr>
        <p:txBody>
          <a:bodyPr wrap="none">
            <a:spAutoFit/>
          </a:bodyPr>
          <a:lstStyle/>
          <a:p>
            <a:pPr lvl="1"/>
            <a:r>
              <a:rPr lang="zh-CN" altLang="zh-CN" b="1" dirty="0"/>
              <a:t>栈溢出检测过程</a:t>
            </a:r>
          </a:p>
        </p:txBody>
      </p:sp>
      <p:sp>
        <p:nvSpPr>
          <p:cNvPr id="3" name="矩形 2"/>
          <p:cNvSpPr/>
          <p:nvPr/>
        </p:nvSpPr>
        <p:spPr>
          <a:xfrm>
            <a:off x="539552" y="1311395"/>
            <a:ext cx="8064896" cy="923330"/>
          </a:xfrm>
          <a:prstGeom prst="rect">
            <a:avLst/>
          </a:prstGeom>
        </p:spPr>
        <p:txBody>
          <a:bodyPr wrap="square">
            <a:spAutoFit/>
          </a:bodyPr>
          <a:lstStyle/>
          <a:p>
            <a:r>
              <a:rPr lang="zh-CN" altLang="zh-CN" dirty="0"/>
              <a:t>以</a:t>
            </a:r>
            <a:r>
              <a:rPr lang="en-US" altLang="zh-CN" dirty="0"/>
              <a:t>STM32</a:t>
            </a:r>
            <a:r>
              <a:rPr lang="zh-CN" altLang="zh-CN" dirty="0"/>
              <a:t>的栈生长方向为例子（高地址向低地址生长），在任务初始化的时候先将任务所有的栈都置</a:t>
            </a:r>
            <a:r>
              <a:rPr lang="en-US" altLang="zh-CN" dirty="0"/>
              <a:t> 0</a:t>
            </a:r>
            <a:r>
              <a:rPr lang="zh-CN" altLang="zh-CN" dirty="0"/>
              <a:t>，使用后的栈不为</a:t>
            </a:r>
            <a:r>
              <a:rPr lang="en-US" altLang="zh-CN" dirty="0"/>
              <a:t> 0</a:t>
            </a:r>
            <a:r>
              <a:rPr lang="zh-CN" altLang="zh-CN" dirty="0"/>
              <a:t>，在检测的时候只需从栈的低地址开始对为</a:t>
            </a:r>
            <a:r>
              <a:rPr lang="en-US" altLang="zh-CN" dirty="0"/>
              <a:t>0</a:t>
            </a:r>
            <a:r>
              <a:rPr lang="zh-CN" altLang="zh-CN" dirty="0"/>
              <a:t>的栈空间进行计数统计，</a:t>
            </a:r>
            <a:endParaRPr lang="zh-CN" altLang="en-US" dirty="0"/>
          </a:p>
        </p:txBody>
      </p:sp>
      <p:pic>
        <p:nvPicPr>
          <p:cNvPr id="6" name="图片 5" descr="F:\从0到1教你写ucosiii\图片\9-12.png"/>
          <p:cNvPicPr/>
          <p:nvPr/>
        </p:nvPicPr>
        <p:blipFill>
          <a:blip r:embed="rId4" cstate="print">
            <a:extLst>
              <a:ext uri="{28A0092B-C50C-407E-A947-70E740481C1C}">
                <a14:useLocalDpi xmlns:a14="http://schemas.microsoft.com/office/drawing/2010/main" val="0"/>
              </a:ext>
            </a:extLst>
          </a:blip>
          <a:srcRect/>
          <a:stretch>
            <a:fillRect/>
          </a:stretch>
        </p:blipFill>
        <p:spPr>
          <a:xfrm>
            <a:off x="2771800" y="2234725"/>
            <a:ext cx="3814445" cy="3491230"/>
          </a:xfrm>
          <a:prstGeom prst="rect">
            <a:avLst/>
          </a:prstGeom>
          <a:noFill/>
          <a:ln w="12700">
            <a:solidFill>
              <a:schemeClr val="tx1"/>
            </a:solidFill>
          </a:ln>
        </p:spPr>
      </p:pic>
    </p:spTree>
    <p:extLst>
      <p:ext uri="{BB962C8B-B14F-4D97-AF65-F5344CB8AC3E}">
        <p14:creationId xmlns:p14="http://schemas.microsoft.com/office/powerpoint/2010/main" val="4065174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a:spLocks/>
          </p:cNvSpPr>
          <p:nvPr/>
        </p:nvSpPr>
        <p:spPr>
          <a:xfrm>
            <a:off x="251520" y="193204"/>
            <a:ext cx="7560840" cy="432048"/>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altLang="zh-CN" sz="2400" dirty="0">
                <a:solidFill>
                  <a:schemeClr val="tx1"/>
                </a:solidFill>
                <a:latin typeface="华文楷体" pitchFamily="2" charset="-122"/>
                <a:ea typeface="华文楷体" pitchFamily="2" charset="-122"/>
              </a:rPr>
              <a:t>【</a:t>
            </a:r>
            <a:r>
              <a:rPr lang="zh-CN" altLang="en-US" sz="2400" dirty="0">
                <a:solidFill>
                  <a:schemeClr val="tx1"/>
                </a:solidFill>
                <a:latin typeface="华文楷体" pitchFamily="2" charset="-122"/>
                <a:ea typeface="华文楷体" pitchFamily="2" charset="-122"/>
              </a:rPr>
              <a:t>野火</a:t>
            </a:r>
            <a:r>
              <a:rPr lang="en-US" altLang="zh-CN" sz="2400" dirty="0">
                <a:solidFill>
                  <a:schemeClr val="tx1"/>
                </a:solidFill>
                <a:latin typeface="华文楷体" pitchFamily="2" charset="-122"/>
                <a:ea typeface="华文楷体" pitchFamily="2" charset="-122"/>
              </a:rPr>
              <a:t>】</a:t>
            </a:r>
            <a:r>
              <a:rPr lang="en-US" altLang="zh-CN" sz="2400" dirty="0" err="1">
                <a:solidFill>
                  <a:schemeClr val="tx1"/>
                </a:solidFill>
                <a:latin typeface="华文楷体" pitchFamily="2" charset="-122"/>
                <a:ea typeface="华文楷体" pitchFamily="2" charset="-122"/>
              </a:rPr>
              <a:t>μCOS</a:t>
            </a:r>
            <a:r>
              <a:rPr lang="en-US" altLang="zh-CN" sz="2400" dirty="0">
                <a:solidFill>
                  <a:schemeClr val="tx1"/>
                </a:solidFill>
                <a:latin typeface="华文楷体" pitchFamily="2" charset="-122"/>
                <a:ea typeface="华文楷体" pitchFamily="2" charset="-122"/>
              </a:rPr>
              <a:t>-III</a:t>
            </a:r>
            <a:r>
              <a:rPr lang="zh-CN" altLang="en-US" sz="2400" dirty="0">
                <a:solidFill>
                  <a:schemeClr val="tx1"/>
                </a:solidFill>
                <a:latin typeface="华文楷体" pitchFamily="2" charset="-122"/>
                <a:ea typeface="华文楷体" pitchFamily="2" charset="-122"/>
              </a:rPr>
              <a:t>内核实现与应用开发实战指南</a:t>
            </a:r>
          </a:p>
        </p:txBody>
      </p:sp>
      <p:pic>
        <p:nvPicPr>
          <p:cNvPr id="1026" name="Picture 2" descr="H:\qqfile\1161959934\FileRecv\200 200.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7759937" y="31315"/>
            <a:ext cx="1368152" cy="1368152"/>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08520" y="1030135"/>
            <a:ext cx="2933047" cy="369332"/>
          </a:xfrm>
          <a:prstGeom prst="rect">
            <a:avLst/>
          </a:prstGeom>
        </p:spPr>
        <p:txBody>
          <a:bodyPr wrap="none">
            <a:spAutoFit/>
          </a:bodyPr>
          <a:lstStyle/>
          <a:p>
            <a:pPr lvl="1"/>
            <a:r>
              <a:rPr lang="zh-CN" altLang="zh-CN" b="1" dirty="0"/>
              <a:t>统计任务</a:t>
            </a:r>
            <a:r>
              <a:rPr lang="en-US" altLang="zh-CN" b="1" dirty="0" err="1"/>
              <a:t>OS_StatTask</a:t>
            </a:r>
            <a:r>
              <a:rPr lang="en-US" altLang="zh-CN" b="1" dirty="0"/>
              <a:t>()</a:t>
            </a:r>
            <a:endParaRPr lang="zh-CN" altLang="zh-CN" b="1" dirty="0"/>
          </a:p>
        </p:txBody>
      </p:sp>
      <p:sp>
        <p:nvSpPr>
          <p:cNvPr id="3" name="矩形 2"/>
          <p:cNvSpPr/>
          <p:nvPr/>
        </p:nvSpPr>
        <p:spPr>
          <a:xfrm>
            <a:off x="467544" y="1420375"/>
            <a:ext cx="8136904" cy="1200329"/>
          </a:xfrm>
          <a:prstGeom prst="rect">
            <a:avLst/>
          </a:prstGeom>
        </p:spPr>
        <p:txBody>
          <a:bodyPr wrap="square">
            <a:spAutoFit/>
          </a:bodyPr>
          <a:lstStyle/>
          <a:p>
            <a:r>
              <a:rPr lang="en-US" altLang="zh-CN" dirty="0" err="1"/>
              <a:t>μC</a:t>
            </a:r>
            <a:r>
              <a:rPr lang="en-US" altLang="zh-CN" dirty="0"/>
              <a:t>/OS</a:t>
            </a:r>
            <a:r>
              <a:rPr lang="zh-CN" altLang="zh-CN" dirty="0"/>
              <a:t>提供了统计任务的函数，该函数为系统内部函数（任务），在启用宏定义</a:t>
            </a:r>
            <a:r>
              <a:rPr lang="en-US" altLang="zh-CN" dirty="0"/>
              <a:t>OS_CFG_STAT_TASK_EN</a:t>
            </a:r>
            <a:r>
              <a:rPr lang="zh-CN" altLang="zh-CN" dirty="0"/>
              <a:t>后，系统会自动创建一个统计任务——</a:t>
            </a:r>
            <a:r>
              <a:rPr lang="en-US" altLang="zh-CN" dirty="0" err="1"/>
              <a:t>OS_StatTask</a:t>
            </a:r>
            <a:r>
              <a:rPr lang="en-US" altLang="zh-CN" dirty="0"/>
              <a:t>()</a:t>
            </a:r>
            <a:r>
              <a:rPr lang="zh-CN" altLang="zh-CN" dirty="0"/>
              <a:t>，它会在任务中计算整个系统的</a:t>
            </a:r>
            <a:r>
              <a:rPr lang="en-US" altLang="zh-CN" dirty="0"/>
              <a:t>CPU </a:t>
            </a:r>
            <a:r>
              <a:rPr lang="zh-CN" altLang="zh-CN" dirty="0"/>
              <a:t>利用率，各个任务的</a:t>
            </a:r>
            <a:r>
              <a:rPr lang="en-US" altLang="zh-CN" dirty="0"/>
              <a:t> CPU </a:t>
            </a:r>
            <a:r>
              <a:rPr lang="zh-CN" altLang="zh-CN" dirty="0"/>
              <a:t>利用率和各个任务的栈使用信息</a:t>
            </a:r>
            <a:endParaRPr lang="zh-CN" altLang="en-US" dirty="0"/>
          </a:p>
        </p:txBody>
      </p:sp>
    </p:spTree>
    <p:extLst>
      <p:ext uri="{BB962C8B-B14F-4D97-AF65-F5344CB8AC3E}">
        <p14:creationId xmlns:p14="http://schemas.microsoft.com/office/powerpoint/2010/main" val="4065174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跋涉">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110</TotalTime>
  <Words>961</Words>
  <Application>Microsoft Office PowerPoint</Application>
  <PresentationFormat>全屏显示(16:10)</PresentationFormat>
  <Paragraphs>55</Paragraphs>
  <Slides>13</Slides>
  <Notes>0</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波形</vt:lpstr>
      <vt:lpstr>【野火】μCOS-III内核实现与应用开发实战指南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【野火】LwIP应用开发实战指南</dc:title>
  <dc:creator>Administrator</dc:creator>
  <cp:lastModifiedBy>XiaZaiMa.COM</cp:lastModifiedBy>
  <cp:revision>17</cp:revision>
  <dcterms:created xsi:type="dcterms:W3CDTF">2019-05-28T02:20:32Z</dcterms:created>
  <dcterms:modified xsi:type="dcterms:W3CDTF">2019-07-17T03:17:15Z</dcterms:modified>
</cp:coreProperties>
</file>