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61" r:id="rId4"/>
    <p:sldId id="263" r:id="rId5"/>
    <p:sldId id="264" r:id="rId6"/>
    <p:sldId id="265" r:id="rId7"/>
    <p:sldId id="266" r:id="rId8"/>
    <p:sldId id="262" r:id="rId9"/>
  </p:sldIdLst>
  <p:sldSz cx="9144000" cy="5715000" type="screen16x1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1" d="100"/>
          <a:sy n="131" d="100"/>
        </p:scale>
        <p:origin x="-1044" y="-9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33501"/>
            <a:ext cx="7772400" cy="1483423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63334"/>
            <a:ext cx="6400800" cy="1227667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6500"/>
            <a:ext cx="2057400" cy="3739444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6500"/>
            <a:ext cx="6019800" cy="3739446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394716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40" y="3502993"/>
            <a:ext cx="2876429" cy="595022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3396074"/>
            <a:ext cx="5544515" cy="708449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3406302"/>
            <a:ext cx="5467980" cy="645227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3395145"/>
            <a:ext cx="3308000" cy="542958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3382129"/>
            <a:ext cx="8723376" cy="1108229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052967"/>
            <a:ext cx="7772400" cy="1270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197874"/>
            <a:ext cx="6417734" cy="78316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232660"/>
            <a:ext cx="3822192" cy="287274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4" y="2857501"/>
            <a:ext cx="3820055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231761"/>
            <a:ext cx="3822192" cy="533136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857501"/>
            <a:ext cx="3822192" cy="224763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8229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1188720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2984501"/>
            <a:ext cx="3352800" cy="15875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595159"/>
            <a:ext cx="8723376" cy="110965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1905000"/>
            <a:ext cx="3352800" cy="1043940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524000"/>
            <a:ext cx="3904076" cy="3175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190500"/>
            <a:ext cx="8695944" cy="502920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4461636"/>
            <a:ext cx="8723376" cy="110965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7" y="282223"/>
            <a:ext cx="3812645" cy="2024946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5" y="2321278"/>
            <a:ext cx="3818467" cy="201788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0"/>
            <a:ext cx="3566160" cy="243840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190500"/>
            <a:ext cx="8695944" cy="205740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399524"/>
            <a:ext cx="8723376" cy="1108229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1940"/>
            <a:ext cx="8229600" cy="1043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5208470"/>
            <a:ext cx="378669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2019/7/15 Monday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40" y="5208470"/>
            <a:ext cx="3786691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5208470"/>
            <a:ext cx="1161826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9" y="2229556"/>
            <a:ext cx="7408333" cy="2875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51520" y="193204"/>
            <a:ext cx="7704856" cy="495484"/>
          </a:xfrm>
        </p:spPr>
        <p:txBody>
          <a:bodyPr>
            <a:noAutofit/>
          </a:bodyPr>
          <a:lstStyle/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第</a:t>
                </a:r>
                <a:r>
                  <a:rPr lang="en-US" altLang="zh-CN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7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章 </a:t>
                </a:r>
                <a:r>
                  <a:rPr lang="zh-CN" altLang="en-US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临界</a:t>
                </a:r>
                <a:r>
                  <a:rPr lang="zh-CN" altLang="en-US" sz="3200" b="1" dirty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段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043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416824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sp>
        <p:nvSpPr>
          <p:cNvPr id="10" name="文本框 1"/>
          <p:cNvSpPr txBox="1">
            <a:spLocks noChangeArrowheads="1"/>
          </p:cNvSpPr>
          <p:nvPr/>
        </p:nvSpPr>
        <p:spPr bwMode="auto">
          <a:xfrm>
            <a:off x="1549409" y="832565"/>
            <a:ext cx="576262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/>
            <a:r>
              <a:rPr lang="zh-CN" altLang="en-US" sz="3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主讲内容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/>
          <p:cNvSpPr/>
          <p:nvPr/>
        </p:nvSpPr>
        <p:spPr>
          <a:xfrm>
            <a:off x="1372475" y="4891226"/>
            <a:ext cx="66967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参考资料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:《</a:t>
            </a:r>
            <a:r>
              <a:rPr lang="en-US" altLang="zh-CN" sz="2000" b="1" dirty="0" err="1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μCOS</a:t>
            </a:r>
            <a:r>
              <a:rPr lang="en-US" altLang="zh-CN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-III</a:t>
            </a:r>
            <a:r>
              <a:rPr lang="zh-CN" altLang="en-US" sz="2000" b="1" dirty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内核实现与应用开发实战指南</a:t>
            </a:r>
            <a:r>
              <a:rPr lang="en-US" altLang="zh-CN" sz="2000" b="1" dirty="0" smtClean="0">
                <a:solidFill>
                  <a:prstClr val="black"/>
                </a:solidFill>
                <a:latin typeface="微软雅黑" pitchFamily="34" charset="-122"/>
                <a:ea typeface="微软雅黑" pitchFamily="34" charset="-122"/>
              </a:rPr>
              <a:t>》</a:t>
            </a:r>
          </a:p>
        </p:txBody>
      </p:sp>
      <p:sp>
        <p:nvSpPr>
          <p:cNvPr id="4" name="矩形 3"/>
          <p:cNvSpPr/>
          <p:nvPr/>
        </p:nvSpPr>
        <p:spPr>
          <a:xfrm>
            <a:off x="2915816" y="1431234"/>
            <a:ext cx="3918573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/>
              <a:t>7.1  </a:t>
            </a:r>
            <a:r>
              <a:rPr lang="zh-CN" altLang="en-US" sz="2000" b="1" dirty="0"/>
              <a:t>临界段</a:t>
            </a:r>
            <a:r>
              <a:rPr lang="zh-CN" altLang="en-US" sz="2000" b="1" dirty="0" smtClean="0"/>
              <a:t>简介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7.2  Cortex-M</a:t>
            </a:r>
            <a:r>
              <a:rPr lang="zh-CN" altLang="en-US" sz="2000" b="1" dirty="0"/>
              <a:t>内核快速关中断指</a:t>
            </a:r>
            <a:r>
              <a:rPr lang="zh-CN" altLang="en-US" sz="2000" b="1" dirty="0" smtClean="0"/>
              <a:t>令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7.3  </a:t>
            </a:r>
            <a:r>
              <a:rPr lang="zh-CN" altLang="en-US" sz="2000" b="1" dirty="0"/>
              <a:t>关中</a:t>
            </a:r>
            <a:r>
              <a:rPr lang="zh-CN" altLang="en-US" sz="2000" b="1" dirty="0" smtClean="0"/>
              <a:t>断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7.4  </a:t>
            </a:r>
            <a:r>
              <a:rPr lang="zh-CN" altLang="en-US" sz="2000" b="1" dirty="0"/>
              <a:t>开</a:t>
            </a:r>
            <a:r>
              <a:rPr lang="zh-CN" altLang="en-US" sz="2000" b="1" dirty="0" smtClean="0"/>
              <a:t>中断</a:t>
            </a:r>
            <a:endParaRPr lang="en-US" altLang="zh-CN" sz="2000" b="1" dirty="0" smtClean="0"/>
          </a:p>
          <a:p>
            <a:endParaRPr lang="en-US" altLang="zh-CN" sz="2000" b="1" dirty="0"/>
          </a:p>
          <a:p>
            <a:r>
              <a:rPr lang="en-US" altLang="zh-CN" sz="2000" b="1" dirty="0"/>
              <a:t>7.5  </a:t>
            </a:r>
            <a:r>
              <a:rPr lang="zh-CN" altLang="en-US" sz="2000" b="1" dirty="0"/>
              <a:t>临界段代码的</a:t>
            </a:r>
            <a:r>
              <a:rPr lang="zh-CN" altLang="en-US" sz="2000" b="1" dirty="0" smtClean="0"/>
              <a:t>应用</a:t>
            </a:r>
            <a:endParaRPr lang="en-US" altLang="zh-CN" sz="2000" b="1" dirty="0" smtClean="0"/>
          </a:p>
          <a:p>
            <a:endParaRPr lang="en-US" altLang="zh-CN" sz="2000" b="1" dirty="0" smtClean="0"/>
          </a:p>
          <a:p>
            <a:r>
              <a:rPr lang="en-US" altLang="zh-CN" sz="2000" b="1" dirty="0"/>
              <a:t>7.6  </a:t>
            </a:r>
            <a:r>
              <a:rPr lang="zh-CN" altLang="en-US" sz="2000" b="1" dirty="0"/>
              <a:t>测量关中断时间</a:t>
            </a:r>
            <a:endParaRPr lang="en-US" altLang="zh-CN" sz="2000" b="1" dirty="0" smtClean="0"/>
          </a:p>
          <a:p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6276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-36512" y="913284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临界段简介</a:t>
            </a:r>
          </a:p>
        </p:txBody>
      </p:sp>
      <p:sp>
        <p:nvSpPr>
          <p:cNvPr id="4" name="矩形 3"/>
          <p:cNvSpPr/>
          <p:nvPr/>
        </p:nvSpPr>
        <p:spPr>
          <a:xfrm>
            <a:off x="611560" y="1399467"/>
            <a:ext cx="813690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临界段代码，也称作临界域，是一段不可分割的代码。</a:t>
            </a:r>
            <a:r>
              <a:rPr lang="en-US" altLang="zh-CN" dirty="0" err="1"/>
              <a:t>μC</a:t>
            </a:r>
            <a:r>
              <a:rPr lang="en-US" altLang="zh-CN" dirty="0"/>
              <a:t>/OS</a:t>
            </a:r>
            <a:r>
              <a:rPr lang="zh-CN" altLang="zh-CN" dirty="0"/>
              <a:t>中包含了很多临界段代码。如果临界段可能被中断，那么就需要关中断以保护临界段。如果临界段可能被任务级代码打断，那么需要锁调度器保护临界段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zh-CN" altLang="zh-CN" dirty="0"/>
          </a:p>
          <a:p>
            <a:r>
              <a:rPr lang="zh-CN" altLang="zh-CN" dirty="0"/>
              <a:t>临界段用一句话概括就是一段在执行的时候不能被中断的代码段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μ</a:t>
            </a:r>
            <a:r>
              <a:rPr lang="en-US" altLang="zh-CN" dirty="0"/>
              <a:t>C/OS</a:t>
            </a:r>
            <a:r>
              <a:rPr lang="zh-CN" altLang="zh-CN" dirty="0"/>
              <a:t>对临界段的</a:t>
            </a:r>
            <a:r>
              <a:rPr lang="zh-CN" altLang="zh-CN" dirty="0" smtClean="0"/>
              <a:t>保护</a:t>
            </a:r>
            <a:r>
              <a:rPr lang="zh-CN" altLang="en-US" dirty="0" smtClean="0"/>
              <a:t>本质上</a:t>
            </a:r>
            <a:r>
              <a:rPr lang="zh-CN" altLang="zh-CN" dirty="0" smtClean="0"/>
              <a:t>还是</a:t>
            </a:r>
            <a:r>
              <a:rPr lang="zh-CN" altLang="zh-CN" dirty="0"/>
              <a:t>回到对中断的开和关的</a:t>
            </a:r>
            <a:r>
              <a:rPr lang="zh-CN" altLang="zh-CN" dirty="0" smtClean="0"/>
              <a:t>控制</a:t>
            </a:r>
            <a:endParaRPr lang="en-US" altLang="zh-CN" dirty="0" smtClean="0"/>
          </a:p>
          <a:p>
            <a:endParaRPr lang="en-US" altLang="zh-CN" dirty="0"/>
          </a:p>
          <a:p>
            <a:pPr lvl="0"/>
            <a:r>
              <a:rPr lang="en-US" altLang="zh-CN" dirty="0"/>
              <a:t>OS_CRITICAL_ENTER()</a:t>
            </a:r>
            <a:endParaRPr lang="zh-CN" altLang="zh-CN" dirty="0"/>
          </a:p>
          <a:p>
            <a:pPr lvl="0"/>
            <a:r>
              <a:rPr lang="en-US" altLang="zh-CN" dirty="0"/>
              <a:t>OS_CRITICAL_EXIT()</a:t>
            </a:r>
            <a:endParaRPr lang="zh-CN" altLang="zh-CN" dirty="0"/>
          </a:p>
          <a:p>
            <a:pPr lvl="0"/>
            <a:r>
              <a:rPr lang="en-US" altLang="zh-CN" dirty="0"/>
              <a:t>OS_CRITICAL_EXIT_NO_SCHED()</a:t>
            </a:r>
            <a:endParaRPr lang="zh-CN" altLang="zh-CN" dirty="0"/>
          </a:p>
          <a:p>
            <a:r>
              <a:rPr lang="en-US" altLang="zh-CN" dirty="0" smtClean="0"/>
              <a:t>OS_CRITICAL_ENTER_CPU_EXIT</a:t>
            </a:r>
            <a:r>
              <a:rPr lang="en-US" altLang="zh-CN" dirty="0"/>
              <a:t>()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0406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030135"/>
            <a:ext cx="35875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altLang="zh-CN" b="1" dirty="0"/>
              <a:t>Cortex-M</a:t>
            </a:r>
            <a:r>
              <a:rPr lang="zh-CN" altLang="zh-CN" b="1" dirty="0"/>
              <a:t>内核快速关中断指令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489348"/>
            <a:ext cx="4572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dirty="0" smtClean="0"/>
              <a:t>CPSID </a:t>
            </a:r>
            <a:r>
              <a:rPr lang="en-US" altLang="zh-CN" dirty="0"/>
              <a:t>I ;PRIMASK=1     ;</a:t>
            </a:r>
            <a:r>
              <a:rPr lang="zh-CN" altLang="zh-CN" dirty="0"/>
              <a:t>关中断</a:t>
            </a:r>
          </a:p>
          <a:p>
            <a:r>
              <a:rPr lang="en-US" altLang="zh-CN" dirty="0" smtClean="0"/>
              <a:t>CPSIE </a:t>
            </a:r>
            <a:r>
              <a:rPr lang="en-US" altLang="zh-CN" dirty="0"/>
              <a:t>I ;PRIMASK=0     ;</a:t>
            </a:r>
            <a:r>
              <a:rPr lang="zh-CN" altLang="zh-CN" dirty="0"/>
              <a:t>开中断</a:t>
            </a:r>
          </a:p>
          <a:p>
            <a:r>
              <a:rPr lang="en-US" altLang="zh-CN" dirty="0" smtClean="0"/>
              <a:t>CPSID </a:t>
            </a:r>
            <a:r>
              <a:rPr lang="en-US" altLang="zh-CN" dirty="0"/>
              <a:t>F ;FAULTMASK=1   ;</a:t>
            </a:r>
            <a:r>
              <a:rPr lang="zh-CN" altLang="zh-CN" dirty="0"/>
              <a:t>关</a:t>
            </a:r>
            <a:r>
              <a:rPr lang="zh-CN" altLang="zh-CN" dirty="0" smtClean="0"/>
              <a:t>异常</a:t>
            </a:r>
            <a:endParaRPr lang="en-US" altLang="zh-CN" dirty="0" smtClean="0"/>
          </a:p>
          <a:p>
            <a:r>
              <a:rPr lang="en-US" altLang="zh-CN" dirty="0" smtClean="0"/>
              <a:t>CPSIE </a:t>
            </a:r>
            <a:r>
              <a:rPr lang="en-US" altLang="zh-CN" dirty="0"/>
              <a:t>F ;FAULTMASK=0   ;</a:t>
            </a:r>
            <a:r>
              <a:rPr lang="zh-CN" altLang="zh-CN" dirty="0"/>
              <a:t>开</a:t>
            </a:r>
            <a:r>
              <a:rPr lang="zh-CN" altLang="zh-CN" dirty="0" smtClean="0"/>
              <a:t>异常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zh-CN" dirty="0"/>
          </a:p>
        </p:txBody>
      </p:sp>
      <p:pic>
        <p:nvPicPr>
          <p:cNvPr id="1025" name="Picture 1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64086"/>
            <a:ext cx="5422900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539552" y="2773209"/>
            <a:ext cx="79044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在μ</a:t>
            </a:r>
            <a:r>
              <a:rPr lang="en-US" altLang="zh-CN" dirty="0"/>
              <a:t>C/OS</a:t>
            </a:r>
            <a:r>
              <a:rPr lang="zh-CN" altLang="zh-CN" dirty="0"/>
              <a:t>中，对中断的开和关是通过操作</a:t>
            </a:r>
            <a:r>
              <a:rPr lang="en-US" altLang="zh-CN" dirty="0"/>
              <a:t>PRIMASK</a:t>
            </a:r>
            <a:r>
              <a:rPr lang="zh-CN" altLang="zh-CN" dirty="0"/>
              <a:t>寄存器来实现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en-US" altLang="zh-CN" dirty="0"/>
              <a:t>CPSID I</a:t>
            </a:r>
            <a:r>
              <a:rPr lang="zh-CN" altLang="zh-CN" dirty="0"/>
              <a:t>指令就能立即关闭中断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1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108520" y="1003312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 smtClean="0"/>
              <a:t>关中断</a:t>
            </a:r>
            <a:endParaRPr lang="zh-CN" altLang="zh-CN" b="1" dirty="0"/>
          </a:p>
        </p:txBody>
      </p:sp>
      <p:sp>
        <p:nvSpPr>
          <p:cNvPr id="3" name="矩形 2"/>
          <p:cNvSpPr/>
          <p:nvPr/>
        </p:nvSpPr>
        <p:spPr>
          <a:xfrm>
            <a:off x="467543" y="1429473"/>
            <a:ext cx="79764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μ</a:t>
            </a:r>
            <a:r>
              <a:rPr lang="en-US" altLang="zh-CN" dirty="0"/>
              <a:t>C/OS</a:t>
            </a:r>
            <a:r>
              <a:rPr lang="zh-CN" altLang="zh-CN" dirty="0"/>
              <a:t>中关中断的函数在</a:t>
            </a:r>
            <a:r>
              <a:rPr lang="en-US" altLang="zh-CN" dirty="0"/>
              <a:t>cpu_a.asm</a:t>
            </a:r>
            <a:r>
              <a:rPr lang="zh-CN" altLang="zh-CN" dirty="0"/>
              <a:t>中定义，无论上层的宏定义是怎么实现的，底层操作关中断的函数还是</a:t>
            </a:r>
            <a:r>
              <a:rPr lang="en-US" altLang="zh-CN" dirty="0" err="1"/>
              <a:t>CPU_SR_Save</a:t>
            </a:r>
            <a:r>
              <a:rPr lang="en-US" altLang="zh-CN" dirty="0"/>
              <a:t>()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117198" y="2475859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 smtClean="0"/>
              <a:t>开中断</a:t>
            </a:r>
            <a:endParaRPr lang="zh-CN" altLang="zh-CN" b="1" dirty="0"/>
          </a:p>
        </p:txBody>
      </p:sp>
      <p:sp>
        <p:nvSpPr>
          <p:cNvPr id="5" name="矩形 4"/>
          <p:cNvSpPr/>
          <p:nvPr/>
        </p:nvSpPr>
        <p:spPr>
          <a:xfrm>
            <a:off x="467543" y="3001516"/>
            <a:ext cx="797647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开中断要与关中断配合使用，μ</a:t>
            </a:r>
            <a:r>
              <a:rPr lang="en-US" altLang="zh-CN" dirty="0"/>
              <a:t>C/OS</a:t>
            </a:r>
            <a:r>
              <a:rPr lang="zh-CN" altLang="zh-CN" dirty="0"/>
              <a:t>中开中断的函数在</a:t>
            </a:r>
            <a:r>
              <a:rPr lang="en-US" altLang="zh-CN" dirty="0"/>
              <a:t>cpu_a.asm</a:t>
            </a:r>
            <a:r>
              <a:rPr lang="zh-CN" altLang="zh-CN" dirty="0"/>
              <a:t>中定义，无论上层的宏定义是怎么实现的，底层操作关中断的函数还是</a:t>
            </a:r>
            <a:r>
              <a:rPr lang="en-US" altLang="zh-CN" dirty="0" err="1"/>
              <a:t>CPU_SR_Restore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1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0" y="1030135"/>
            <a:ext cx="2262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zh-CN" altLang="zh-CN" b="1" dirty="0"/>
              <a:t>测量关中断时间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489348"/>
            <a:ext cx="81369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err="1"/>
              <a:t>μC</a:t>
            </a:r>
            <a:r>
              <a:rPr lang="en-US" altLang="zh-CN" dirty="0"/>
              <a:t>/OS</a:t>
            </a:r>
            <a:r>
              <a:rPr lang="zh-CN" altLang="zh-CN" dirty="0"/>
              <a:t>提供了测量关中断时间的功能，通过设置</a:t>
            </a:r>
            <a:r>
              <a:rPr lang="en-US" altLang="zh-CN" dirty="0" err="1"/>
              <a:t>cpu_cfg.h</a:t>
            </a:r>
            <a:r>
              <a:rPr lang="zh-CN" altLang="zh-CN" dirty="0"/>
              <a:t>中的宏定义</a:t>
            </a:r>
            <a:r>
              <a:rPr lang="en-US" altLang="zh-CN" dirty="0"/>
              <a:t>CPU_CFG_INT_DIS_MEAS_EN</a:t>
            </a:r>
            <a:r>
              <a:rPr lang="zh-CN" altLang="zh-CN" dirty="0"/>
              <a:t>为</a:t>
            </a:r>
            <a:r>
              <a:rPr lang="en-US" altLang="zh-CN" dirty="0"/>
              <a:t>1</a:t>
            </a:r>
            <a:r>
              <a:rPr lang="zh-CN" altLang="zh-CN" dirty="0"/>
              <a:t>就表示启用该功能。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-612576" y="2353444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测量关中断时间初始化</a:t>
            </a:r>
          </a:p>
        </p:txBody>
      </p:sp>
      <p:sp>
        <p:nvSpPr>
          <p:cNvPr id="5" name="矩形 4"/>
          <p:cNvSpPr/>
          <p:nvPr/>
        </p:nvSpPr>
        <p:spPr>
          <a:xfrm>
            <a:off x="539551" y="2848353"/>
            <a:ext cx="7904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 err="1"/>
              <a:t>CPU_IntDisMeasInit</a:t>
            </a:r>
            <a:r>
              <a:rPr lang="en-US" altLang="zh-CN" dirty="0" smtClean="0"/>
              <a:t>()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-381743" y="3433564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测量最大关中断时间</a:t>
            </a:r>
          </a:p>
        </p:txBody>
      </p:sp>
      <p:sp>
        <p:nvSpPr>
          <p:cNvPr id="8" name="矩形 7"/>
          <p:cNvSpPr/>
          <p:nvPr/>
        </p:nvSpPr>
        <p:spPr>
          <a:xfrm>
            <a:off x="539551" y="3927354"/>
            <a:ext cx="81369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/>
              <a:t>如果用户启用了</a:t>
            </a:r>
            <a:r>
              <a:rPr lang="en-US" altLang="zh-CN" dirty="0"/>
              <a:t>CPU_CFG_INT_DIS_MEAS_EN</a:t>
            </a:r>
            <a:r>
              <a:rPr lang="zh-CN" altLang="zh-CN" dirty="0"/>
              <a:t>这个宏定义，那么系统在关中断的时候会调用了开始测量关中断最大时间的函数</a:t>
            </a:r>
            <a:r>
              <a:rPr lang="en-US" altLang="zh-CN" dirty="0"/>
              <a:t> </a:t>
            </a:r>
            <a:r>
              <a:rPr lang="en-US" altLang="zh-CN" dirty="0" err="1"/>
              <a:t>CPU_IntDisMeasStart</a:t>
            </a:r>
            <a:r>
              <a:rPr lang="en-US" altLang="zh-CN" dirty="0"/>
              <a:t>()</a:t>
            </a:r>
            <a:r>
              <a:rPr lang="zh-CN" altLang="zh-CN" dirty="0"/>
              <a:t>，开中断的时候调用停止测量关中断最大时间的函数</a:t>
            </a:r>
            <a:r>
              <a:rPr lang="en-US" altLang="zh-CN" dirty="0" err="1"/>
              <a:t>CPU_IntDisMeasStop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21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1"/>
          <p:cNvSpPr txBox="1">
            <a:spLocks/>
          </p:cNvSpPr>
          <p:nvPr/>
        </p:nvSpPr>
        <p:spPr>
          <a:xfrm>
            <a:off x="251520" y="193204"/>
            <a:ext cx="7560840" cy="432048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野火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】</a:t>
            </a:r>
            <a:r>
              <a:rPr lang="en-US" altLang="zh-CN" sz="2400" dirty="0" err="1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μCOS</a:t>
            </a:r>
            <a:r>
              <a:rPr lang="en-US" altLang="zh-CN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-III</a:t>
            </a:r>
            <a:r>
              <a:rPr lang="zh-CN" altLang="en-US" sz="2400" dirty="0">
                <a:solidFill>
                  <a:schemeClr val="tx1"/>
                </a:solidFill>
                <a:latin typeface="华文楷体" pitchFamily="2" charset="-122"/>
                <a:ea typeface="华文楷体" pitchFamily="2" charset="-122"/>
              </a:rPr>
              <a:t>内核实现与应用开发实战指南</a:t>
            </a:r>
          </a:p>
        </p:txBody>
      </p:sp>
      <p:pic>
        <p:nvPicPr>
          <p:cNvPr id="1026" name="Picture 2" descr="H:\qqfile\1161959934\FileRecv\200 200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468560" y="1030135"/>
            <a:ext cx="3185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2"/>
            <a:r>
              <a:rPr lang="zh-CN" altLang="zh-CN" b="1" dirty="0"/>
              <a:t>获取最大关中断时间</a:t>
            </a:r>
          </a:p>
        </p:txBody>
      </p:sp>
      <p:sp>
        <p:nvSpPr>
          <p:cNvPr id="3" name="矩形 2"/>
          <p:cNvSpPr/>
          <p:nvPr/>
        </p:nvSpPr>
        <p:spPr>
          <a:xfrm>
            <a:off x="539552" y="1561356"/>
            <a:ext cx="79928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 smtClean="0"/>
              <a:t>μ</a:t>
            </a:r>
            <a:r>
              <a:rPr lang="en-US" altLang="zh-CN" dirty="0"/>
              <a:t>C/OS</a:t>
            </a:r>
            <a:r>
              <a:rPr lang="zh-CN" altLang="zh-CN" dirty="0"/>
              <a:t>也提供了三个与获取关中断时间有关的函数，分别是</a:t>
            </a:r>
            <a:r>
              <a:rPr lang="zh-CN" altLang="zh-CN" dirty="0" smtClean="0"/>
              <a:t>：</a:t>
            </a:r>
            <a:endParaRPr lang="en-US" altLang="zh-CN" dirty="0" smtClean="0"/>
          </a:p>
          <a:p>
            <a:endParaRPr lang="zh-CN" altLang="zh-CN" dirty="0"/>
          </a:p>
          <a:p>
            <a:pPr lvl="0"/>
            <a:r>
              <a:rPr lang="en-US" altLang="zh-CN" dirty="0" err="1"/>
              <a:t>CPU_IntDisMeasMaxCurReset</a:t>
            </a:r>
            <a:r>
              <a:rPr lang="en-US" altLang="zh-CN" dirty="0"/>
              <a:t>()</a:t>
            </a:r>
            <a:endParaRPr lang="zh-CN" altLang="zh-CN" dirty="0"/>
          </a:p>
          <a:p>
            <a:pPr lvl="0"/>
            <a:r>
              <a:rPr lang="en-US" altLang="zh-CN" dirty="0" err="1"/>
              <a:t>CPU_IntDisMeasMaxCurGet</a:t>
            </a:r>
            <a:r>
              <a:rPr lang="en-US" altLang="zh-CN" dirty="0"/>
              <a:t>()</a:t>
            </a:r>
            <a:endParaRPr lang="zh-CN" altLang="zh-CN" dirty="0"/>
          </a:p>
          <a:p>
            <a:pPr lvl="0"/>
            <a:r>
              <a:rPr lang="en-US" altLang="zh-CN" dirty="0" err="1"/>
              <a:t>CPU_IntDisMeasMaxGet</a:t>
            </a:r>
            <a:r>
              <a:rPr lang="en-US" altLang="zh-CN" dirty="0" smtClean="0"/>
              <a:t>()</a:t>
            </a:r>
          </a:p>
          <a:p>
            <a:pPr lvl="0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532156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/>
          <p:cNvGrpSpPr/>
          <p:nvPr/>
        </p:nvGrpSpPr>
        <p:grpSpPr>
          <a:xfrm>
            <a:off x="1367661" y="3649588"/>
            <a:ext cx="6408678" cy="1800200"/>
            <a:chOff x="1122797" y="3236265"/>
            <a:chExt cx="6408678" cy="1800200"/>
          </a:xfrm>
        </p:grpSpPr>
        <p:grpSp>
          <p:nvGrpSpPr>
            <p:cNvPr id="12" name="标题 1"/>
            <p:cNvGrpSpPr>
              <a:grpSpLocks/>
            </p:cNvGrpSpPr>
            <p:nvPr/>
          </p:nvGrpSpPr>
          <p:grpSpPr bwMode="auto">
            <a:xfrm>
              <a:off x="1140250" y="3236265"/>
              <a:ext cx="5208588" cy="938212"/>
              <a:chOff x="0" y="0"/>
              <a:chExt cx="3340" cy="1302"/>
            </a:xfrm>
          </p:grpSpPr>
          <p:pic>
            <p:nvPicPr>
              <p:cNvPr id="13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淘宝：</a:t>
                </a:r>
                <a:r>
                  <a:rPr lang="en-US" altLang="zh-CN" sz="2000" b="1" noProof="1" smtClean="0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fire-stm32.taobao.com</a:t>
                </a:r>
                <a:endParaRPr lang="en-US" altLang="zh-CN" sz="2000" b="1" noProof="1">
                  <a:solidFill>
                    <a:srgbClr val="7F7F7F"/>
                  </a:solidFill>
                  <a:latin typeface="微软雅黑" pitchFamily="34" charset="-122"/>
                  <a:ea typeface="微软雅黑" pitchFamily="34" charset="-122"/>
                  <a:cs typeface="宋体" pitchFamily="2" charset="-122"/>
                </a:endParaRPr>
              </a:p>
            </p:txBody>
          </p:sp>
        </p:grpSp>
        <p:grpSp>
          <p:nvGrpSpPr>
            <p:cNvPr id="15" name="标题 1"/>
            <p:cNvGrpSpPr>
              <a:grpSpLocks/>
            </p:cNvGrpSpPr>
            <p:nvPr/>
          </p:nvGrpSpPr>
          <p:grpSpPr bwMode="auto">
            <a:xfrm>
              <a:off x="1122797" y="4098252"/>
              <a:ext cx="5210175" cy="938213"/>
              <a:chOff x="0" y="0"/>
              <a:chExt cx="3340" cy="1302"/>
            </a:xfrm>
          </p:grpSpPr>
          <p:pic>
            <p:nvPicPr>
              <p:cNvPr id="16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7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2" cy="5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zh-CN" altLang="en-US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论坛： </a:t>
                </a:r>
                <a:r>
                  <a:rPr lang="en-US" altLang="zh-CN" sz="2000" b="1" noProof="1">
                    <a:solidFill>
                      <a:srgbClr val="7F7F7F"/>
                    </a:solidFill>
                    <a:latin typeface="微软雅黑" pitchFamily="34" charset="-122"/>
                    <a:ea typeface="微软雅黑" pitchFamily="34" charset="-122"/>
                    <a:cs typeface="宋体" pitchFamily="2" charset="-122"/>
                  </a:rPr>
                  <a:t>www.firebbs.cn</a:t>
                </a:r>
              </a:p>
            </p:txBody>
          </p:sp>
        </p:grpSp>
        <p:sp>
          <p:nvSpPr>
            <p:cNvPr id="18" name="文本框 3"/>
            <p:cNvSpPr txBox="1">
              <a:spLocks noChangeArrowheads="1"/>
            </p:cNvSpPr>
            <p:nvPr/>
          </p:nvSpPr>
          <p:spPr bwMode="auto">
            <a:xfrm>
              <a:off x="6125013" y="4532412"/>
              <a:ext cx="1406462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1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扫描进入</a:t>
              </a:r>
              <a:r>
                <a:rPr lang="zh-CN" altLang="en-US" sz="1200" b="1" dirty="0" smtClean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淘宝店铺</a:t>
              </a:r>
              <a:endParaRPr lang="zh-CN" altLang="zh-CN" sz="1200" b="1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pic>
          <p:nvPicPr>
            <p:cNvPr id="1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18669" y="3415161"/>
              <a:ext cx="1125537" cy="11255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37" name="组合 36"/>
          <p:cNvGrpSpPr/>
          <p:nvPr/>
        </p:nvGrpSpPr>
        <p:grpSpPr>
          <a:xfrm>
            <a:off x="1691680" y="1057300"/>
            <a:ext cx="5452928" cy="2603227"/>
            <a:chOff x="1435100" y="1847855"/>
            <a:chExt cx="6022975" cy="2457449"/>
          </a:xfrm>
        </p:grpSpPr>
        <p:grpSp>
          <p:nvGrpSpPr>
            <p:cNvPr id="38" name="圆角矩形 18"/>
            <p:cNvGrpSpPr>
              <a:grpSpLocks/>
            </p:cNvGrpSpPr>
            <p:nvPr/>
          </p:nvGrpSpPr>
          <p:grpSpPr bwMode="auto">
            <a:xfrm>
              <a:off x="6215063" y="3562353"/>
              <a:ext cx="742950" cy="742951"/>
              <a:chOff x="0" y="0"/>
              <a:chExt cx="468" cy="468"/>
            </a:xfrm>
          </p:grpSpPr>
          <p:pic>
            <p:nvPicPr>
              <p:cNvPr id="60" name="圆角矩形 18"/>
              <p:cNvPicPr>
                <a:picLocks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468" cy="4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文本框 10243"/>
              <p:cNvSpPr txBox="1">
                <a:spLocks noChangeArrowheads="1"/>
              </p:cNvSpPr>
              <p:nvPr/>
            </p:nvSpPr>
            <p:spPr bwMode="auto">
              <a:xfrm>
                <a:off x="60" y="61"/>
                <a:ext cx="346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39" name="圆角矩形 13"/>
            <p:cNvGrpSpPr>
              <a:grpSpLocks/>
            </p:cNvGrpSpPr>
            <p:nvPr/>
          </p:nvGrpSpPr>
          <p:grpSpPr bwMode="auto">
            <a:xfrm>
              <a:off x="4856172" y="2206629"/>
              <a:ext cx="530225" cy="525463"/>
              <a:chOff x="0" y="0"/>
              <a:chExt cx="334" cy="331"/>
            </a:xfrm>
          </p:grpSpPr>
          <p:pic>
            <p:nvPicPr>
              <p:cNvPr id="58" name="圆角矩形 13"/>
              <p:cNvPicPr>
                <a:picLocks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" cy="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文本框 10246"/>
              <p:cNvSpPr txBox="1">
                <a:spLocks noChangeArrowheads="1"/>
              </p:cNvSpPr>
              <p:nvPr/>
            </p:nvSpPr>
            <p:spPr bwMode="auto">
              <a:xfrm>
                <a:off x="58" y="57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0" name="圆角矩形 12"/>
            <p:cNvGrpSpPr>
              <a:grpSpLocks/>
            </p:cNvGrpSpPr>
            <p:nvPr/>
          </p:nvGrpSpPr>
          <p:grpSpPr bwMode="auto">
            <a:xfrm>
              <a:off x="6232525" y="2413004"/>
              <a:ext cx="1225550" cy="1225552"/>
              <a:chOff x="0" y="0"/>
              <a:chExt cx="772" cy="772"/>
            </a:xfrm>
          </p:grpSpPr>
          <p:pic>
            <p:nvPicPr>
              <p:cNvPr id="56" name="圆角矩形 12"/>
              <p:cNvPicPr>
                <a:picLocks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772" cy="7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文本框 10249"/>
              <p:cNvSpPr txBox="1">
                <a:spLocks noChangeArrowheads="1"/>
              </p:cNvSpPr>
              <p:nvPr/>
            </p:nvSpPr>
            <p:spPr bwMode="auto">
              <a:xfrm>
                <a:off x="273" y="200"/>
                <a:ext cx="303" cy="3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1" name="圆角矩形 9"/>
            <p:cNvGrpSpPr>
              <a:grpSpLocks/>
            </p:cNvGrpSpPr>
            <p:nvPr/>
          </p:nvGrpSpPr>
          <p:grpSpPr bwMode="auto">
            <a:xfrm>
              <a:off x="3648075" y="2566992"/>
              <a:ext cx="446088" cy="444500"/>
              <a:chOff x="0" y="0"/>
              <a:chExt cx="281" cy="280"/>
            </a:xfrm>
          </p:grpSpPr>
          <p:pic>
            <p:nvPicPr>
              <p:cNvPr id="54" name="圆角矩形 9"/>
              <p:cNvPicPr>
                <a:picLocks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文本框 10252"/>
              <p:cNvSpPr txBox="1">
                <a:spLocks noChangeArrowheads="1"/>
              </p:cNvSpPr>
              <p:nvPr/>
            </p:nvSpPr>
            <p:spPr bwMode="auto">
              <a:xfrm>
                <a:off x="54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2" name="圆角矩形 4"/>
            <p:cNvGrpSpPr>
              <a:grpSpLocks/>
            </p:cNvGrpSpPr>
            <p:nvPr/>
          </p:nvGrpSpPr>
          <p:grpSpPr bwMode="auto">
            <a:xfrm>
              <a:off x="2428884" y="1847855"/>
              <a:ext cx="523875" cy="530225"/>
              <a:chOff x="0" y="0"/>
              <a:chExt cx="330" cy="334"/>
            </a:xfrm>
          </p:grpSpPr>
          <p:pic>
            <p:nvPicPr>
              <p:cNvPr id="52" name="圆角矩形 4"/>
              <p:cNvPicPr>
                <a:picLocks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0" cy="3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文本框 10255"/>
              <p:cNvSpPr txBox="1">
                <a:spLocks noChangeArrowheads="1"/>
              </p:cNvSpPr>
              <p:nvPr/>
            </p:nvSpPr>
            <p:spPr bwMode="auto">
              <a:xfrm>
                <a:off x="57" y="58"/>
                <a:ext cx="217" cy="2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3" name="标题 1"/>
            <p:cNvGrpSpPr>
              <a:grpSpLocks/>
            </p:cNvGrpSpPr>
            <p:nvPr/>
          </p:nvGrpSpPr>
          <p:grpSpPr bwMode="auto">
            <a:xfrm>
              <a:off x="1692275" y="2206629"/>
              <a:ext cx="5302250" cy="2066927"/>
              <a:chOff x="0" y="0"/>
              <a:chExt cx="3340" cy="1302"/>
            </a:xfrm>
          </p:grpSpPr>
          <p:pic>
            <p:nvPicPr>
              <p:cNvPr id="50" name="标题 1"/>
              <p:cNvPicPr>
                <a:picLocks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3340" cy="1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文本框 10258"/>
              <p:cNvSpPr txBox="1">
                <a:spLocks noChangeArrowheads="1"/>
              </p:cNvSpPr>
              <p:nvPr/>
            </p:nvSpPr>
            <p:spPr bwMode="auto">
              <a:xfrm>
                <a:off x="447" y="297"/>
                <a:ext cx="2570" cy="5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3200" b="1" dirty="0" smtClean="0">
                    <a:solidFill>
                      <a:srgbClr val="000000"/>
                    </a:solidFill>
                    <a:latin typeface="微软雅黑" pitchFamily="34" charset="-122"/>
                    <a:ea typeface="微软雅黑" pitchFamily="34" charset="-122"/>
                  </a:rPr>
                  <a:t>THANKS</a:t>
                </a:r>
                <a:endParaRPr lang="zh-CN" altLang="en-US" sz="3200" b="1" dirty="0"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44" name="圆角矩形 8"/>
            <p:cNvGrpSpPr>
              <a:grpSpLocks/>
            </p:cNvGrpSpPr>
            <p:nvPr/>
          </p:nvGrpSpPr>
          <p:grpSpPr bwMode="auto">
            <a:xfrm>
              <a:off x="1435100" y="2566992"/>
              <a:ext cx="446088" cy="444500"/>
              <a:chOff x="0" y="0"/>
              <a:chExt cx="281" cy="280"/>
            </a:xfrm>
          </p:grpSpPr>
          <p:pic>
            <p:nvPicPr>
              <p:cNvPr id="48" name="圆角矩形 8"/>
              <p:cNvPicPr>
                <a:picLocks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281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9" name="文本框 10261"/>
              <p:cNvSpPr txBox="1">
                <a:spLocks noChangeArrowheads="1"/>
              </p:cNvSpPr>
              <p:nvPr/>
            </p:nvSpPr>
            <p:spPr bwMode="auto">
              <a:xfrm>
                <a:off x="53" y="5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  <p:grpSp>
          <p:nvGrpSpPr>
            <p:cNvPr id="45" name="圆角矩形 11"/>
            <p:cNvGrpSpPr>
              <a:grpSpLocks/>
            </p:cNvGrpSpPr>
            <p:nvPr/>
          </p:nvGrpSpPr>
          <p:grpSpPr bwMode="auto">
            <a:xfrm>
              <a:off x="5938842" y="2384428"/>
              <a:ext cx="1055687" cy="1054100"/>
              <a:chOff x="0" y="0"/>
              <a:chExt cx="665" cy="664"/>
            </a:xfrm>
          </p:grpSpPr>
          <p:pic>
            <p:nvPicPr>
              <p:cNvPr id="46" name="圆角矩形 11"/>
              <p:cNvPicPr>
                <a:picLocks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65" cy="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7" name="文本框 10267"/>
              <p:cNvSpPr txBox="1">
                <a:spLocks noChangeArrowheads="1"/>
              </p:cNvSpPr>
              <p:nvPr/>
            </p:nvSpPr>
            <p:spPr bwMode="auto">
              <a:xfrm>
                <a:off x="301" y="215"/>
                <a:ext cx="172" cy="1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79200" tIns="39600" rIns="79200" bIns="39600" anchor="ctr"/>
              <a:lstStyle>
                <a:lvl1pPr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 defTabSz="801688" eaLnBrk="0" hangingPunct="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defTabSz="801688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charset="0"/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 eaLnBrk="1" hangingPunct="1"/>
                <a:endParaRPr lang="zh-CN" altLang="en-US" sz="2400" b="1">
                  <a:solidFill>
                    <a:srgbClr val="FFFFFF"/>
                  </a:solidFill>
                  <a:latin typeface="宋体" pitchFamily="2" charset="-122"/>
                </a:endParaRPr>
              </a:p>
            </p:txBody>
          </p:sp>
        </p:grpSp>
      </p:grpSp>
      <p:pic>
        <p:nvPicPr>
          <p:cNvPr id="65" name="Picture 2" descr="H:\qqfile\1161959934\FileRecv\200 200.jpg"/>
          <p:cNvPicPr>
            <a:picLocks noChangeAspect="1" noChangeArrowheads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937" y="31315"/>
            <a:ext cx="1368152" cy="1368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标题 1"/>
          <p:cNvSpPr txBox="1">
            <a:spLocks/>
          </p:cNvSpPr>
          <p:nvPr/>
        </p:nvSpPr>
        <p:spPr>
          <a:xfrm>
            <a:off x="251520" y="193204"/>
            <a:ext cx="7704856" cy="4954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en-US" altLang="zh-CN" sz="2400" dirty="0" smtClean="0">
                <a:latin typeface="+mn-ea"/>
                <a:ea typeface="+mn-ea"/>
              </a:rPr>
              <a:t>【</a:t>
            </a:r>
            <a:r>
              <a:rPr lang="zh-CN" altLang="en-US" sz="2400" dirty="0" smtClean="0">
                <a:latin typeface="+mn-ea"/>
                <a:ea typeface="+mn-ea"/>
              </a:rPr>
              <a:t>野火</a:t>
            </a:r>
            <a:r>
              <a:rPr lang="en-US" altLang="zh-CN" sz="2400" dirty="0" smtClean="0">
                <a:latin typeface="+mn-ea"/>
                <a:ea typeface="+mn-ea"/>
              </a:rPr>
              <a:t>】</a:t>
            </a:r>
            <a:r>
              <a:rPr lang="en-US" altLang="zh-CN" sz="2400" dirty="0" err="1" smtClean="0">
                <a:latin typeface="+mn-ea"/>
                <a:ea typeface="+mn-ea"/>
              </a:rPr>
              <a:t>μCOS</a:t>
            </a:r>
            <a:r>
              <a:rPr lang="en-US" altLang="zh-CN" sz="2400" dirty="0" smtClean="0">
                <a:latin typeface="+mn-ea"/>
                <a:ea typeface="+mn-ea"/>
              </a:rPr>
              <a:t>-III</a:t>
            </a:r>
            <a:r>
              <a:rPr lang="zh-CN" altLang="en-US" sz="2400" dirty="0" smtClean="0">
                <a:latin typeface="+mn-ea"/>
                <a:ea typeface="+mn-ea"/>
              </a:rPr>
              <a:t>内核实现与应用开发实战指南</a:t>
            </a:r>
            <a:endParaRPr lang="zh-CN" alt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56812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跋涉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163</TotalTime>
  <Words>507</Words>
  <Application>Microsoft Office PowerPoint</Application>
  <PresentationFormat>全屏显示(16:10)</PresentationFormat>
  <Paragraphs>63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波形</vt:lpstr>
      <vt:lpstr>【野火】μCOS-III内核实现与应用开发实战指南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【野火】LwIP应用开发实战指南</dc:title>
  <dc:creator>Administrator</dc:creator>
  <cp:lastModifiedBy>XiaZaiMa.COM</cp:lastModifiedBy>
  <cp:revision>21</cp:revision>
  <dcterms:created xsi:type="dcterms:W3CDTF">2019-05-28T02:20:32Z</dcterms:created>
  <dcterms:modified xsi:type="dcterms:W3CDTF">2019-07-15T08:00:31Z</dcterms:modified>
</cp:coreProperties>
</file>