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0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numCol="1"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73b08af0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73b08af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numCol="1"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73b08af0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73b08af0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numCol="1"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73b08af0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73b08af0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numCol="1"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73b08af0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73b08af0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numCol="1" anchor="t" anchorCtr="0">
            <a:noAutofit/>
          </a:bodyPr>
          <a:lstStyle/>
          <a:p>
            <a:pPr marL="0" lvl="0" indent="0" algn="l" rtl="0">
              <a:spcBef>
                <a:spcPts val="0"/>
              </a:spcBef>
              <a:spcAft>
                <a:spcPts val="0"/>
              </a:spcAft>
              <a:buNone/>
            </a:pPr>
            <a:r>
              <a:rPr lang="en" altLang="en" b="1"/>
              <a:t>Summary: </a:t>
            </a:r>
            <a:r>
              <a:rPr lang="en" altLang="en"/>
              <a:t>This chart shows the total number of sessions, broken down by times of day and days of the week. There is a general pattern to how this metric rises and falls over a 24-hour period: Sessions are at their lowest overnight, when many people are asleep. They climb sharply from 6:00 onward, until peaking around the 10:00 and 11:00 blocks. They then fall sharply around noon and level off before decreasing more slowly throughout the rest of the day. Overall session volume is highest from Wednesday to Friday, and lowest on Saturday. If we were considering session volume alone, weekdays between 10:00 and noon might seem like a the best time to run extra ads. But our conversion data tells a different story.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73b08af0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73b08af0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numCol="1" anchor="t" anchorCtr="0">
            <a:noAutofit/>
          </a:bodyPr>
          <a:lstStyle/>
          <a:p>
            <a:pPr marL="0" lvl="0" indent="0" algn="l" rtl="0">
              <a:spcBef>
                <a:spcPts val="0"/>
              </a:spcBef>
              <a:spcAft>
                <a:spcPts val="0"/>
              </a:spcAft>
              <a:buNone/>
            </a:pPr>
            <a:r>
              <a:rPr lang="en" altLang="en" b="1" dirty="0"/>
              <a:t>Summary:</a:t>
            </a:r>
            <a:r>
              <a:rPr lang="en" altLang="en" dirty="0"/>
              <a:t> We then compared total conversions (broken down by hour of day and day of week) to the sessions data. The rise and fall of conversions broadly mirrors the number of sessions—they’re low overnight, then rise sharply and fall off slowly throughout the afternoon/evening. The number of conversions is also still highest during the 10:00 am and 11:00 am blocks, but given how many sessions there are in those blocks, we’d expect the conversions peak to be much higher. We can conclude that, while we’re get</a:t>
            </a:r>
            <a:r>
              <a:rPr lang="en-US" altLang="en" dirty="0"/>
              <a:t>t</a:t>
            </a:r>
            <a:r>
              <a:rPr lang="en" altLang="en" dirty="0"/>
              <a:t>ing a lot of sessions during that period, they aren’t translating to more conversions. We need to consider conversion rates to determine when to run more ads.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73b08af0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73b08af0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numCol="1" anchor="t" anchorCtr="0">
            <a:noAutofit/>
          </a:bodyPr>
          <a:lstStyle/>
          <a:p>
            <a:pPr marL="0" lvl="0" indent="0" algn="l" rtl="0">
              <a:spcBef>
                <a:spcPts val="0"/>
              </a:spcBef>
              <a:spcAft>
                <a:spcPts val="0"/>
              </a:spcAft>
              <a:buNone/>
            </a:pPr>
            <a:r>
              <a:rPr lang="en" altLang="en" b="1" dirty="0">
                <a:solidFill>
                  <a:schemeClr val="dk1"/>
                </a:solidFill>
              </a:rPr>
              <a:t>Summary:</a:t>
            </a:r>
            <a:r>
              <a:rPr lang="en" altLang="en" dirty="0">
                <a:solidFill>
                  <a:schemeClr val="dk1"/>
                </a:solidFill>
              </a:rPr>
              <a:t> To determine which days ti run more ads, we looked at the average conversion rates for each day of the week. The average conversion rate is 12.75, and Monday-Thursday all come in above t</a:t>
            </a:r>
            <a:r>
              <a:rPr lang="en-US" altLang="en" dirty="0">
                <a:solidFill>
                  <a:schemeClr val="dk1"/>
                </a:solidFill>
              </a:rPr>
              <a:t>he</a:t>
            </a:r>
            <a:r>
              <a:rPr lang="en" altLang="en" dirty="0">
                <a:solidFill>
                  <a:schemeClr val="dk1"/>
                </a:solidFill>
              </a:rPr>
              <a:t> average. The top three days are Monday, Tuesday and Wednesday, so we focused on these days for running new ads. Friday, Saturday, and Sunday are all below the average, so we identified times to pull back on these days.</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73b08af0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73b08af0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numCol="1" anchor="t" anchorCtr="0">
            <a:noAutofit/>
          </a:bodyPr>
          <a:lstStyle/>
          <a:p>
            <a:pPr marL="0" lvl="0" indent="0" algn="l" rtl="0">
              <a:spcBef>
                <a:spcPts val="0"/>
              </a:spcBef>
              <a:spcAft>
                <a:spcPts val="0"/>
              </a:spcAft>
              <a:buNone/>
            </a:pPr>
            <a:r>
              <a:rPr lang="en" altLang="en" b="1" dirty="0">
                <a:solidFill>
                  <a:schemeClr val="dk1"/>
                </a:solidFill>
              </a:rPr>
              <a:t>Summary:</a:t>
            </a:r>
            <a:r>
              <a:rPr lang="en" altLang="en" dirty="0">
                <a:solidFill>
                  <a:schemeClr val="dk1"/>
                </a:solidFill>
              </a:rPr>
              <a:t> If we compare average hourly conversion rate daya to the hourly data for Monday-Wednesday, it’s clear that these three days follow the general weekly pattern. However, we can also identify certain peaks that are far above the average (near 20%). Examples include Tuesday at 3:00 and Monday at 21:00 are examples.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173b08af0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173b08af0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numCol="1"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numCol="1"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numCol="1"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numCol="1"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numCol="1"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numCol="1"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numCol="1"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numCol="1"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numCol="1"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numCol="1"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numCol="1"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numCol="1"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numCol="1"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numCol="1"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numCol="1"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numCol="1"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numCol="1"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numCol="1"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numCol="1"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numCol="1"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numCol="1"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numCol="1"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numCol="1"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numCol="1"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numCol="1"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numCol="1"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numCol="1"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numCol="1"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numCol="1"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numCol="1"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lt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numCol="1"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numCol="1"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numCol="1"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lt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l="1254" t="31187" b="18865"/>
          <a:stretch/>
        </p:blipFill>
        <p:spPr>
          <a:xfrm>
            <a:off x="1567122" y="1488177"/>
            <a:ext cx="6009775" cy="1709950"/>
          </a:xfrm>
          <a:prstGeom prst="rect">
            <a:avLst/>
          </a:prstGeom>
          <a:noFill/>
          <a:ln>
            <a:noFill/>
          </a:ln>
        </p:spPr>
      </p:pic>
      <p:sp>
        <p:nvSpPr>
          <p:cNvPr id="55" name="Google Shape;55;p13"/>
          <p:cNvSpPr txBox="1"/>
          <p:nvPr/>
        </p:nvSpPr>
        <p:spPr>
          <a:xfrm>
            <a:off x="556350" y="3645425"/>
            <a:ext cx="8031300" cy="572700"/>
          </a:xfrm>
          <a:prstGeom prst="rect">
            <a:avLst/>
          </a:prstGeom>
          <a:noFill/>
          <a:ln>
            <a:noFill/>
          </a:ln>
        </p:spPr>
        <p:txBody>
          <a:bodyPr spcFirstLastPara="1" wrap="square" lIns="91425" tIns="91425" rIns="91425" bIns="91425" numCol="1" anchor="t" anchorCtr="0">
            <a:normAutofit lnSpcReduction="10000"/>
          </a:bodyPr>
          <a:lstStyle/>
          <a:p>
            <a:pPr marL="0" lvl="0" indent="0" algn="ctr" rtl="0">
              <a:spcBef>
                <a:spcPts val="0"/>
              </a:spcBef>
              <a:spcAft>
                <a:spcPts val="0"/>
              </a:spcAft>
              <a:buNone/>
            </a:pPr>
            <a:r>
              <a:rPr lang="en" altLang="en" sz="2800" b="1">
                <a:solidFill>
                  <a:srgbClr val="CC0000"/>
                </a:solidFill>
              </a:rPr>
              <a:t>Campaign data report</a:t>
            </a:r>
            <a:endParaRPr sz="2800" b="1">
              <a:solidFill>
                <a:srgbClr val="CC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556350" y="521225"/>
            <a:ext cx="8031300" cy="572700"/>
          </a:xfrm>
          <a:prstGeom prst="rect">
            <a:avLst/>
          </a:prstGeom>
          <a:noFill/>
          <a:ln>
            <a:noFill/>
          </a:ln>
        </p:spPr>
        <p:txBody>
          <a:bodyPr spcFirstLastPara="1" wrap="square" lIns="91425" tIns="91425" rIns="91425" bIns="91425" numCol="1" anchor="t" anchorCtr="0">
            <a:normAutofit lnSpcReduction="10000"/>
          </a:bodyPr>
          <a:lstStyle/>
          <a:p>
            <a:pPr marL="0" lvl="0" indent="0" algn="l" rtl="0">
              <a:spcBef>
                <a:spcPts val="0"/>
              </a:spcBef>
              <a:spcAft>
                <a:spcPts val="0"/>
              </a:spcAft>
              <a:buNone/>
            </a:pPr>
            <a:r>
              <a:rPr lang="en" altLang="en" sz="2800" b="1">
                <a:solidFill>
                  <a:srgbClr val="CC0000"/>
                </a:solidFill>
              </a:rPr>
              <a:t>Goal and proposals</a:t>
            </a:r>
            <a:endParaRPr sz="2800" b="1">
              <a:solidFill>
                <a:srgbClr val="CC0000"/>
              </a:solidFill>
            </a:endParaRPr>
          </a:p>
        </p:txBody>
      </p:sp>
      <p:sp>
        <p:nvSpPr>
          <p:cNvPr id="61" name="Google Shape;61;p14"/>
          <p:cNvSpPr txBox="1"/>
          <p:nvPr/>
        </p:nvSpPr>
        <p:spPr>
          <a:xfrm>
            <a:off x="1056750" y="1430800"/>
            <a:ext cx="7030500" cy="29097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0"/>
              </a:spcBef>
              <a:spcAft>
                <a:spcPts val="0"/>
              </a:spcAft>
              <a:buNone/>
            </a:pPr>
            <a:r>
              <a:rPr lang="en" altLang="en" sz="2000">
                <a:solidFill>
                  <a:srgbClr val="434343"/>
                </a:solidFill>
              </a:rPr>
              <a:t>We plan to adjust our ad strategy and budget to maximize conversions. We propose:</a:t>
            </a:r>
            <a:endParaRPr sz="2000">
              <a:solidFill>
                <a:srgbClr val="434343"/>
              </a:solidFill>
            </a:endParaRPr>
          </a:p>
          <a:p>
            <a:pPr marL="457200" lvl="0" indent="-355600" algn="l" rtl="0">
              <a:lnSpc>
                <a:spcPct val="115000"/>
              </a:lnSpc>
              <a:spcBef>
                <a:spcPts val="1200"/>
              </a:spcBef>
              <a:spcAft>
                <a:spcPts val="0"/>
              </a:spcAft>
              <a:buClr>
                <a:srgbClr val="434343"/>
              </a:buClr>
              <a:buSzPts val="2000"/>
              <a:buChar char="●"/>
            </a:pPr>
            <a:r>
              <a:rPr lang="en" altLang="en" sz="2000" b="1">
                <a:solidFill>
                  <a:srgbClr val="434343"/>
                </a:solidFill>
              </a:rPr>
              <a:t>Running more ads during peak conversion periods to increase traffic</a:t>
            </a:r>
            <a:endParaRPr sz="2000" b="1">
              <a:solidFill>
                <a:srgbClr val="434343"/>
              </a:solidFill>
            </a:endParaRPr>
          </a:p>
          <a:p>
            <a:pPr marL="457200" lvl="0" indent="-355600" algn="l" rtl="0">
              <a:lnSpc>
                <a:spcPct val="115000"/>
              </a:lnSpc>
              <a:spcBef>
                <a:spcPts val="0"/>
              </a:spcBef>
              <a:spcAft>
                <a:spcPts val="0"/>
              </a:spcAft>
              <a:buClr>
                <a:srgbClr val="434343"/>
              </a:buClr>
              <a:buSzPts val="2000"/>
              <a:buChar char="●"/>
            </a:pPr>
            <a:r>
              <a:rPr lang="en" altLang="en" sz="2000" b="1">
                <a:solidFill>
                  <a:srgbClr val="434343"/>
                </a:solidFill>
              </a:rPr>
              <a:t>Running fewer ads when session volume is high, but conversions are low</a:t>
            </a:r>
            <a:endParaRPr sz="2000" b="1">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556350" y="521225"/>
            <a:ext cx="8031300" cy="572700"/>
          </a:xfrm>
          <a:prstGeom prst="rect">
            <a:avLst/>
          </a:prstGeom>
          <a:noFill/>
          <a:ln>
            <a:noFill/>
          </a:ln>
        </p:spPr>
        <p:txBody>
          <a:bodyPr spcFirstLastPara="1" wrap="square" lIns="91425" tIns="91425" rIns="91425" bIns="91425" numCol="1" anchor="t" anchorCtr="0">
            <a:normAutofit lnSpcReduction="10000"/>
          </a:bodyPr>
          <a:lstStyle/>
          <a:p>
            <a:pPr marL="0" lvl="0" indent="0" algn="l" rtl="0">
              <a:spcBef>
                <a:spcPts val="0"/>
              </a:spcBef>
              <a:spcAft>
                <a:spcPts val="0"/>
              </a:spcAft>
              <a:buNone/>
            </a:pPr>
            <a:r>
              <a:rPr lang="en" altLang="en" sz="2800" b="1">
                <a:solidFill>
                  <a:srgbClr val="CC0000"/>
                </a:solidFill>
              </a:rPr>
              <a:t>Key performance indicators (KPIs)</a:t>
            </a:r>
            <a:endParaRPr sz="2800" b="1">
              <a:solidFill>
                <a:srgbClr val="CC0000"/>
              </a:solidFill>
            </a:endParaRPr>
          </a:p>
        </p:txBody>
      </p:sp>
      <p:sp>
        <p:nvSpPr>
          <p:cNvPr id="67" name="Google Shape;67;p15"/>
          <p:cNvSpPr txBox="1"/>
          <p:nvPr/>
        </p:nvSpPr>
        <p:spPr>
          <a:xfrm>
            <a:off x="1056750" y="1507000"/>
            <a:ext cx="7030500" cy="2909700"/>
          </a:xfrm>
          <a:prstGeom prst="rect">
            <a:avLst/>
          </a:prstGeom>
          <a:noFill/>
          <a:ln>
            <a:noFill/>
          </a:ln>
        </p:spPr>
        <p:txBody>
          <a:bodyPr spcFirstLastPara="1" wrap="square" lIns="91425" tIns="91425" rIns="91425" bIns="91425" numCol="1" anchor="t" anchorCtr="0">
            <a:noAutofit/>
          </a:bodyPr>
          <a:lstStyle/>
          <a:p>
            <a:pPr marL="0" lvl="0" indent="0" algn="l" rtl="0">
              <a:lnSpc>
                <a:spcPct val="115000"/>
              </a:lnSpc>
              <a:spcBef>
                <a:spcPts val="0"/>
              </a:spcBef>
              <a:spcAft>
                <a:spcPts val="0"/>
              </a:spcAft>
              <a:buNone/>
            </a:pPr>
            <a:r>
              <a:rPr lang="en" altLang="en" sz="2000">
                <a:solidFill>
                  <a:srgbClr val="434343"/>
                </a:solidFill>
              </a:rPr>
              <a:t>Metrics we examined:</a:t>
            </a:r>
            <a:endParaRPr sz="2000">
              <a:solidFill>
                <a:srgbClr val="434343"/>
              </a:solidFill>
            </a:endParaRPr>
          </a:p>
          <a:p>
            <a:pPr marL="457200" lvl="0" indent="-355600" algn="l" rtl="0">
              <a:lnSpc>
                <a:spcPct val="115000"/>
              </a:lnSpc>
              <a:spcBef>
                <a:spcPts val="1200"/>
              </a:spcBef>
              <a:spcAft>
                <a:spcPts val="0"/>
              </a:spcAft>
              <a:buClr>
                <a:srgbClr val="434343"/>
              </a:buClr>
              <a:buSzPts val="2000"/>
              <a:buChar char="●"/>
            </a:pPr>
            <a:r>
              <a:rPr lang="en" altLang="en" sz="2000" b="1">
                <a:solidFill>
                  <a:srgbClr val="434343"/>
                </a:solidFill>
              </a:rPr>
              <a:t>Daily sessions (site visits)</a:t>
            </a:r>
            <a:endParaRPr sz="2000" b="1">
              <a:solidFill>
                <a:srgbClr val="434343"/>
              </a:solidFill>
            </a:endParaRPr>
          </a:p>
          <a:p>
            <a:pPr marL="457200" lvl="0" indent="-355600" algn="l" rtl="0">
              <a:lnSpc>
                <a:spcPct val="115000"/>
              </a:lnSpc>
              <a:spcBef>
                <a:spcPts val="0"/>
              </a:spcBef>
              <a:spcAft>
                <a:spcPts val="0"/>
              </a:spcAft>
              <a:buClr>
                <a:srgbClr val="434343"/>
              </a:buClr>
              <a:buSzPts val="2000"/>
              <a:buChar char="●"/>
            </a:pPr>
            <a:r>
              <a:rPr lang="en" altLang="en" sz="2000" b="1">
                <a:solidFill>
                  <a:srgbClr val="434343"/>
                </a:solidFill>
              </a:rPr>
              <a:t>Conversions (account creations)</a:t>
            </a:r>
            <a:endParaRPr sz="2000" b="1">
              <a:solidFill>
                <a:srgbClr val="434343"/>
              </a:solidFill>
            </a:endParaRPr>
          </a:p>
          <a:p>
            <a:pPr marL="457200" lvl="0" indent="-355600" algn="l" rtl="0">
              <a:lnSpc>
                <a:spcPct val="115000"/>
              </a:lnSpc>
              <a:spcBef>
                <a:spcPts val="0"/>
              </a:spcBef>
              <a:spcAft>
                <a:spcPts val="0"/>
              </a:spcAft>
              <a:buClr>
                <a:srgbClr val="434343"/>
              </a:buClr>
              <a:buSzPts val="2000"/>
              <a:buChar char="●"/>
            </a:pPr>
            <a:r>
              <a:rPr lang="en" altLang="en" sz="2000" b="1">
                <a:solidFill>
                  <a:srgbClr val="434343"/>
                </a:solidFill>
              </a:rPr>
              <a:t>Conversion rate</a:t>
            </a:r>
            <a:endParaRPr sz="2000" b="1">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6" descr="Stacked vertical column chart showing the total number of sessions, broken down by times of day and days of the week." title="Total sessions by hour of day"/>
          <p:cNvPicPr preferRelativeResize="0"/>
          <p:nvPr/>
        </p:nvPicPr>
        <p:blipFill>
          <a:blip r:embed="rId3">
            <a:alphaModFix/>
          </a:blip>
          <a:stretch>
            <a:fillRect/>
          </a:stretch>
        </p:blipFill>
        <p:spPr>
          <a:xfrm>
            <a:off x="556350" y="798188"/>
            <a:ext cx="8031301" cy="4328075"/>
          </a:xfrm>
          <a:prstGeom prst="rect">
            <a:avLst/>
          </a:prstGeom>
          <a:noFill/>
          <a:ln>
            <a:noFill/>
          </a:ln>
        </p:spPr>
      </p:pic>
      <p:sp>
        <p:nvSpPr>
          <p:cNvPr id="73" name="Google Shape;73;p16"/>
          <p:cNvSpPr txBox="1"/>
          <p:nvPr/>
        </p:nvSpPr>
        <p:spPr>
          <a:xfrm>
            <a:off x="556350" y="372125"/>
            <a:ext cx="8031300" cy="572700"/>
          </a:xfrm>
          <a:prstGeom prst="rect">
            <a:avLst/>
          </a:prstGeom>
          <a:noFill/>
          <a:ln>
            <a:noFill/>
          </a:ln>
        </p:spPr>
        <p:txBody>
          <a:bodyPr spcFirstLastPara="1" wrap="square" lIns="91425" tIns="91425" rIns="91425" bIns="91425" numCol="1" anchor="t" anchorCtr="0">
            <a:normAutofit lnSpcReduction="10000"/>
          </a:bodyPr>
          <a:lstStyle/>
          <a:p>
            <a:pPr marL="0" lvl="0" indent="0" algn="l" rtl="0">
              <a:spcBef>
                <a:spcPts val="0"/>
              </a:spcBef>
              <a:spcAft>
                <a:spcPts val="0"/>
              </a:spcAft>
              <a:buNone/>
            </a:pPr>
            <a:r>
              <a:rPr lang="en" altLang="en" sz="2800" b="1">
                <a:solidFill>
                  <a:srgbClr val="CC0000"/>
                </a:solidFill>
              </a:rPr>
              <a:t>Total sessions by hour of day</a:t>
            </a:r>
            <a:endParaRPr sz="2800" b="1">
              <a:solidFill>
                <a:srgbClr val="CC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descr="Stacked vertical column chart showing the total number of conversions, broken down by times of day and days of the week." title="Total conversions by hour of day"/>
          <p:cNvPicPr preferRelativeResize="0"/>
          <p:nvPr/>
        </p:nvPicPr>
        <p:blipFill>
          <a:blip r:embed="rId3">
            <a:alphaModFix/>
          </a:blip>
          <a:stretch>
            <a:fillRect/>
          </a:stretch>
        </p:blipFill>
        <p:spPr>
          <a:xfrm>
            <a:off x="556350" y="780959"/>
            <a:ext cx="8031301" cy="4362541"/>
          </a:xfrm>
          <a:prstGeom prst="rect">
            <a:avLst/>
          </a:prstGeom>
          <a:noFill/>
          <a:ln>
            <a:noFill/>
          </a:ln>
        </p:spPr>
      </p:pic>
      <p:sp>
        <p:nvSpPr>
          <p:cNvPr id="79" name="Google Shape;79;p17"/>
          <p:cNvSpPr txBox="1"/>
          <p:nvPr/>
        </p:nvSpPr>
        <p:spPr>
          <a:xfrm>
            <a:off x="556350" y="372125"/>
            <a:ext cx="8031300" cy="572700"/>
          </a:xfrm>
          <a:prstGeom prst="rect">
            <a:avLst/>
          </a:prstGeom>
          <a:noFill/>
          <a:ln>
            <a:noFill/>
          </a:ln>
        </p:spPr>
        <p:txBody>
          <a:bodyPr spcFirstLastPara="1" wrap="square" lIns="91425" tIns="91425" rIns="91425" bIns="91425" numCol="1" anchor="t" anchorCtr="0">
            <a:normAutofit lnSpcReduction="10000"/>
          </a:bodyPr>
          <a:lstStyle/>
          <a:p>
            <a:pPr marL="0" lvl="0" indent="0" algn="l" rtl="0">
              <a:spcBef>
                <a:spcPts val="0"/>
              </a:spcBef>
              <a:spcAft>
                <a:spcPts val="0"/>
              </a:spcAft>
              <a:buNone/>
            </a:pPr>
            <a:r>
              <a:rPr lang="en" altLang="en" sz="2800" b="1">
                <a:solidFill>
                  <a:srgbClr val="CC0000"/>
                </a:solidFill>
              </a:rPr>
              <a:t>Total conversions by hour of day</a:t>
            </a:r>
            <a:endParaRPr sz="2800" b="1">
              <a:solidFill>
                <a:srgbClr val="CC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8" descr="Vertical column chart comparing the average conversion rate of each day to the average of 12.27%. Monday-Thursday are above the average, while Friday-Sunday are below it." title="Average conversion rates by day of week"/>
          <p:cNvPicPr preferRelativeResize="0"/>
          <p:nvPr/>
        </p:nvPicPr>
        <p:blipFill>
          <a:blip r:embed="rId3">
            <a:alphaModFix/>
          </a:blip>
          <a:stretch>
            <a:fillRect/>
          </a:stretch>
        </p:blipFill>
        <p:spPr>
          <a:xfrm>
            <a:off x="556350" y="1018200"/>
            <a:ext cx="6274224" cy="4125300"/>
          </a:xfrm>
          <a:prstGeom prst="rect">
            <a:avLst/>
          </a:prstGeom>
          <a:noFill/>
          <a:ln>
            <a:noFill/>
          </a:ln>
        </p:spPr>
      </p:pic>
      <p:sp>
        <p:nvSpPr>
          <p:cNvPr id="85" name="Google Shape;85;p18"/>
          <p:cNvSpPr txBox="1"/>
          <p:nvPr/>
        </p:nvSpPr>
        <p:spPr>
          <a:xfrm>
            <a:off x="556350" y="372125"/>
            <a:ext cx="8031300" cy="572700"/>
          </a:xfrm>
          <a:prstGeom prst="rect">
            <a:avLst/>
          </a:prstGeom>
          <a:noFill/>
          <a:ln>
            <a:noFill/>
          </a:ln>
        </p:spPr>
        <p:txBody>
          <a:bodyPr spcFirstLastPara="1" wrap="square" lIns="91425" tIns="91425" rIns="91425" bIns="91425" numCol="1" anchor="t" anchorCtr="0">
            <a:normAutofit lnSpcReduction="10000"/>
          </a:bodyPr>
          <a:lstStyle/>
          <a:p>
            <a:pPr marL="0" lvl="0" indent="0" algn="l" rtl="0">
              <a:spcBef>
                <a:spcPts val="0"/>
              </a:spcBef>
              <a:spcAft>
                <a:spcPts val="0"/>
              </a:spcAft>
              <a:buNone/>
            </a:pPr>
            <a:r>
              <a:rPr lang="en" altLang="en" sz="2800" b="1">
                <a:solidFill>
                  <a:srgbClr val="CC0000"/>
                </a:solidFill>
              </a:rPr>
              <a:t>Average conversion rates by day of week</a:t>
            </a:r>
            <a:endParaRPr sz="2800" b="1">
              <a:solidFill>
                <a:srgbClr val="CC0000"/>
              </a:solidFill>
            </a:endParaRPr>
          </a:p>
        </p:txBody>
      </p:sp>
      <p:sp>
        <p:nvSpPr>
          <p:cNvPr id="86" name="Google Shape;86;p18"/>
          <p:cNvSpPr/>
          <p:nvPr/>
        </p:nvSpPr>
        <p:spPr>
          <a:xfrm>
            <a:off x="6994900" y="1757200"/>
            <a:ext cx="1639800" cy="1304400"/>
          </a:xfrm>
          <a:prstGeom prst="roundRect">
            <a:avLst>
              <a:gd name="adj" fmla="val 16667"/>
            </a:avLst>
          </a:prstGeom>
          <a:solidFill>
            <a:srgbClr val="CC0000"/>
          </a:solidFill>
          <a:ln w="19050" cap="flat" cmpd="sng">
            <a:solidFill>
              <a:srgbClr val="660000"/>
            </a:solidFill>
            <a:prstDash val="solid"/>
            <a:round/>
            <a:headEnd type="none" w="sm" len="sm"/>
            <a:tailEnd type="none" w="sm" len="sm"/>
          </a:ln>
        </p:spPr>
        <p:txBody>
          <a:bodyPr spcFirstLastPara="1" wrap="square" lIns="91425" tIns="91425" rIns="91425" bIns="91425" numCol="1" anchor="ctr" anchorCtr="0">
            <a:noAutofit/>
          </a:bodyPr>
          <a:lstStyle/>
          <a:p>
            <a:pPr marL="0" lvl="0" indent="0" algn="ctr" rtl="0">
              <a:spcBef>
                <a:spcPts val="0"/>
              </a:spcBef>
              <a:spcAft>
                <a:spcPts val="0"/>
              </a:spcAft>
              <a:buNone/>
            </a:pPr>
            <a:r>
              <a:rPr lang="en" altLang="en" sz="1800" b="1">
                <a:solidFill>
                  <a:schemeClr val="lt1"/>
                </a:solidFill>
              </a:rPr>
              <a:t>Average weekly CVR</a:t>
            </a:r>
            <a:endParaRPr sz="1800" b="1">
              <a:solidFill>
                <a:schemeClr val="lt1"/>
              </a:solidFill>
            </a:endParaRPr>
          </a:p>
          <a:p>
            <a:pPr marL="0" lvl="0" indent="0" algn="ctr" rtl="0">
              <a:spcBef>
                <a:spcPts val="0"/>
              </a:spcBef>
              <a:spcAft>
                <a:spcPts val="0"/>
              </a:spcAft>
              <a:buNone/>
            </a:pPr>
            <a:r>
              <a:rPr lang="en" altLang="en" sz="2800" b="1">
                <a:solidFill>
                  <a:schemeClr val="lt1"/>
                </a:solidFill>
              </a:rPr>
              <a:t>12.75%</a:t>
            </a:r>
            <a:endParaRPr sz="2800" b="1">
              <a:solidFill>
                <a:schemeClr val="lt1"/>
              </a:solidFill>
            </a:endParaRPr>
          </a:p>
        </p:txBody>
      </p:sp>
      <p:cxnSp>
        <p:nvCxnSpPr>
          <p:cNvPr id="87" name="Google Shape;87;p18"/>
          <p:cNvCxnSpPr/>
          <p:nvPr/>
        </p:nvCxnSpPr>
        <p:spPr>
          <a:xfrm rot="10800000" flipH="1">
            <a:off x="1150600" y="1757200"/>
            <a:ext cx="6664200" cy="6000"/>
          </a:xfrm>
          <a:prstGeom prst="straightConnector1">
            <a:avLst/>
          </a:prstGeom>
          <a:noFill/>
          <a:ln w="19050" cap="flat" cmpd="sng">
            <a:solidFill>
              <a:srgbClr val="660000"/>
            </a:solidFill>
            <a:prstDash val="solid"/>
            <a:round/>
            <a:headEnd type="oval"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9" descr="An area chart with the average weekly conversion rate broken down by hour of the day." title="Weekly average conversion rates by hour"/>
          <p:cNvPicPr preferRelativeResize="0"/>
          <p:nvPr/>
        </p:nvPicPr>
        <p:blipFill>
          <a:blip r:embed="rId3">
            <a:alphaModFix/>
          </a:blip>
          <a:stretch>
            <a:fillRect/>
          </a:stretch>
        </p:blipFill>
        <p:spPr>
          <a:xfrm>
            <a:off x="-25" y="1392500"/>
            <a:ext cx="4454049" cy="2984227"/>
          </a:xfrm>
          <a:prstGeom prst="rect">
            <a:avLst/>
          </a:prstGeom>
          <a:noFill/>
          <a:ln>
            <a:noFill/>
          </a:ln>
        </p:spPr>
      </p:pic>
      <p:sp>
        <p:nvSpPr>
          <p:cNvPr id="93" name="Google Shape;93;p19"/>
          <p:cNvSpPr txBox="1"/>
          <p:nvPr/>
        </p:nvSpPr>
        <p:spPr>
          <a:xfrm>
            <a:off x="170800" y="786075"/>
            <a:ext cx="4112400" cy="800400"/>
          </a:xfrm>
          <a:prstGeom prst="rect">
            <a:avLst/>
          </a:prstGeom>
          <a:noFill/>
          <a:ln>
            <a:noFill/>
          </a:ln>
        </p:spPr>
        <p:txBody>
          <a:bodyPr spcFirstLastPara="1" wrap="square" lIns="91425" tIns="91425" rIns="91425" bIns="91425" numCol="1" anchor="t" anchorCtr="0">
            <a:spAutoFit/>
          </a:bodyPr>
          <a:lstStyle/>
          <a:p>
            <a:pPr marL="0" lvl="0" indent="0" algn="ctr" rtl="0">
              <a:spcBef>
                <a:spcPts val="0"/>
              </a:spcBef>
              <a:spcAft>
                <a:spcPts val="0"/>
              </a:spcAft>
              <a:buNone/>
            </a:pPr>
            <a:r>
              <a:rPr lang="en" altLang="en" sz="2000" b="1">
                <a:solidFill>
                  <a:srgbClr val="CC0000"/>
                </a:solidFill>
              </a:rPr>
              <a:t>Weekly average conversion rates by hour of day</a:t>
            </a:r>
            <a:endParaRPr sz="2000" b="1">
              <a:solidFill>
                <a:srgbClr val="CC0000"/>
              </a:solidFill>
            </a:endParaRPr>
          </a:p>
        </p:txBody>
      </p:sp>
      <p:pic>
        <p:nvPicPr>
          <p:cNvPr id="94" name="Google Shape;94;p19" descr="Conversion rates for Monday, Tuesday, and Wednesday over the course of 24 hours." title="Monday-Wednesday conversion rates by hour of day"/>
          <p:cNvPicPr preferRelativeResize="0"/>
          <p:nvPr/>
        </p:nvPicPr>
        <p:blipFill>
          <a:blip r:embed="rId4">
            <a:alphaModFix/>
          </a:blip>
          <a:stretch>
            <a:fillRect/>
          </a:stretch>
        </p:blipFill>
        <p:spPr>
          <a:xfrm>
            <a:off x="4366375" y="1392500"/>
            <a:ext cx="4788000" cy="3207974"/>
          </a:xfrm>
          <a:prstGeom prst="rect">
            <a:avLst/>
          </a:prstGeom>
          <a:noFill/>
          <a:ln>
            <a:noFill/>
          </a:ln>
        </p:spPr>
      </p:pic>
      <p:sp>
        <p:nvSpPr>
          <p:cNvPr id="95" name="Google Shape;95;p19"/>
          <p:cNvSpPr txBox="1"/>
          <p:nvPr/>
        </p:nvSpPr>
        <p:spPr>
          <a:xfrm>
            <a:off x="4572000" y="786075"/>
            <a:ext cx="4494600" cy="800400"/>
          </a:xfrm>
          <a:prstGeom prst="rect">
            <a:avLst/>
          </a:prstGeom>
          <a:noFill/>
          <a:ln>
            <a:noFill/>
          </a:ln>
        </p:spPr>
        <p:txBody>
          <a:bodyPr spcFirstLastPara="1" wrap="square" lIns="91425" tIns="91425" rIns="91425" bIns="91425" numCol="1" anchor="t" anchorCtr="0">
            <a:spAutoFit/>
          </a:bodyPr>
          <a:lstStyle/>
          <a:p>
            <a:pPr marL="0" lvl="0" indent="0" algn="ctr" rtl="0">
              <a:spcBef>
                <a:spcPts val="0"/>
              </a:spcBef>
              <a:spcAft>
                <a:spcPts val="0"/>
              </a:spcAft>
              <a:buNone/>
            </a:pPr>
            <a:r>
              <a:rPr lang="en" altLang="en" sz="2000" b="1">
                <a:solidFill>
                  <a:srgbClr val="CC0000"/>
                </a:solidFill>
              </a:rPr>
              <a:t>Monday-Wednesday conversion rates by hour of day</a:t>
            </a:r>
            <a:endParaRPr sz="2000" b="1">
              <a:solidFill>
                <a:srgbClr val="CC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p:nvPr/>
        </p:nvSpPr>
        <p:spPr>
          <a:xfrm>
            <a:off x="556350" y="521225"/>
            <a:ext cx="8031300" cy="572700"/>
          </a:xfrm>
          <a:prstGeom prst="rect">
            <a:avLst/>
          </a:prstGeom>
          <a:noFill/>
          <a:ln>
            <a:noFill/>
          </a:ln>
        </p:spPr>
        <p:txBody>
          <a:bodyPr spcFirstLastPara="1" wrap="square" lIns="91425" tIns="91425" rIns="91425" bIns="91425" numCol="1" anchor="t" anchorCtr="0">
            <a:normAutofit lnSpcReduction="10000"/>
          </a:bodyPr>
          <a:lstStyle/>
          <a:p>
            <a:pPr marL="0" lvl="0" indent="0" algn="l" rtl="0">
              <a:spcBef>
                <a:spcPts val="0"/>
              </a:spcBef>
              <a:spcAft>
                <a:spcPts val="0"/>
              </a:spcAft>
              <a:buNone/>
            </a:pPr>
            <a:r>
              <a:rPr lang="en" altLang="en" sz="2800" b="1">
                <a:solidFill>
                  <a:srgbClr val="CC0000"/>
                </a:solidFill>
              </a:rPr>
              <a:t>Conclusions and next steps</a:t>
            </a:r>
            <a:endParaRPr sz="2800" b="1">
              <a:solidFill>
                <a:srgbClr val="CC0000"/>
              </a:solidFill>
            </a:endParaRPr>
          </a:p>
        </p:txBody>
      </p:sp>
      <p:sp>
        <p:nvSpPr>
          <p:cNvPr id="101" name="Google Shape;101;p20"/>
          <p:cNvSpPr txBox="1"/>
          <p:nvPr/>
        </p:nvSpPr>
        <p:spPr>
          <a:xfrm>
            <a:off x="1056750" y="1160250"/>
            <a:ext cx="7030500" cy="2823000"/>
          </a:xfrm>
          <a:prstGeom prst="rect">
            <a:avLst/>
          </a:prstGeom>
          <a:noFill/>
          <a:ln>
            <a:noFill/>
          </a:ln>
        </p:spPr>
        <p:txBody>
          <a:bodyPr spcFirstLastPara="1" wrap="square" lIns="91425" tIns="91425" rIns="91425" bIns="91425" numCol="1" anchor="t" anchorCtr="0">
            <a:noAutofit/>
          </a:bodyPr>
          <a:lstStyle/>
          <a:p>
            <a:pPr lvl="0">
              <a:lnSpc>
                <a:spcPct val="115000"/>
              </a:lnSpc>
            </a:pPr>
            <a:r>
              <a:rPr lang="en-US" altLang="ko-KR" sz="2000" dirty="0">
                <a:solidFill>
                  <a:srgbClr val="434343"/>
                </a:solidFill>
              </a:rPr>
              <a:t>We have identified:</a:t>
            </a:r>
          </a:p>
          <a:p>
            <a:pPr marL="457200" lvl="0" indent="-355600">
              <a:lnSpc>
                <a:spcPct val="115000"/>
              </a:lnSpc>
              <a:spcBef>
                <a:spcPts val="1200"/>
              </a:spcBef>
              <a:buClr>
                <a:srgbClr val="434343"/>
              </a:buClr>
              <a:buSzPts val="2000"/>
              <a:buChar char="●"/>
            </a:pPr>
            <a:r>
              <a:rPr lang="en-US" altLang="ko-KR" sz="2000" b="1" dirty="0">
                <a:solidFill>
                  <a:srgbClr val="434343"/>
                </a:solidFill>
              </a:rPr>
              <a:t>20 hours</a:t>
            </a:r>
            <a:r>
              <a:rPr lang="en-US" altLang="ko-KR" sz="2000" dirty="0">
                <a:solidFill>
                  <a:srgbClr val="434343"/>
                </a:solidFill>
              </a:rPr>
              <a:t> to run </a:t>
            </a:r>
            <a:r>
              <a:rPr lang="en-US" altLang="ko-KR" sz="2000" i="1" dirty="0">
                <a:solidFill>
                  <a:srgbClr val="434343"/>
                </a:solidFill>
              </a:rPr>
              <a:t>more </a:t>
            </a:r>
            <a:r>
              <a:rPr lang="en-US" altLang="ko-KR" sz="2000" dirty="0">
                <a:solidFill>
                  <a:srgbClr val="434343"/>
                </a:solidFill>
              </a:rPr>
              <a:t>ads during the week</a:t>
            </a:r>
          </a:p>
          <a:p>
            <a:pPr marL="457200" lvl="0" indent="-355600">
              <a:lnSpc>
                <a:spcPct val="115000"/>
              </a:lnSpc>
              <a:buClr>
                <a:srgbClr val="434343"/>
              </a:buClr>
              <a:buSzPts val="2000"/>
              <a:buChar char="●"/>
            </a:pPr>
            <a:r>
              <a:rPr lang="en-US" altLang="ko-KR" sz="2000" b="1" dirty="0">
                <a:solidFill>
                  <a:srgbClr val="434343"/>
                </a:solidFill>
              </a:rPr>
              <a:t>22 hours</a:t>
            </a:r>
            <a:r>
              <a:rPr lang="en-US" altLang="ko-KR" sz="2000" dirty="0">
                <a:solidFill>
                  <a:srgbClr val="434343"/>
                </a:solidFill>
              </a:rPr>
              <a:t> to run </a:t>
            </a:r>
            <a:r>
              <a:rPr lang="en-US" altLang="ko-KR" sz="2000" i="1" dirty="0">
                <a:solidFill>
                  <a:srgbClr val="434343"/>
                </a:solidFill>
              </a:rPr>
              <a:t>fewer </a:t>
            </a:r>
            <a:r>
              <a:rPr lang="en-US" altLang="ko-KR" sz="2000" dirty="0">
                <a:solidFill>
                  <a:srgbClr val="434343"/>
                </a:solidFill>
              </a:rPr>
              <a:t>ads during the week</a:t>
            </a:r>
          </a:p>
          <a:p>
            <a:pPr lvl="0">
              <a:lnSpc>
                <a:spcPct val="115000"/>
              </a:lnSpc>
              <a:spcBef>
                <a:spcPts val="1200"/>
              </a:spcBef>
            </a:pPr>
            <a:r>
              <a:rPr lang="en-US" altLang="ko-KR" sz="2000" dirty="0">
                <a:solidFill>
                  <a:srgbClr val="434343"/>
                </a:solidFill>
              </a:rPr>
              <a:t>These changes should:</a:t>
            </a:r>
          </a:p>
          <a:p>
            <a:pPr marL="457200" lvl="0" indent="-355600">
              <a:lnSpc>
                <a:spcPct val="115000"/>
              </a:lnSpc>
              <a:spcBef>
                <a:spcPts val="1200"/>
              </a:spcBef>
              <a:buClr>
                <a:srgbClr val="434343"/>
              </a:buClr>
              <a:buSzPts val="2000"/>
              <a:buChar char="●"/>
            </a:pPr>
            <a:r>
              <a:rPr lang="en-US" altLang="ko-KR" sz="2000" dirty="0">
                <a:solidFill>
                  <a:srgbClr val="434343"/>
                </a:solidFill>
              </a:rPr>
              <a:t>Maximize conversions (new accounts created)</a:t>
            </a:r>
          </a:p>
          <a:p>
            <a:pPr marL="457200" lvl="0" indent="-355600">
              <a:lnSpc>
                <a:spcPct val="115000"/>
              </a:lnSpc>
              <a:buClr>
                <a:srgbClr val="434343"/>
              </a:buClr>
              <a:buSzPts val="2000"/>
              <a:buChar char="●"/>
            </a:pPr>
            <a:r>
              <a:rPr lang="en-US" altLang="ko-KR" sz="2000" dirty="0">
                <a:solidFill>
                  <a:srgbClr val="434343"/>
                </a:solidFill>
              </a:rPr>
              <a:t>Support growth goals by boosting customer lifetime value (LTV)</a:t>
            </a:r>
          </a:p>
          <a:p>
            <a:pPr marL="0" lvl="0" indent="0" algn="l" rtl="0">
              <a:lnSpc>
                <a:spcPct val="115000"/>
              </a:lnSpc>
              <a:spcBef>
                <a:spcPts val="0"/>
              </a:spcBef>
              <a:spcAft>
                <a:spcPts val="1200"/>
              </a:spcAft>
              <a:buNone/>
            </a:pPr>
            <a:endParaRPr sz="2000" dirty="0">
              <a:solidFill>
                <a:srgbClr val="434343"/>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570</Words>
  <Application>Microsoft Office PowerPoint</Application>
  <PresentationFormat>화면 슬라이드 쇼(16:9)</PresentationFormat>
  <Paragraphs>28</Paragraphs>
  <Slides>8</Slides>
  <Notes>8</Notes>
  <HiddenSlides>0</HiddenSlides>
  <MMClips>0</MMClips>
  <ScaleCrop>false</ScaleCrop>
  <HeadingPairs>
    <vt:vector size="6" baseType="variant">
      <vt:variant>
        <vt:lpstr>사용한 글꼴</vt:lpstr>
      </vt:variant>
      <vt:variant>
        <vt:i4>1</vt:i4>
      </vt:variant>
      <vt:variant>
        <vt:lpstr>테마</vt:lpstr>
      </vt:variant>
      <vt:variant>
        <vt:i4>1</vt:i4>
      </vt:variant>
      <vt:variant>
        <vt:lpstr>슬라이드 제목</vt:lpstr>
      </vt:variant>
      <vt:variant>
        <vt:i4>8</vt:i4>
      </vt:variant>
    </vt:vector>
  </HeadingPairs>
  <TitlesOfParts>
    <vt:vector size="10" baseType="lpstr">
      <vt:lpstr>Arial</vt:lpstr>
      <vt:lpstr>Simple Light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Jin</cp:lastModifiedBy>
  <cp:revision>9</cp:revision>
  <dcterms:modified xsi:type="dcterms:W3CDTF">2025-08-14T07:56:47Z</dcterms:modified>
</cp:coreProperties>
</file>