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6"/>
  </p:notesMasterIdLst>
  <p:sldIdLst>
    <p:sldId id="256" r:id="rId3"/>
    <p:sldId id="257" r:id="rId4"/>
    <p:sldId id="258"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1B61E8-C574-495A-923F-1E3173E4C6B1}">
  <a:tblStyle styleId="{2E1B61E8-C574-495A-923F-1E3173E4C6B1}"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9654868-3836-4F00-B386-A7B0F0B466E1}"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07d9cdad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107d9cdad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7d9cdadd0_0_20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107d9cdadd0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2300"/>
              </a:spcBef>
              <a:spcAft>
                <a:spcPts val="0"/>
              </a:spcAft>
              <a:buSzPts val="1100"/>
              <a:buNone/>
            </a:pPr>
            <a:endParaRPr sz="10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07d9cdadd0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07d9cdadd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aphicFrame>
        <p:nvGraphicFramePr>
          <p:cNvPr id="99" name="Google Shape;99;p25"/>
          <p:cNvGraphicFramePr/>
          <p:nvPr/>
        </p:nvGraphicFramePr>
        <p:xfrm>
          <a:off x="354650" y="471625"/>
          <a:ext cx="8548950" cy="4561575"/>
        </p:xfrm>
        <a:graphic>
          <a:graphicData uri="http://schemas.openxmlformats.org/drawingml/2006/table">
            <a:tbl>
              <a:tblPr>
                <a:noFill/>
                <a:tableStyleId>{2E1B61E8-C574-495A-923F-1E3173E4C6B1}</a:tableStyleId>
              </a:tblPr>
              <a:tblGrid>
                <a:gridCol w="1211725">
                  <a:extLst>
                    <a:ext uri="{9D8B030D-6E8A-4147-A177-3AD203B41FA5}">
                      <a16:colId xmlns:a16="http://schemas.microsoft.com/office/drawing/2014/main" val="20000"/>
                    </a:ext>
                  </a:extLst>
                </a:gridCol>
                <a:gridCol w="706450">
                  <a:extLst>
                    <a:ext uri="{9D8B030D-6E8A-4147-A177-3AD203B41FA5}">
                      <a16:colId xmlns:a16="http://schemas.microsoft.com/office/drawing/2014/main" val="20001"/>
                    </a:ext>
                  </a:extLst>
                </a:gridCol>
                <a:gridCol w="612500">
                  <a:extLst>
                    <a:ext uri="{9D8B030D-6E8A-4147-A177-3AD203B41FA5}">
                      <a16:colId xmlns:a16="http://schemas.microsoft.com/office/drawing/2014/main" val="20002"/>
                    </a:ext>
                  </a:extLst>
                </a:gridCol>
                <a:gridCol w="2733525">
                  <a:extLst>
                    <a:ext uri="{9D8B030D-6E8A-4147-A177-3AD203B41FA5}">
                      <a16:colId xmlns:a16="http://schemas.microsoft.com/office/drawing/2014/main" val="20003"/>
                    </a:ext>
                  </a:extLst>
                </a:gridCol>
                <a:gridCol w="3284750">
                  <a:extLst>
                    <a:ext uri="{9D8B030D-6E8A-4147-A177-3AD203B41FA5}">
                      <a16:colId xmlns:a16="http://schemas.microsoft.com/office/drawing/2014/main" val="20004"/>
                    </a:ext>
                  </a:extLst>
                </a:gridCol>
              </a:tblGrid>
              <a:tr h="773375">
                <a:tc>
                  <a:txBody>
                    <a:bodyPr/>
                    <a:lstStyle/>
                    <a:p>
                      <a:pPr marL="0" lvl="0" indent="0" algn="ctr" rtl="0">
                        <a:spcBef>
                          <a:spcPts val="0"/>
                        </a:spcBef>
                        <a:spcAft>
                          <a:spcPts val="0"/>
                        </a:spcAft>
                        <a:buClr>
                          <a:schemeClr val="dk1"/>
                        </a:buClr>
                        <a:buSzPts val="900"/>
                        <a:buFont typeface="Arial"/>
                        <a:buNone/>
                      </a:pPr>
                      <a:r>
                        <a:rPr lang="en" sz="1100" b="1"/>
                        <a:t>Role </a:t>
                      </a:r>
                      <a:endParaRPr sz="800" b="1"/>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 sz="1000" b="1"/>
                        <a:t>Influence (H/M/L)</a:t>
                      </a:r>
                      <a:endParaRPr sz="1000" b="1"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marR="0" lvl="0" indent="0" algn="ctr" rtl="0">
                        <a:lnSpc>
                          <a:spcPct val="100000"/>
                        </a:lnSpc>
                        <a:spcBef>
                          <a:spcPts val="0"/>
                        </a:spcBef>
                        <a:spcAft>
                          <a:spcPts val="0"/>
                        </a:spcAft>
                        <a:buClr>
                          <a:srgbClr val="000000"/>
                        </a:buClr>
                        <a:buSzPts val="900"/>
                        <a:buFont typeface="Arial"/>
                        <a:buNone/>
                      </a:pPr>
                      <a:r>
                        <a:rPr lang="en" sz="1000" b="1"/>
                        <a:t>Interest (H/M/L)</a:t>
                      </a:r>
                      <a:endParaRPr sz="1000" b="1"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None/>
                      </a:pPr>
                      <a:r>
                        <a:rPr lang="en" sz="1100" b="1"/>
                        <a:t>Primary Information Needs</a:t>
                      </a:r>
                      <a:endParaRPr sz="1100" b="1"/>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tc>
                  <a:txBody>
                    <a:bodyPr/>
                    <a:lstStyle/>
                    <a:p>
                      <a:pPr marL="0" lvl="0" indent="0" algn="ctr" rtl="0">
                        <a:spcBef>
                          <a:spcPts val="0"/>
                        </a:spcBef>
                        <a:spcAft>
                          <a:spcPts val="0"/>
                        </a:spcAft>
                        <a:buClr>
                          <a:schemeClr val="dk1"/>
                        </a:buClr>
                        <a:buSzPts val="900"/>
                        <a:buFont typeface="Arial"/>
                        <a:buNone/>
                      </a:pPr>
                      <a:r>
                        <a:rPr lang="en" sz="1100" b="1"/>
                        <a:t>Communication Approach</a:t>
                      </a:r>
                      <a:endParaRPr sz="800" b="1"/>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681375">
                <a:tc>
                  <a:txBody>
                    <a:bodyPr/>
                    <a:lstStyle/>
                    <a:p>
                      <a:pPr marL="0" lvl="0" indent="0" algn="ctr" rtl="0">
                        <a:spcBef>
                          <a:spcPts val="0"/>
                        </a:spcBef>
                        <a:spcAft>
                          <a:spcPts val="0"/>
                        </a:spcAft>
                        <a:buClr>
                          <a:schemeClr val="dk1"/>
                        </a:buClr>
                        <a:buSzPts val="1100"/>
                        <a:buFont typeface="Arial"/>
                        <a:buNone/>
                      </a:pPr>
                      <a:r>
                        <a:rPr lang="en" sz="1000">
                          <a:solidFill>
                            <a:schemeClr val="dk1"/>
                          </a:solidFill>
                        </a:rPr>
                        <a:t>CEO</a:t>
                      </a: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H</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M</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endParaRPr sz="1000"/>
                    </a:p>
                    <a:p>
                      <a:pPr marL="0" marR="0" lvl="0" indent="0" algn="ctr" rtl="0">
                        <a:lnSpc>
                          <a:spcPct val="100000"/>
                        </a:lnSpc>
                        <a:spcBef>
                          <a:spcPts val="0"/>
                        </a:spcBef>
                        <a:spcAft>
                          <a:spcPts val="0"/>
                        </a:spcAft>
                        <a:buNone/>
                      </a:pPr>
                      <a:r>
                        <a:rPr lang="en" sz="1000"/>
                        <a:t>Conversion and sales data, revenue forecasts, ROAS, ROI, historical perspective</a:t>
                      </a:r>
                      <a:endParaRPr sz="1000"/>
                    </a:p>
                    <a:p>
                      <a:pPr marL="0" marR="0" lvl="0" indent="0" algn="l" rtl="0">
                        <a:lnSpc>
                          <a:spcPct val="100000"/>
                        </a:lnSpc>
                        <a:spcBef>
                          <a:spcPts val="0"/>
                        </a:spcBef>
                        <a:spcAft>
                          <a:spcPts val="0"/>
                        </a:spcAft>
                        <a:buNone/>
                      </a:pP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Provide overview updates with only the most essential information via email monthly and meetings quarterly</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1"/>
                  </a:ext>
                </a:extLst>
              </a:tr>
              <a:tr h="855075">
                <a:tc>
                  <a:txBody>
                    <a:bodyPr/>
                    <a:lstStyle/>
                    <a:p>
                      <a:pPr marL="0" lvl="0" indent="0" algn="ctr" rtl="0">
                        <a:spcBef>
                          <a:spcPts val="0"/>
                        </a:spcBef>
                        <a:spcAft>
                          <a:spcPts val="0"/>
                        </a:spcAft>
                        <a:buClr>
                          <a:schemeClr val="dk1"/>
                        </a:buClr>
                        <a:buSzPts val="1100"/>
                        <a:buFont typeface="Arial"/>
                        <a:buNone/>
                      </a:pPr>
                      <a:r>
                        <a:rPr lang="en" sz="1000">
                          <a:solidFill>
                            <a:schemeClr val="dk1"/>
                          </a:solidFill>
                        </a:rPr>
                        <a:t>Marketing team </a:t>
                      </a: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H</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H</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t>Engagement and conversion goals and data, campaign strategy, task assignments and deadlines</a:t>
                      </a: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Communicate all relevant details daily via email and chat and hold weekly meetings</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2"/>
                  </a:ext>
                </a:extLst>
              </a:tr>
              <a:tr h="741175">
                <a:tc>
                  <a:txBody>
                    <a:bodyPr/>
                    <a:lstStyle/>
                    <a:p>
                      <a:pPr marL="0" marR="0" lvl="0" indent="0" algn="ctr" rtl="0">
                        <a:lnSpc>
                          <a:spcPct val="100000"/>
                        </a:lnSpc>
                        <a:spcBef>
                          <a:spcPts val="0"/>
                        </a:spcBef>
                        <a:spcAft>
                          <a:spcPts val="0"/>
                        </a:spcAft>
                        <a:buClr>
                          <a:srgbClr val="000000"/>
                        </a:buClr>
                        <a:buSzPts val="1100"/>
                        <a:buFont typeface="Arial"/>
                        <a:buNone/>
                      </a:pPr>
                      <a:r>
                        <a:rPr lang="en" sz="1000"/>
                        <a:t>Project manager</a:t>
                      </a:r>
                      <a:endParaRPr sz="1000" u="none" strike="noStrike" cap="none">
                        <a:solidFill>
                          <a:schemeClr val="dk1"/>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M</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M</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000"/>
                        <a:t>Campaign progress, task assignments</a:t>
                      </a:r>
                      <a:endParaRPr sz="1000"/>
                    </a:p>
                    <a:p>
                      <a:pPr marL="0" lvl="0" indent="0" algn="ctr" rtl="0">
                        <a:spcBef>
                          <a:spcPts val="0"/>
                        </a:spcBef>
                        <a:spcAft>
                          <a:spcPts val="0"/>
                        </a:spcAft>
                        <a:buNone/>
                      </a:pPr>
                      <a:r>
                        <a:rPr lang="en" sz="1000"/>
                        <a:t>and deadlines, scheduling delays, budget constraints</a:t>
                      </a:r>
                      <a:endParaRPr sz="1000">
                        <a:solidFill>
                          <a:schemeClr val="dk1"/>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000"/>
                        <a:t>Communicate about campaign progress bi-weekly via email and as needed and hold weekly meetings </a:t>
                      </a:r>
                      <a:endParaRPr sz="1000">
                        <a:solidFill>
                          <a:schemeClr val="dk1"/>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3"/>
                  </a:ext>
                </a:extLst>
              </a:tr>
              <a:tr h="741175">
                <a:tc>
                  <a:txBody>
                    <a:bodyPr/>
                    <a:lstStyle/>
                    <a:p>
                      <a:pPr marL="0" lvl="0" indent="0" algn="ctr" rtl="0">
                        <a:spcBef>
                          <a:spcPts val="0"/>
                        </a:spcBef>
                        <a:spcAft>
                          <a:spcPts val="0"/>
                        </a:spcAft>
                        <a:buClr>
                          <a:schemeClr val="dk1"/>
                        </a:buClr>
                        <a:buSzPts val="1100"/>
                        <a:buFont typeface="Arial"/>
                        <a:buNone/>
                      </a:pPr>
                      <a:r>
                        <a:rPr lang="en" sz="1000"/>
                        <a:t>Information technology (IT)</a:t>
                      </a:r>
                      <a:endParaRPr sz="1000"/>
                    </a:p>
                    <a:p>
                      <a:pPr marL="0" lvl="0" indent="0" algn="ctr" rtl="0">
                        <a:spcBef>
                          <a:spcPts val="0"/>
                        </a:spcBef>
                        <a:spcAft>
                          <a:spcPts val="0"/>
                        </a:spcAft>
                        <a:buClr>
                          <a:schemeClr val="dk1"/>
                        </a:buClr>
                        <a:buSzPts val="1100"/>
                        <a:buFont typeface="Arial"/>
                        <a:buNone/>
                      </a:pPr>
                      <a:r>
                        <a:rPr lang="en" sz="1000"/>
                        <a:t>team</a:t>
                      </a:r>
                      <a:endParaRPr sz="1000"/>
                    </a:p>
                    <a:p>
                      <a:pPr marL="0" lvl="0" indent="0" algn="ctr" rtl="0">
                        <a:spcBef>
                          <a:spcPts val="0"/>
                        </a:spcBef>
                        <a:spcAft>
                          <a:spcPts val="0"/>
                        </a:spcAft>
                        <a:buClr>
                          <a:schemeClr val="dk1"/>
                        </a:buClr>
                        <a:buSzPts val="1100"/>
                        <a:buFont typeface="Arial"/>
                        <a:buNone/>
                      </a:pPr>
                      <a:endParaRPr sz="1000">
                        <a:solidFill>
                          <a:schemeClr val="dk1"/>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M</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L</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000">
                          <a:solidFill>
                            <a:schemeClr val="dk1"/>
                          </a:solidFill>
                        </a:rPr>
                        <a:t>Software and hardware requirements and issues, data archiving</a:t>
                      </a:r>
                      <a:endParaRPr sz="1000">
                        <a:solidFill>
                          <a:schemeClr val="dk1"/>
                        </a:solidFill>
                      </a:endParaRPr>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rPr>
                        <a:t>Keep updated on requirements and issues as needed </a:t>
                      </a: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4"/>
                  </a:ext>
                </a:extLst>
              </a:tr>
              <a:tr h="741175">
                <a:tc>
                  <a:txBody>
                    <a:bodyPr/>
                    <a:lstStyle/>
                    <a:p>
                      <a:pPr marL="0" lvl="0" indent="0" algn="ctr" rtl="0">
                        <a:spcBef>
                          <a:spcPts val="0"/>
                        </a:spcBef>
                        <a:spcAft>
                          <a:spcPts val="0"/>
                        </a:spcAft>
                        <a:buClr>
                          <a:schemeClr val="dk1"/>
                        </a:buClr>
                        <a:buSzPts val="1100"/>
                        <a:buFont typeface="Arial"/>
                        <a:buNone/>
                      </a:pPr>
                      <a:r>
                        <a:rPr lang="en" sz="1000">
                          <a:solidFill>
                            <a:schemeClr val="dk1"/>
                          </a:solidFill>
                        </a:rPr>
                        <a:t>External ad agency</a:t>
                      </a: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M</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M</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a:t>Creative requirements, contractual information, scheduling, budget and payment details</a:t>
                      </a:r>
                      <a:endParaRPr sz="1000"/>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000"/>
                        <a:t>Provide updates via email weekly and as needed and meetings monthly</a:t>
                      </a:r>
                      <a:endParaRPr sz="1000" u="none" strike="noStrike" cap="none"/>
                    </a:p>
                  </a:txBody>
                  <a:tcPr marL="66675" marR="66675" marT="50000" marB="50000" anchor="ctr">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00" name="Google Shape;100;p25"/>
          <p:cNvSpPr txBox="1"/>
          <p:nvPr/>
        </p:nvSpPr>
        <p:spPr>
          <a:xfrm>
            <a:off x="927725" y="0"/>
            <a:ext cx="74028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b="1">
                <a:solidFill>
                  <a:srgbClr val="4285F4"/>
                </a:solidFill>
                <a:highlight>
                  <a:schemeClr val="lt1"/>
                </a:highlight>
              </a:rPr>
              <a:t>Stakeholder Analysis</a:t>
            </a:r>
            <a:endParaRPr sz="1800" b="1">
              <a:solidFill>
                <a:srgbClr val="4285F4"/>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pSp>
        <p:nvGrpSpPr>
          <p:cNvPr id="105" name="Google Shape;105;p26"/>
          <p:cNvGrpSpPr/>
          <p:nvPr/>
        </p:nvGrpSpPr>
        <p:grpSpPr>
          <a:xfrm>
            <a:off x="482938" y="91725"/>
            <a:ext cx="7256725" cy="5029450"/>
            <a:chOff x="1311100" y="114050"/>
            <a:chExt cx="7256725" cy="5029450"/>
          </a:xfrm>
        </p:grpSpPr>
        <p:sp>
          <p:nvSpPr>
            <p:cNvPr id="106" name="Google Shape;106;p26"/>
            <p:cNvSpPr txBox="1"/>
            <p:nvPr/>
          </p:nvSpPr>
          <p:spPr>
            <a:xfrm>
              <a:off x="2642351" y="705986"/>
              <a:ext cx="2817600" cy="1868100"/>
            </a:xfrm>
            <a:prstGeom prst="rect">
              <a:avLst/>
            </a:prstGeom>
            <a:solidFill>
              <a:srgbClr val="A4C2F4"/>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r>
                <a:rPr lang="en" b="1">
                  <a:solidFill>
                    <a:schemeClr val="dk1"/>
                  </a:solidFill>
                </a:rPr>
                <a:t>Inform</a:t>
              </a:r>
              <a:endParaRPr sz="1400" b="1" i="0" u="none" strike="noStrike" cap="none">
                <a:solidFill>
                  <a:schemeClr val="dk1"/>
                </a:solidFill>
              </a:endParaRPr>
            </a:p>
          </p:txBody>
        </p:sp>
        <p:sp>
          <p:nvSpPr>
            <p:cNvPr id="107" name="Google Shape;107;p26"/>
            <p:cNvSpPr txBox="1"/>
            <p:nvPr/>
          </p:nvSpPr>
          <p:spPr>
            <a:xfrm>
              <a:off x="5459946" y="705986"/>
              <a:ext cx="2817600" cy="1868100"/>
            </a:xfrm>
            <a:prstGeom prst="rect">
              <a:avLst/>
            </a:prstGeom>
            <a:solidFill>
              <a:srgbClr val="E06666"/>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highlight>
                  <a:srgbClr val="E06666"/>
                </a:highlight>
              </a:endParaRPr>
            </a:p>
            <a:p>
              <a:pPr marL="0" marR="0" lvl="0" indent="0" algn="l"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r>
                <a:rPr lang="en" b="1">
                  <a:solidFill>
                    <a:schemeClr val="dk1"/>
                  </a:solidFill>
                </a:rPr>
                <a:t>Inform and respond to needs</a:t>
              </a:r>
              <a:endParaRPr sz="1400" b="1" i="0" u="none" strike="noStrike" cap="none">
                <a:solidFill>
                  <a:schemeClr val="dk1"/>
                </a:solidFill>
              </a:endParaRPr>
            </a:p>
          </p:txBody>
        </p:sp>
        <p:sp>
          <p:nvSpPr>
            <p:cNvPr id="108" name="Google Shape;108;p26"/>
            <p:cNvSpPr txBox="1"/>
            <p:nvPr/>
          </p:nvSpPr>
          <p:spPr>
            <a:xfrm>
              <a:off x="2642351" y="2575946"/>
              <a:ext cx="2817600" cy="1868100"/>
            </a:xfrm>
            <a:prstGeom prst="rect">
              <a:avLst/>
            </a:prstGeom>
            <a:solidFill>
              <a:srgbClr val="FFE599"/>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rgbClr val="666666"/>
                </a:solidFill>
                <a:highlight>
                  <a:srgbClr val="FFE599"/>
                </a:highlight>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r>
                <a:rPr lang="en" b="1">
                  <a:solidFill>
                    <a:schemeClr val="dk1"/>
                  </a:solidFill>
                </a:rPr>
                <a:t>Update</a:t>
              </a:r>
              <a:endParaRPr sz="1400" b="1" i="0" u="none" strike="noStrike" cap="none">
                <a:solidFill>
                  <a:schemeClr val="dk1"/>
                </a:solidFill>
              </a:endParaRPr>
            </a:p>
          </p:txBody>
        </p:sp>
        <p:sp>
          <p:nvSpPr>
            <p:cNvPr id="109" name="Google Shape;109;p26"/>
            <p:cNvSpPr txBox="1"/>
            <p:nvPr/>
          </p:nvSpPr>
          <p:spPr>
            <a:xfrm>
              <a:off x="5459946" y="2574221"/>
              <a:ext cx="2817600" cy="1868100"/>
            </a:xfrm>
            <a:prstGeom prst="rect">
              <a:avLst/>
            </a:prstGeom>
            <a:solidFill>
              <a:srgbClr val="B6D7A8"/>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endParaRPr>
                <a:solidFill>
                  <a:srgbClr val="666666"/>
                </a:solidFill>
              </a:endParaRPr>
            </a:p>
            <a:p>
              <a:pPr marL="0" marR="0" lvl="0" indent="0" algn="ctr" rtl="0">
                <a:lnSpc>
                  <a:spcPct val="100000"/>
                </a:lnSpc>
                <a:spcBef>
                  <a:spcPts val="0"/>
                </a:spcBef>
                <a:spcAft>
                  <a:spcPts val="0"/>
                </a:spcAft>
                <a:buClr>
                  <a:srgbClr val="000000"/>
                </a:buClr>
                <a:buSzPts val="1400"/>
                <a:buFont typeface="Arial"/>
                <a:buNone/>
              </a:pPr>
              <a:r>
                <a:rPr lang="en" b="1">
                  <a:solidFill>
                    <a:schemeClr val="dk1"/>
                  </a:solidFill>
                </a:rPr>
                <a:t>Respond to needs</a:t>
              </a:r>
              <a:endParaRPr sz="1400" b="1" i="0" u="none" strike="noStrike" cap="none">
                <a:solidFill>
                  <a:schemeClr val="dk1"/>
                </a:solidFill>
              </a:endParaRPr>
            </a:p>
          </p:txBody>
        </p:sp>
        <p:sp>
          <p:nvSpPr>
            <p:cNvPr id="110" name="Google Shape;110;p26"/>
            <p:cNvSpPr txBox="1"/>
            <p:nvPr/>
          </p:nvSpPr>
          <p:spPr>
            <a:xfrm>
              <a:off x="1311100" y="602636"/>
              <a:ext cx="1220400" cy="2343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666666"/>
                  </a:solidFill>
                </a:rPr>
                <a:t>high</a:t>
              </a:r>
              <a:endParaRPr sz="1400" b="1" i="0" u="none" strike="noStrike" cap="none">
                <a:solidFill>
                  <a:srgbClr val="666666"/>
                </a:solidFill>
              </a:endParaRPr>
            </a:p>
          </p:txBody>
        </p:sp>
        <p:sp>
          <p:nvSpPr>
            <p:cNvPr id="111" name="Google Shape;111;p26"/>
            <p:cNvSpPr txBox="1"/>
            <p:nvPr/>
          </p:nvSpPr>
          <p:spPr>
            <a:xfrm>
              <a:off x="1311100" y="4208025"/>
              <a:ext cx="1220400" cy="2343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666666"/>
                  </a:solidFill>
                </a:rPr>
                <a:t>low</a:t>
              </a:r>
              <a:endParaRPr sz="1400" b="1" i="0" u="none" strike="noStrike" cap="none">
                <a:solidFill>
                  <a:srgbClr val="666666"/>
                </a:solidFill>
              </a:endParaRPr>
            </a:p>
          </p:txBody>
        </p:sp>
        <p:cxnSp>
          <p:nvCxnSpPr>
            <p:cNvPr id="112" name="Google Shape;112;p26"/>
            <p:cNvCxnSpPr/>
            <p:nvPr/>
          </p:nvCxnSpPr>
          <p:spPr>
            <a:xfrm rot="10800000">
              <a:off x="2283756" y="993450"/>
              <a:ext cx="0" cy="1476600"/>
            </a:xfrm>
            <a:prstGeom prst="straightConnector1">
              <a:avLst/>
            </a:prstGeom>
            <a:noFill/>
            <a:ln w="19050" cap="flat" cmpd="sng">
              <a:solidFill>
                <a:srgbClr val="6AA84F"/>
              </a:solidFill>
              <a:prstDash val="solid"/>
              <a:round/>
              <a:headEnd type="none" w="sm" len="sm"/>
              <a:tailEnd type="triangle" w="med" len="med"/>
            </a:ln>
          </p:spPr>
        </p:cxnSp>
        <p:cxnSp>
          <p:nvCxnSpPr>
            <p:cNvPr id="113" name="Google Shape;113;p26"/>
            <p:cNvCxnSpPr/>
            <p:nvPr/>
          </p:nvCxnSpPr>
          <p:spPr>
            <a:xfrm>
              <a:off x="2283756" y="2695294"/>
              <a:ext cx="0" cy="1542900"/>
            </a:xfrm>
            <a:prstGeom prst="straightConnector1">
              <a:avLst/>
            </a:prstGeom>
            <a:noFill/>
            <a:ln w="19050" cap="flat" cmpd="sng">
              <a:solidFill>
                <a:srgbClr val="6AA84F"/>
              </a:solidFill>
              <a:prstDash val="solid"/>
              <a:round/>
              <a:headEnd type="none" w="sm" len="sm"/>
              <a:tailEnd type="triangle" w="med" len="med"/>
            </a:ln>
          </p:spPr>
        </p:cxnSp>
        <p:sp>
          <p:nvSpPr>
            <p:cNvPr id="114" name="Google Shape;114;p26"/>
            <p:cNvSpPr txBox="1"/>
            <p:nvPr/>
          </p:nvSpPr>
          <p:spPr>
            <a:xfrm>
              <a:off x="7643525" y="4445934"/>
              <a:ext cx="924300" cy="34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666666"/>
                  </a:solidFill>
                </a:rPr>
                <a:t>high</a:t>
              </a:r>
              <a:endParaRPr sz="1400" b="1" i="0" u="none" strike="noStrike" cap="none">
                <a:solidFill>
                  <a:srgbClr val="666666"/>
                </a:solidFill>
              </a:endParaRPr>
            </a:p>
          </p:txBody>
        </p:sp>
        <p:sp>
          <p:nvSpPr>
            <p:cNvPr id="115" name="Google Shape;115;p26"/>
            <p:cNvSpPr txBox="1"/>
            <p:nvPr/>
          </p:nvSpPr>
          <p:spPr>
            <a:xfrm>
              <a:off x="2302900" y="4445934"/>
              <a:ext cx="924300" cy="34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666666"/>
                  </a:solidFill>
                </a:rPr>
                <a:t>low</a:t>
              </a:r>
              <a:endParaRPr sz="1400" b="1" i="0" u="none" strike="noStrike" cap="none">
                <a:solidFill>
                  <a:srgbClr val="666666"/>
                </a:solidFill>
              </a:endParaRPr>
            </a:p>
          </p:txBody>
        </p:sp>
        <p:cxnSp>
          <p:nvCxnSpPr>
            <p:cNvPr id="116" name="Google Shape;116;p26"/>
            <p:cNvCxnSpPr/>
            <p:nvPr/>
          </p:nvCxnSpPr>
          <p:spPr>
            <a:xfrm>
              <a:off x="6008301" y="4617394"/>
              <a:ext cx="1840200" cy="0"/>
            </a:xfrm>
            <a:prstGeom prst="straightConnector1">
              <a:avLst/>
            </a:prstGeom>
            <a:noFill/>
            <a:ln w="19050" cap="flat" cmpd="sng">
              <a:solidFill>
                <a:srgbClr val="FF9900"/>
              </a:solidFill>
              <a:prstDash val="solid"/>
              <a:round/>
              <a:headEnd type="none" w="sm" len="sm"/>
              <a:tailEnd type="triangle" w="med" len="med"/>
            </a:ln>
          </p:spPr>
        </p:cxnSp>
        <p:cxnSp>
          <p:nvCxnSpPr>
            <p:cNvPr id="117" name="Google Shape;117;p26"/>
            <p:cNvCxnSpPr>
              <a:stCxn id="118" idx="1"/>
              <a:endCxn id="115" idx="3"/>
            </p:cNvCxnSpPr>
            <p:nvPr/>
          </p:nvCxnSpPr>
          <p:spPr>
            <a:xfrm rot="10800000">
              <a:off x="3227200" y="4617384"/>
              <a:ext cx="1773900" cy="0"/>
            </a:xfrm>
            <a:prstGeom prst="straightConnector1">
              <a:avLst/>
            </a:prstGeom>
            <a:noFill/>
            <a:ln w="19050" cap="flat" cmpd="sng">
              <a:solidFill>
                <a:srgbClr val="FF9900"/>
              </a:solidFill>
              <a:prstDash val="solid"/>
              <a:round/>
              <a:headEnd type="none" w="sm" len="sm"/>
              <a:tailEnd type="triangle" w="med" len="med"/>
            </a:ln>
          </p:spPr>
        </p:cxnSp>
        <p:sp>
          <p:nvSpPr>
            <p:cNvPr id="119" name="Google Shape;119;p26"/>
            <p:cNvSpPr txBox="1"/>
            <p:nvPr/>
          </p:nvSpPr>
          <p:spPr>
            <a:xfrm>
              <a:off x="3344925" y="114050"/>
              <a:ext cx="4209300" cy="44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1">
                  <a:solidFill>
                    <a:srgbClr val="4285F4"/>
                  </a:solidFill>
                </a:rPr>
                <a:t>Stakeholder Map</a:t>
              </a:r>
              <a:r>
                <a:rPr lang="en" sz="1800" b="1" i="0" u="none" strike="noStrike" cap="none">
                  <a:solidFill>
                    <a:srgbClr val="4285F4"/>
                  </a:solidFill>
                </a:rPr>
                <a:t> </a:t>
              </a:r>
              <a:endParaRPr sz="1800" b="1" i="0" u="none" strike="noStrike" cap="none">
                <a:solidFill>
                  <a:srgbClr val="4285F4"/>
                </a:solidFill>
              </a:endParaRPr>
            </a:p>
          </p:txBody>
        </p:sp>
        <p:sp>
          <p:nvSpPr>
            <p:cNvPr id="120" name="Google Shape;120;p26"/>
            <p:cNvSpPr/>
            <p:nvPr/>
          </p:nvSpPr>
          <p:spPr>
            <a:xfrm>
              <a:off x="7117675" y="770150"/>
              <a:ext cx="1088100" cy="342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Marketing team </a:t>
              </a:r>
              <a:endParaRPr sz="900" b="1">
                <a:solidFill>
                  <a:srgbClr val="FFFFFF"/>
                </a:solidFill>
              </a:endParaRPr>
            </a:p>
          </p:txBody>
        </p:sp>
        <p:sp>
          <p:nvSpPr>
            <p:cNvPr id="121" name="Google Shape;121;p26"/>
            <p:cNvSpPr/>
            <p:nvPr/>
          </p:nvSpPr>
          <p:spPr>
            <a:xfrm>
              <a:off x="4287025" y="3963900"/>
              <a:ext cx="1088100" cy="3540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IT team</a:t>
              </a:r>
              <a:endParaRPr sz="900" b="1">
                <a:solidFill>
                  <a:srgbClr val="FFFFFF"/>
                </a:solidFill>
              </a:endParaRPr>
            </a:p>
          </p:txBody>
        </p:sp>
        <p:sp>
          <p:nvSpPr>
            <p:cNvPr id="122" name="Google Shape;122;p26"/>
            <p:cNvSpPr/>
            <p:nvPr/>
          </p:nvSpPr>
          <p:spPr>
            <a:xfrm>
              <a:off x="7090600" y="2618250"/>
              <a:ext cx="1053900" cy="3540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CEO</a:t>
              </a:r>
              <a:endParaRPr sz="900" b="1">
                <a:solidFill>
                  <a:srgbClr val="FFFFFF"/>
                </a:solidFill>
              </a:endParaRPr>
            </a:p>
          </p:txBody>
        </p:sp>
        <p:sp>
          <p:nvSpPr>
            <p:cNvPr id="123" name="Google Shape;123;p26"/>
            <p:cNvSpPr/>
            <p:nvPr/>
          </p:nvSpPr>
          <p:spPr>
            <a:xfrm>
              <a:off x="4287025" y="2127150"/>
              <a:ext cx="1088100" cy="342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Project manager</a:t>
              </a:r>
              <a:endParaRPr sz="900" b="1">
                <a:solidFill>
                  <a:srgbClr val="FFFFFF"/>
                </a:solidFill>
              </a:endParaRPr>
            </a:p>
          </p:txBody>
        </p:sp>
        <p:sp>
          <p:nvSpPr>
            <p:cNvPr id="124" name="Google Shape;124;p26"/>
            <p:cNvSpPr/>
            <p:nvPr/>
          </p:nvSpPr>
          <p:spPr>
            <a:xfrm>
              <a:off x="5909238" y="2623788"/>
              <a:ext cx="1053900" cy="3429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a:solidFill>
                    <a:srgbClr val="FFFFFF"/>
                  </a:solidFill>
                </a:rPr>
                <a:t>External ad agency</a:t>
              </a:r>
              <a:endParaRPr sz="900" b="1">
                <a:solidFill>
                  <a:srgbClr val="FFFFFF"/>
                </a:solidFill>
              </a:endParaRPr>
            </a:p>
          </p:txBody>
        </p:sp>
        <p:sp>
          <p:nvSpPr>
            <p:cNvPr id="125" name="Google Shape;125;p26"/>
            <p:cNvSpPr txBox="1"/>
            <p:nvPr/>
          </p:nvSpPr>
          <p:spPr>
            <a:xfrm rot="-5400000">
              <a:off x="1404550" y="2417300"/>
              <a:ext cx="951900" cy="234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600"/>
                <a:buFont typeface="Arial"/>
                <a:buNone/>
              </a:pPr>
              <a:r>
                <a:rPr lang="en" sz="1600" b="1">
                  <a:solidFill>
                    <a:srgbClr val="6AA84F"/>
                  </a:solidFill>
                </a:rPr>
                <a:t>Interest</a:t>
              </a:r>
              <a:endParaRPr sz="1600" b="1" i="0" u="none" strike="noStrike" cap="none">
                <a:solidFill>
                  <a:srgbClr val="6AA84F"/>
                </a:solidFill>
              </a:endParaRPr>
            </a:p>
          </p:txBody>
        </p:sp>
        <p:sp>
          <p:nvSpPr>
            <p:cNvPr id="126" name="Google Shape;126;p26"/>
            <p:cNvSpPr txBox="1"/>
            <p:nvPr/>
          </p:nvSpPr>
          <p:spPr>
            <a:xfrm>
              <a:off x="5001201" y="4445944"/>
              <a:ext cx="1007100" cy="34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500" b="1">
                  <a:solidFill>
                    <a:srgbClr val="666666"/>
                  </a:solidFill>
                </a:rPr>
                <a:t>med</a:t>
              </a:r>
              <a:endParaRPr sz="1500" b="1" i="0" u="none" strike="noStrike" cap="none">
                <a:solidFill>
                  <a:srgbClr val="666666"/>
                </a:solidFill>
              </a:endParaRPr>
            </a:p>
          </p:txBody>
        </p:sp>
        <p:sp>
          <p:nvSpPr>
            <p:cNvPr id="127" name="Google Shape;127;p26"/>
            <p:cNvSpPr txBox="1"/>
            <p:nvPr/>
          </p:nvSpPr>
          <p:spPr>
            <a:xfrm>
              <a:off x="4839375" y="4712400"/>
              <a:ext cx="12204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FF9900"/>
                  </a:solidFill>
                </a:rPr>
                <a:t>Influence</a:t>
              </a:r>
              <a:endParaRPr b="1"/>
            </a:p>
          </p:txBody>
        </p:sp>
        <p:sp>
          <p:nvSpPr>
            <p:cNvPr id="128" name="Google Shape;128;p26"/>
            <p:cNvSpPr txBox="1"/>
            <p:nvPr/>
          </p:nvSpPr>
          <p:spPr>
            <a:xfrm>
              <a:off x="1786976" y="2351019"/>
              <a:ext cx="1007100" cy="342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500" b="1">
                  <a:solidFill>
                    <a:srgbClr val="666666"/>
                  </a:solidFill>
                </a:rPr>
                <a:t>med</a:t>
              </a:r>
              <a:endParaRPr sz="1500" b="1" i="0" u="none" strike="noStrike" cap="none">
                <a:solidFill>
                  <a:srgbClr val="666666"/>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aphicFrame>
        <p:nvGraphicFramePr>
          <p:cNvPr id="133" name="Google Shape;133;p27"/>
          <p:cNvGraphicFramePr/>
          <p:nvPr>
            <p:extLst>
              <p:ext uri="{D42A27DB-BD31-4B8C-83A1-F6EECF244321}">
                <p14:modId xmlns:p14="http://schemas.microsoft.com/office/powerpoint/2010/main" val="3257856078"/>
              </p:ext>
            </p:extLst>
          </p:nvPr>
        </p:nvGraphicFramePr>
        <p:xfrm>
          <a:off x="93563" y="427663"/>
          <a:ext cx="8956875" cy="4217105"/>
        </p:xfrm>
        <a:graphic>
          <a:graphicData uri="http://schemas.openxmlformats.org/drawingml/2006/table">
            <a:tbl>
              <a:tblPr>
                <a:noFill/>
                <a:tableStyleId>{39654868-3836-4F00-B386-A7B0F0B466E1}</a:tableStyleId>
              </a:tblPr>
              <a:tblGrid>
                <a:gridCol w="1226600">
                  <a:extLst>
                    <a:ext uri="{9D8B030D-6E8A-4147-A177-3AD203B41FA5}">
                      <a16:colId xmlns:a16="http://schemas.microsoft.com/office/drawing/2014/main" val="20000"/>
                    </a:ext>
                  </a:extLst>
                </a:gridCol>
                <a:gridCol w="4601100">
                  <a:extLst>
                    <a:ext uri="{9D8B030D-6E8A-4147-A177-3AD203B41FA5}">
                      <a16:colId xmlns:a16="http://schemas.microsoft.com/office/drawing/2014/main" val="20001"/>
                    </a:ext>
                  </a:extLst>
                </a:gridCol>
                <a:gridCol w="3129175">
                  <a:extLst>
                    <a:ext uri="{9D8B030D-6E8A-4147-A177-3AD203B41FA5}">
                      <a16:colId xmlns:a16="http://schemas.microsoft.com/office/drawing/2014/main" val="20002"/>
                    </a:ext>
                  </a:extLst>
                </a:gridCol>
              </a:tblGrid>
              <a:tr h="302950">
                <a:tc>
                  <a:txBody>
                    <a:bodyPr/>
                    <a:lstStyle/>
                    <a:p>
                      <a:pPr marL="0" lvl="0" indent="0" algn="ctr" rtl="0">
                        <a:spcBef>
                          <a:spcPts val="0"/>
                        </a:spcBef>
                        <a:spcAft>
                          <a:spcPts val="0"/>
                        </a:spcAft>
                        <a:buNone/>
                      </a:pPr>
                      <a:r>
                        <a:rPr lang="en" sz="1100" b="1"/>
                        <a:t>Role</a:t>
                      </a:r>
                      <a:endParaRPr sz="1100" b="1"/>
                    </a:p>
                  </a:txBody>
                  <a:tcPr marL="63500" marR="63500" marT="63500" marB="63500">
                    <a:solidFill>
                      <a:srgbClr val="D9D2E9"/>
                    </a:solidFill>
                  </a:tcPr>
                </a:tc>
                <a:tc>
                  <a:txBody>
                    <a:bodyPr/>
                    <a:lstStyle/>
                    <a:p>
                      <a:pPr marL="0" lvl="0" indent="0" algn="ctr" rtl="0">
                        <a:spcBef>
                          <a:spcPts val="0"/>
                        </a:spcBef>
                        <a:spcAft>
                          <a:spcPts val="0"/>
                        </a:spcAft>
                        <a:buNone/>
                      </a:pPr>
                      <a:r>
                        <a:rPr lang="en" sz="1100" b="1"/>
                        <a:t>Information to Be Shared</a:t>
                      </a:r>
                      <a:endParaRPr sz="1100" b="1"/>
                    </a:p>
                  </a:txBody>
                  <a:tcPr marL="63500" marR="63500" marT="63500" marB="63500">
                    <a:solidFill>
                      <a:srgbClr val="D9D2E9"/>
                    </a:solidFill>
                  </a:tcPr>
                </a:tc>
                <a:tc>
                  <a:txBody>
                    <a:bodyPr/>
                    <a:lstStyle/>
                    <a:p>
                      <a:pPr marL="0" lvl="0" indent="0" algn="ctr" rtl="0">
                        <a:spcBef>
                          <a:spcPts val="0"/>
                        </a:spcBef>
                        <a:spcAft>
                          <a:spcPts val="0"/>
                        </a:spcAft>
                        <a:buNone/>
                      </a:pPr>
                      <a:r>
                        <a:rPr lang="en" sz="1100" b="1"/>
                        <a:t>Means of Communication</a:t>
                      </a:r>
                      <a:endParaRPr sz="1100" b="1"/>
                    </a:p>
                  </a:txBody>
                  <a:tcPr marL="63500" marR="63500" marT="63500" marB="63500">
                    <a:solidFill>
                      <a:srgbClr val="D9D2E9"/>
                    </a:solidFill>
                  </a:tcPr>
                </a:tc>
                <a:extLst>
                  <a:ext uri="{0D108BD9-81ED-4DB2-BD59-A6C34878D82A}">
                    <a16:rowId xmlns:a16="http://schemas.microsoft.com/office/drawing/2014/main" val="10000"/>
                  </a:ext>
                </a:extLst>
              </a:tr>
              <a:tr h="567275">
                <a:tc>
                  <a:txBody>
                    <a:bodyPr/>
                    <a:lstStyle/>
                    <a:p>
                      <a:pPr marL="0" lvl="0" indent="0" algn="ctr" rtl="0">
                        <a:spcBef>
                          <a:spcPts val="0"/>
                        </a:spcBef>
                        <a:spcAft>
                          <a:spcPts val="0"/>
                        </a:spcAft>
                        <a:buNone/>
                      </a:pPr>
                      <a:r>
                        <a:rPr lang="en" sz="800"/>
                        <a:t>CEO</a:t>
                      </a:r>
                      <a:endParaRPr sz="800"/>
                    </a:p>
                  </a:txBody>
                  <a:tcPr marL="63500" marR="63500" marT="63500" marB="63500"/>
                </a:tc>
                <a:tc>
                  <a:txBody>
                    <a:bodyPr/>
                    <a:lstStyle/>
                    <a:p>
                      <a:pPr marL="457200" lvl="0" indent="-285750" algn="l" rtl="0">
                        <a:spcBef>
                          <a:spcPts val="0"/>
                        </a:spcBef>
                        <a:spcAft>
                          <a:spcPts val="0"/>
                        </a:spcAft>
                        <a:buSzPts val="900"/>
                        <a:buChar char="●"/>
                      </a:pPr>
                      <a:r>
                        <a:rPr lang="en-US" altLang="ko-KR" sz="800" dirty="0"/>
                        <a:t>The number of conversions referred from email were up 2% last month over the previous month.</a:t>
                      </a:r>
                    </a:p>
                    <a:p>
                      <a:pPr marL="457200" lvl="0" indent="-285750" algn="l" rtl="0">
                        <a:spcBef>
                          <a:spcPts val="0"/>
                        </a:spcBef>
                        <a:spcAft>
                          <a:spcPts val="0"/>
                        </a:spcAft>
                        <a:buSzPts val="900"/>
                        <a:buChar char="●"/>
                      </a:pPr>
                      <a:r>
                        <a:rPr lang="en-US" altLang="ko-KR" sz="800" dirty="0"/>
                        <a:t>Incremental sales last month exceeded targets by 5%.</a:t>
                      </a:r>
                    </a:p>
                  </a:txBody>
                  <a:tcPr marL="63500" marR="63500" marT="63500" marB="63500"/>
                </a:tc>
                <a:tc>
                  <a:txBody>
                    <a:bodyPr/>
                    <a:lstStyle/>
                    <a:p>
                      <a:pPr marL="0" lvl="0" indent="0" algn="l" rtl="0">
                        <a:spcBef>
                          <a:spcPts val="0"/>
                        </a:spcBef>
                        <a:spcAft>
                          <a:spcPts val="0"/>
                        </a:spcAft>
                        <a:buNone/>
                      </a:pPr>
                      <a:r>
                        <a:rPr lang="en-US" sz="800" dirty="0"/>
                        <a:t>Create charts to visualize findings and share in monthly email update.</a:t>
                      </a:r>
                      <a:endParaRPr sz="800" dirty="0"/>
                    </a:p>
                  </a:txBody>
                  <a:tcPr marL="63500" marR="63500" marT="63500" marB="63500"/>
                </a:tc>
                <a:extLst>
                  <a:ext uri="{0D108BD9-81ED-4DB2-BD59-A6C34878D82A}">
                    <a16:rowId xmlns:a16="http://schemas.microsoft.com/office/drawing/2014/main" val="10001"/>
                  </a:ext>
                </a:extLst>
              </a:tr>
              <a:tr h="677925">
                <a:tc>
                  <a:txBody>
                    <a:bodyPr/>
                    <a:lstStyle/>
                    <a:p>
                      <a:pPr marL="0" lvl="0" indent="0" algn="ctr" rtl="0">
                        <a:spcBef>
                          <a:spcPts val="0"/>
                        </a:spcBef>
                        <a:spcAft>
                          <a:spcPts val="0"/>
                        </a:spcAft>
                        <a:buNone/>
                      </a:pPr>
                      <a:r>
                        <a:rPr lang="en" sz="800"/>
                        <a:t>Marketing team</a:t>
                      </a:r>
                      <a:endParaRPr sz="800"/>
                    </a:p>
                  </a:txBody>
                  <a:tcPr marL="63500" marR="63500" marT="63500" marB="63500">
                    <a:lnB w="12700" cap="flat" cmpd="sng">
                      <a:solidFill>
                        <a:srgbClr val="000000"/>
                      </a:solidFill>
                      <a:prstDash val="solid"/>
                      <a:round/>
                      <a:headEnd type="none" w="sm" len="sm"/>
                      <a:tailEnd type="none" w="sm" len="sm"/>
                    </a:lnB>
                  </a:tcPr>
                </a:tc>
                <a:tc>
                  <a:txBody>
                    <a:bodyPr/>
                    <a:lstStyle/>
                    <a:p>
                      <a:pPr marL="457200" lvl="0" indent="-285750" algn="l" rtl="0">
                        <a:spcBef>
                          <a:spcPts val="0"/>
                        </a:spcBef>
                        <a:spcAft>
                          <a:spcPts val="0"/>
                        </a:spcAft>
                        <a:buSzPts val="900"/>
                        <a:buChar char="●"/>
                      </a:pPr>
                      <a:r>
                        <a:rPr lang="en-US" altLang="ko-KR" sz="800" dirty="0"/>
                        <a:t>On social media, ads containing video received 12% higher CTRs than ads without video.</a:t>
                      </a:r>
                    </a:p>
                    <a:p>
                      <a:pPr marL="457200" lvl="0" indent="-285750" algn="l" rtl="0">
                        <a:spcBef>
                          <a:spcPts val="0"/>
                        </a:spcBef>
                        <a:spcAft>
                          <a:spcPts val="0"/>
                        </a:spcAft>
                        <a:buSzPts val="900"/>
                        <a:buChar char="●"/>
                      </a:pPr>
                      <a:r>
                        <a:rPr lang="en-US" altLang="ko-KR" sz="800" dirty="0"/>
                        <a:t>Several team members are having difficulty setting up their campaign dashboards</a:t>
                      </a:r>
                      <a:r>
                        <a:rPr lang="ko-KR" altLang="en-US" sz="800" dirty="0"/>
                        <a:t> </a:t>
                      </a:r>
                      <a:r>
                        <a:rPr lang="en-US" altLang="ko-KR" sz="800" dirty="0"/>
                        <a:t>in the new analytics tool. Team members will require assistance to implement the software correctly.</a:t>
                      </a:r>
                    </a:p>
                    <a:p>
                      <a:pPr marL="457200" lvl="0" indent="-285750" algn="l" rtl="0">
                        <a:spcBef>
                          <a:spcPts val="0"/>
                        </a:spcBef>
                        <a:spcAft>
                          <a:spcPts val="0"/>
                        </a:spcAft>
                        <a:buSzPts val="900"/>
                        <a:buChar char="●"/>
                      </a:pPr>
                      <a:r>
                        <a:rPr lang="en-US" altLang="ko-KR" sz="800" dirty="0"/>
                        <a:t>The designer working on a series of promotional emails for the campaign has just resigned. The first of these emails was supposed to be sent out next week, but will now be delayed. Another designer will need to be assigned the tasks of the designer who left.</a:t>
                      </a:r>
                    </a:p>
                    <a:p>
                      <a:pPr marL="0" lvl="0" indent="0" algn="l" rtl="0">
                        <a:spcBef>
                          <a:spcPts val="0"/>
                        </a:spcBef>
                        <a:spcAft>
                          <a:spcPts val="0"/>
                        </a:spcAft>
                        <a:buNone/>
                      </a:pPr>
                      <a:endParaRPr sz="800" dirty="0"/>
                    </a:p>
                  </a:txBody>
                  <a:tcPr marL="63500" marR="63500" marT="63500" marB="63500">
                    <a:lnB w="12700" cap="flat" cmpd="sng">
                      <a:solidFill>
                        <a:srgbClr val="000000"/>
                      </a:solidFill>
                      <a:prstDash val="solid"/>
                      <a:round/>
                      <a:headEnd type="none" w="sm" len="sm"/>
                      <a:tailEnd type="none" w="sm" len="sm"/>
                    </a:lnB>
                  </a:tcPr>
                </a:tc>
                <a:tc>
                  <a:txBody>
                    <a:bodyPr/>
                    <a:lstStyle/>
                    <a:p>
                      <a:pPr marL="171450" lvl="0" indent="0" algn="l" rtl="0">
                        <a:spcBef>
                          <a:spcPts val="0"/>
                        </a:spcBef>
                        <a:spcAft>
                          <a:spcPts val="0"/>
                        </a:spcAft>
                        <a:buSzPts val="900"/>
                        <a:buNone/>
                      </a:pPr>
                      <a:endParaRPr lang="en-US" altLang="ko-KR" sz="800" dirty="0"/>
                    </a:p>
                    <a:p>
                      <a:pPr marL="0" lvl="0" indent="0" algn="l" rtl="0">
                        <a:spcBef>
                          <a:spcPts val="0"/>
                        </a:spcBef>
                        <a:spcAft>
                          <a:spcPts val="0"/>
                        </a:spcAft>
                        <a:buNone/>
                      </a:pPr>
                      <a:r>
                        <a:rPr lang="en-US" sz="800" dirty="0"/>
                        <a:t>Update via email immediately about the promotional email delay and the issue with the new analytics software.</a:t>
                      </a:r>
                      <a:endParaRPr sz="800" dirty="0"/>
                    </a:p>
                  </a:txBody>
                  <a:tcPr marL="63500" marR="63500" marT="63500" marB="63500">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91525">
                <a:tc>
                  <a:txBody>
                    <a:bodyPr/>
                    <a:lstStyle/>
                    <a:p>
                      <a:pPr marL="0" lvl="0" indent="0" algn="ctr" rtl="0">
                        <a:spcBef>
                          <a:spcPts val="0"/>
                        </a:spcBef>
                        <a:spcAft>
                          <a:spcPts val="0"/>
                        </a:spcAft>
                        <a:buNone/>
                      </a:pPr>
                      <a:r>
                        <a:rPr lang="en" sz="800"/>
                        <a:t>Project manager</a:t>
                      </a:r>
                      <a:endParaRPr sz="8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8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dirty="0"/>
                        <a:t>The designer working on a series of promotional emails for the campaign has just resigned. The first of these emails was supposed to be sent out next week, but will now be delayed. Another designer will need to be assigned the tasks of the designer who left.</a:t>
                      </a:r>
                    </a:p>
                    <a:p>
                      <a:pPr marL="0" lvl="0" indent="0" algn="l" rtl="0">
                        <a:spcBef>
                          <a:spcPts val="0"/>
                        </a:spcBef>
                        <a:spcAft>
                          <a:spcPts val="0"/>
                        </a:spcAft>
                        <a:buNone/>
                      </a:pPr>
                      <a:endParaRPr sz="800" dirty="0"/>
                    </a:p>
                    <a:p>
                      <a:pPr marL="0" lvl="0" indent="0" algn="l" rtl="0">
                        <a:spcBef>
                          <a:spcPts val="0"/>
                        </a:spcBef>
                        <a:spcAft>
                          <a:spcPts val="0"/>
                        </a:spcAft>
                        <a:buNone/>
                      </a:pPr>
                      <a:endParaRPr sz="8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dirty="0"/>
                        <a:t>Update via email immediately about the promotional email delay and the issue with the new analytics software.</a:t>
                      </a:r>
                    </a:p>
                    <a:p>
                      <a:pPr marL="0" lvl="0" indent="0" algn="l" rtl="0">
                        <a:spcBef>
                          <a:spcPts val="0"/>
                        </a:spcBef>
                        <a:spcAft>
                          <a:spcPts val="0"/>
                        </a:spcAft>
                        <a:buNone/>
                      </a:pPr>
                      <a:endParaRPr sz="8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09500">
                <a:tc>
                  <a:txBody>
                    <a:bodyPr/>
                    <a:lstStyle/>
                    <a:p>
                      <a:pPr marL="0" lvl="0" indent="0" algn="ctr" rtl="0">
                        <a:spcBef>
                          <a:spcPts val="0"/>
                        </a:spcBef>
                        <a:spcAft>
                          <a:spcPts val="0"/>
                        </a:spcAft>
                        <a:buNone/>
                      </a:pPr>
                      <a:r>
                        <a:rPr lang="en" sz="800"/>
                        <a:t>IT team</a:t>
                      </a:r>
                      <a:endParaRPr sz="8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dirty="0"/>
                        <a:t>Several team members are having difficulty setting up their campaign dashboards</a:t>
                      </a:r>
                      <a:r>
                        <a:rPr lang="ko-KR" altLang="en-US" sz="800" dirty="0"/>
                        <a:t> </a:t>
                      </a:r>
                      <a:r>
                        <a:rPr lang="en-US" altLang="ko-KR" sz="800" dirty="0"/>
                        <a:t>in the new analytics tool. Team members will require assistance to implement the software correctly.</a:t>
                      </a:r>
                    </a:p>
                    <a:p>
                      <a:pPr marL="0" lvl="0" indent="0" algn="l" rtl="0">
                        <a:spcBef>
                          <a:spcPts val="0"/>
                        </a:spcBef>
                        <a:spcAft>
                          <a:spcPts val="0"/>
                        </a:spcAft>
                        <a:buNone/>
                      </a:pPr>
                      <a:endParaRPr sz="800" dirty="0"/>
                    </a:p>
                    <a:p>
                      <a:pPr marL="0" lvl="0" indent="0" algn="l" rtl="0">
                        <a:spcBef>
                          <a:spcPts val="0"/>
                        </a:spcBef>
                        <a:spcAft>
                          <a:spcPts val="0"/>
                        </a:spcAft>
                        <a:buNone/>
                      </a:pPr>
                      <a:endParaRPr sz="8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dirty="0"/>
                        <a:t>Update via email immediately about issue with new software and request assistance</a:t>
                      </a:r>
                    </a:p>
                    <a:p>
                      <a:pPr marL="0" lvl="0" indent="0" algn="l" rtl="0">
                        <a:spcBef>
                          <a:spcPts val="0"/>
                        </a:spcBef>
                        <a:spcAft>
                          <a:spcPts val="0"/>
                        </a:spcAft>
                        <a:buNone/>
                      </a:pPr>
                      <a:endParaRPr sz="8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49400">
                <a:tc>
                  <a:txBody>
                    <a:bodyPr/>
                    <a:lstStyle/>
                    <a:p>
                      <a:pPr marL="0" lvl="0" indent="0" algn="ctr" rtl="0">
                        <a:spcBef>
                          <a:spcPts val="0"/>
                        </a:spcBef>
                        <a:spcAft>
                          <a:spcPts val="0"/>
                        </a:spcAft>
                        <a:buNone/>
                      </a:pPr>
                      <a:r>
                        <a:rPr lang="en" sz="800"/>
                        <a:t>External ad agency</a:t>
                      </a:r>
                      <a:endParaRPr sz="800"/>
                    </a:p>
                  </a:txBody>
                  <a:tcPr marL="63500" marR="63500" marT="63500" marB="63500">
                    <a:lnT w="12700" cap="flat" cmpd="sng">
                      <a:solidFill>
                        <a:srgbClr val="000000"/>
                      </a:solidFill>
                      <a:prstDash val="solid"/>
                      <a:round/>
                      <a:headEnd type="none" w="sm" len="sm"/>
                      <a:tailEnd type="none" w="sm" len="sm"/>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dirty="0">
                          <a:solidFill>
                            <a:schemeClr val="dk1"/>
                          </a:solidFill>
                        </a:rPr>
                        <a:t>On social media, ads containing video received 12% higher CTRs than ads without video.</a:t>
                      </a:r>
                    </a:p>
                    <a:p>
                      <a:pPr marL="0" lvl="0" indent="0" algn="l" rtl="0">
                        <a:spcBef>
                          <a:spcPts val="0"/>
                        </a:spcBef>
                        <a:spcAft>
                          <a:spcPts val="0"/>
                        </a:spcAft>
                        <a:buNone/>
                      </a:pPr>
                      <a:endParaRPr sz="800" dirty="0"/>
                    </a:p>
                    <a:p>
                      <a:pPr marL="0" lvl="0" indent="0" algn="l" rtl="0">
                        <a:spcBef>
                          <a:spcPts val="0"/>
                        </a:spcBef>
                        <a:spcAft>
                          <a:spcPts val="0"/>
                        </a:spcAft>
                        <a:buNone/>
                      </a:pPr>
                      <a:endParaRPr sz="800" dirty="0"/>
                    </a:p>
                  </a:txBody>
                  <a:tcPr marL="63500" marR="63500" marT="63500" marB="63500">
                    <a:lnT w="12700" cap="flat" cmpd="sng">
                      <a:solidFill>
                        <a:srgbClr val="000000"/>
                      </a:solidFill>
                      <a:prstDash val="solid"/>
                      <a:round/>
                      <a:headEnd type="none" w="sm" len="sm"/>
                      <a:tailEnd type="none" w="sm" len="sm"/>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dirty="0">
                          <a:solidFill>
                            <a:schemeClr val="dk1"/>
                          </a:solidFill>
                        </a:rPr>
                        <a:t>Create charts to visualize findings and share in monthly meeting</a:t>
                      </a:r>
                      <a:endParaRPr lang="en-US" altLang="ko-KR" sz="800" dirty="0"/>
                    </a:p>
                    <a:p>
                      <a:pPr marL="0" lvl="0" indent="0" algn="l" rtl="0">
                        <a:spcBef>
                          <a:spcPts val="0"/>
                        </a:spcBef>
                        <a:spcAft>
                          <a:spcPts val="0"/>
                        </a:spcAft>
                        <a:buNone/>
                      </a:pPr>
                      <a:endParaRPr sz="800" dirty="0"/>
                    </a:p>
                  </a:txBody>
                  <a:tcPr marL="63500" marR="63500" marT="63500" marB="63500">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3028800" y="-25250"/>
            <a:ext cx="2846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4285F4"/>
                </a:solidFill>
              </a:rPr>
              <a:t>Communication Plan </a:t>
            </a:r>
            <a:endParaRPr sz="1800" b="1">
              <a:solidFill>
                <a:srgbClr val="4285F4"/>
              </a:solidFill>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510</Words>
  <Application>Microsoft Office PowerPoint</Application>
  <PresentationFormat>화면 슬라이드 쇼(16:9)</PresentationFormat>
  <Paragraphs>88</Paragraphs>
  <Slides>3</Slides>
  <Notes>3</Notes>
  <HiddenSlides>0</HiddenSlides>
  <MMClips>0</MMClips>
  <ScaleCrop>false</ScaleCrop>
  <HeadingPairs>
    <vt:vector size="6" baseType="variant">
      <vt:variant>
        <vt:lpstr>사용한 글꼴</vt:lpstr>
      </vt:variant>
      <vt:variant>
        <vt:i4>1</vt:i4>
      </vt:variant>
      <vt:variant>
        <vt:lpstr>테마</vt:lpstr>
      </vt:variant>
      <vt:variant>
        <vt:i4>2</vt:i4>
      </vt:variant>
      <vt:variant>
        <vt:lpstr>슬라이드 제목</vt:lpstr>
      </vt:variant>
      <vt:variant>
        <vt:i4>3</vt:i4>
      </vt:variant>
    </vt:vector>
  </HeadingPairs>
  <TitlesOfParts>
    <vt:vector size="6" baseType="lpstr">
      <vt:lpstr>Arial</vt:lpstr>
      <vt:lpstr>Simple Light</vt:lpstr>
      <vt:lpstr>Simple Light</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Jin</cp:lastModifiedBy>
  <cp:revision>5</cp:revision>
  <dcterms:modified xsi:type="dcterms:W3CDTF">2025-08-12T13:26:48Z</dcterms:modified>
</cp:coreProperties>
</file>