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0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716a165b2_0_4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716a165b2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0716a165b2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0716a165b2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716a165b2_0_3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716a165b2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ed48cb8e9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ed48cb8e9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Summary:</a:t>
            </a:r>
            <a:r>
              <a:rPr lang="en">
                <a:solidFill>
                  <a:schemeClr val="dk1"/>
                </a:solidFill>
              </a:rPr>
              <a:t> We want to increase engagement with campaign emails across all segments because recent attendees make up only about one fifth of our subscriber list. Past attendees and subscribers who have never attended a performance make up </a:t>
            </a:r>
            <a:r>
              <a:rPr lang="en" b="1">
                <a:solidFill>
                  <a:schemeClr val="dk1"/>
                </a:solidFill>
              </a:rPr>
              <a:t>over three quarters of our email list</a:t>
            </a:r>
            <a:r>
              <a:rPr lang="en">
                <a:solidFill>
                  <a:schemeClr val="dk1"/>
                </a:solidFill>
              </a:rPr>
              <a:t>. In order to reach our overall goal of a 10% increase in attendance, we need to engage these segments more effectively.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d48cb8e9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d48cb8e9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Summary:</a:t>
            </a:r>
            <a:r>
              <a:rPr lang="en" dirty="0">
                <a:solidFill>
                  <a:schemeClr val="dk1"/>
                </a:solidFill>
              </a:rPr>
              <a:t> New show announcements perform relatively well with recent and past attendees, when compared with promotional emails. But promotional emails have the highest open rate across all three subscriber segments. Since promotions perform well with all subscribers, we may be able to optimize open rates by understanding the types of promotions each segment responds to best.</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ed48cb8e9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ed48cb8e9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Summary: </a:t>
            </a:r>
            <a:r>
              <a:rPr lang="en" altLang="ko-KR" dirty="0">
                <a:solidFill>
                  <a:schemeClr val="dk1"/>
                </a:solidFill>
              </a:rPr>
              <a:t>When focusing on promotional emails, there is more variation among subscriber segments. All three types of promotions have high open rates among recent attendees, with pre-order discounts being the most successful. Past attendees open last-minute discounts and buy one, get one free promotions at about equal rates. Subscribers who have never attended a performance show a clear preference for buy one, get one free promotions. Subscribers who open emails aren’t always engaging with them, however, so we need to examine additional metrics.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f1126ea7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f1126ea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Summary:</a:t>
            </a:r>
            <a:r>
              <a:rPr lang="en" dirty="0">
                <a:solidFill>
                  <a:schemeClr val="dk1"/>
                </a:solidFill>
              </a:rPr>
              <a:t> </a:t>
            </a:r>
            <a:r>
              <a:rPr lang="en" altLang="ko-KR" dirty="0">
                <a:solidFill>
                  <a:schemeClr val="dk1"/>
                </a:solidFill>
              </a:rPr>
              <a:t>To understand what percentage of email openers are engaging with the emails they open, we need to take click-to-open rates into account. Recent attendees are most likely to engage with pre-order discount emails. Although they’re slightly more likely to open BOGO emails, they’re slightly more likely to click links in last-minute promotions. Past attendees also engage with last-minute discounts at a slightly higher rate than BOGO emails. Subscribers who have never attended a performance are most likely to open and engage with BOGO discounts.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716a165b2_0_4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716a165b2_0_4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1462200" y="4243750"/>
            <a:ext cx="6219600" cy="600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700" b="1">
                <a:solidFill>
                  <a:schemeClr val="dk2"/>
                </a:solidFill>
              </a:rPr>
              <a:t>Email marketing report</a:t>
            </a:r>
            <a:endParaRPr sz="2700" b="1">
              <a:solidFill>
                <a:schemeClr val="dk2"/>
              </a:solidFill>
            </a:endParaRPr>
          </a:p>
        </p:txBody>
      </p:sp>
      <p:pic>
        <p:nvPicPr>
          <p:cNvPr id="55" name="Google Shape;55;p13" title="Plot Twist Theater Company logo"/>
          <p:cNvPicPr preferRelativeResize="0"/>
          <p:nvPr/>
        </p:nvPicPr>
        <p:blipFill>
          <a:blip r:embed="rId3">
            <a:alphaModFix/>
          </a:blip>
          <a:stretch>
            <a:fillRect/>
          </a:stretch>
        </p:blipFill>
        <p:spPr>
          <a:xfrm>
            <a:off x="2655862" y="304800"/>
            <a:ext cx="3832270" cy="3938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556350" y="521225"/>
            <a:ext cx="803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90000"/>
                </a:solidFill>
              </a:rPr>
              <a:t>Overall marketing goal</a:t>
            </a:r>
            <a:endParaRPr b="1">
              <a:solidFill>
                <a:srgbClr val="990000"/>
              </a:solidFill>
            </a:endParaRPr>
          </a:p>
        </p:txBody>
      </p:sp>
      <p:sp>
        <p:nvSpPr>
          <p:cNvPr id="61" name="Google Shape;61;p14"/>
          <p:cNvSpPr txBox="1">
            <a:spLocks noGrp="1"/>
          </p:cNvSpPr>
          <p:nvPr>
            <p:ph type="body" idx="1"/>
          </p:nvPr>
        </p:nvSpPr>
        <p:spPr>
          <a:xfrm>
            <a:off x="1056750" y="1998150"/>
            <a:ext cx="7030500" cy="114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sz="2000" b="1">
                <a:solidFill>
                  <a:srgbClr val="434343"/>
                </a:solidFill>
              </a:rPr>
              <a:t>Our goal is to increase summer season ticket sales by 10% over last year’s numbers through a combination of targeted paid, social, and email marketing campaigns.</a:t>
            </a:r>
            <a:endParaRPr sz="2000" b="1">
              <a:solidFill>
                <a:srgbClr val="434343"/>
              </a:solidFill>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556350" y="521225"/>
            <a:ext cx="803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90000"/>
                </a:solidFill>
              </a:rPr>
              <a:t>Email marketing goal</a:t>
            </a:r>
            <a:endParaRPr b="1">
              <a:solidFill>
                <a:srgbClr val="990000"/>
              </a:solidFill>
            </a:endParaRPr>
          </a:p>
        </p:txBody>
      </p:sp>
      <p:sp>
        <p:nvSpPr>
          <p:cNvPr id="67" name="Google Shape;67;p15"/>
          <p:cNvSpPr txBox="1"/>
          <p:nvPr/>
        </p:nvSpPr>
        <p:spPr>
          <a:xfrm>
            <a:off x="799050" y="1535250"/>
            <a:ext cx="7545900" cy="27558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Char char="●"/>
            </a:pPr>
            <a:r>
              <a:rPr lang="en" sz="1800">
                <a:solidFill>
                  <a:srgbClr val="434343"/>
                </a:solidFill>
              </a:rPr>
              <a:t>To support the overall goal of selling more tickets, we want to raise open rates and click-to-open rates for campaign emails.</a:t>
            </a:r>
            <a:endParaRPr sz="1800">
              <a:solidFill>
                <a:srgbClr val="434343"/>
              </a:solidFill>
            </a:endParaRPr>
          </a:p>
          <a:p>
            <a:pPr marL="457200" lvl="0" indent="-342900" algn="l" rtl="0">
              <a:lnSpc>
                <a:spcPct val="115000"/>
              </a:lnSpc>
              <a:spcBef>
                <a:spcPts val="1000"/>
              </a:spcBef>
              <a:spcAft>
                <a:spcPts val="0"/>
              </a:spcAft>
              <a:buClr>
                <a:srgbClr val="434343"/>
              </a:buClr>
              <a:buSzPts val="1800"/>
              <a:buChar char="●"/>
            </a:pPr>
            <a:r>
              <a:rPr lang="en" sz="1800">
                <a:solidFill>
                  <a:srgbClr val="434343"/>
                </a:solidFill>
              </a:rPr>
              <a:t>We want to know:</a:t>
            </a:r>
            <a:endParaRPr sz="1800">
              <a:solidFill>
                <a:srgbClr val="434343"/>
              </a:solidFill>
            </a:endParaRPr>
          </a:p>
          <a:p>
            <a:pPr marL="914400" lvl="1" indent="-342900" algn="l" rtl="0">
              <a:lnSpc>
                <a:spcPct val="115000"/>
              </a:lnSpc>
              <a:spcBef>
                <a:spcPts val="1000"/>
              </a:spcBef>
              <a:spcAft>
                <a:spcPts val="0"/>
              </a:spcAft>
              <a:buClr>
                <a:srgbClr val="434343"/>
              </a:buClr>
              <a:buSzPts val="1800"/>
              <a:buChar char="○"/>
            </a:pPr>
            <a:r>
              <a:rPr lang="en" sz="1800" b="1">
                <a:solidFill>
                  <a:srgbClr val="434343"/>
                </a:solidFill>
              </a:rPr>
              <a:t>What types of emails have performed the best with different subscriber segments in the past?</a:t>
            </a:r>
            <a:endParaRPr sz="1800" b="1">
              <a:solidFill>
                <a:srgbClr val="434343"/>
              </a:solidFill>
            </a:endParaRPr>
          </a:p>
          <a:p>
            <a:pPr marL="914400" lvl="1" indent="-342900" algn="l" rtl="0">
              <a:lnSpc>
                <a:spcPct val="115000"/>
              </a:lnSpc>
              <a:spcBef>
                <a:spcPts val="1000"/>
              </a:spcBef>
              <a:spcAft>
                <a:spcPts val="1000"/>
              </a:spcAft>
              <a:buClr>
                <a:srgbClr val="434343"/>
              </a:buClr>
              <a:buSzPts val="1800"/>
              <a:buChar char="○"/>
            </a:pPr>
            <a:r>
              <a:rPr lang="en" sz="1800" b="1">
                <a:solidFill>
                  <a:srgbClr val="434343"/>
                </a:solidFill>
              </a:rPr>
              <a:t>What types of email content should we prioritize for each segment in our new campaign?</a:t>
            </a:r>
            <a:endParaRPr sz="1800" b="1">
              <a:solidFill>
                <a:srgbClr val="434343"/>
              </a:solidFill>
              <a:highlight>
                <a:srgbClr val="FFFF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6" descr="21.4% are recent attendees, 35.7% are past attendees, and 42.9% have never attended a performance." title="Email subscriber segments donut chart"/>
          <p:cNvPicPr preferRelativeResize="0"/>
          <p:nvPr/>
        </p:nvPicPr>
        <p:blipFill>
          <a:blip r:embed="rId3">
            <a:alphaModFix/>
          </a:blip>
          <a:stretch>
            <a:fillRect/>
          </a:stretch>
        </p:blipFill>
        <p:spPr>
          <a:xfrm>
            <a:off x="1046913" y="784150"/>
            <a:ext cx="7050174" cy="4359350"/>
          </a:xfrm>
          <a:prstGeom prst="rect">
            <a:avLst/>
          </a:prstGeom>
          <a:noFill/>
          <a:ln>
            <a:noFill/>
          </a:ln>
        </p:spPr>
      </p:pic>
      <p:sp>
        <p:nvSpPr>
          <p:cNvPr id="73" name="Google Shape;73;p16"/>
          <p:cNvSpPr txBox="1">
            <a:spLocks noGrp="1"/>
          </p:cNvSpPr>
          <p:nvPr>
            <p:ph type="title"/>
          </p:nvPr>
        </p:nvSpPr>
        <p:spPr>
          <a:xfrm>
            <a:off x="556350" y="292625"/>
            <a:ext cx="803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90000"/>
                </a:solidFill>
              </a:rPr>
              <a:t>Email subscriber segments</a:t>
            </a:r>
            <a:endParaRPr b="1">
              <a:solidFill>
                <a:srgbClr val="99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descr="Grouped column chart showing email open rates for newsletters, new show announcements, and promotions for each email subscriber group." title="Open rates by email category"/>
          <p:cNvPicPr preferRelativeResize="0"/>
          <p:nvPr/>
        </p:nvPicPr>
        <p:blipFill>
          <a:blip r:embed="rId3">
            <a:alphaModFix/>
          </a:blip>
          <a:stretch>
            <a:fillRect/>
          </a:stretch>
        </p:blipFill>
        <p:spPr>
          <a:xfrm>
            <a:off x="1049475" y="787300"/>
            <a:ext cx="7045050" cy="4356200"/>
          </a:xfrm>
          <a:prstGeom prst="rect">
            <a:avLst/>
          </a:prstGeom>
          <a:noFill/>
          <a:ln>
            <a:noFill/>
          </a:ln>
        </p:spPr>
      </p:pic>
      <p:sp>
        <p:nvSpPr>
          <p:cNvPr id="79" name="Google Shape;79;p17"/>
          <p:cNvSpPr txBox="1">
            <a:spLocks noGrp="1"/>
          </p:cNvSpPr>
          <p:nvPr>
            <p:ph type="title"/>
          </p:nvPr>
        </p:nvSpPr>
        <p:spPr>
          <a:xfrm>
            <a:off x="556350" y="292625"/>
            <a:ext cx="803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90000"/>
                </a:solidFill>
              </a:rPr>
              <a:t>Open rates by email category</a:t>
            </a:r>
            <a:endParaRPr b="1">
              <a:solidFill>
                <a:srgbClr val="99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8" descr="Grouped column chart showing email open rates for pre-order discounts, last-minute discounts, and buy one get one free (BOGO) promotions. " title="Open rate by promotion type"/>
          <p:cNvPicPr preferRelativeResize="0"/>
          <p:nvPr/>
        </p:nvPicPr>
        <p:blipFill>
          <a:blip r:embed="rId3">
            <a:alphaModFix/>
          </a:blip>
          <a:stretch>
            <a:fillRect/>
          </a:stretch>
        </p:blipFill>
        <p:spPr>
          <a:xfrm>
            <a:off x="1049475" y="787300"/>
            <a:ext cx="7045050" cy="4356200"/>
          </a:xfrm>
          <a:prstGeom prst="rect">
            <a:avLst/>
          </a:prstGeom>
          <a:noFill/>
          <a:ln>
            <a:noFill/>
          </a:ln>
        </p:spPr>
      </p:pic>
      <p:sp>
        <p:nvSpPr>
          <p:cNvPr id="85" name="Google Shape;85;p18"/>
          <p:cNvSpPr txBox="1">
            <a:spLocks noGrp="1"/>
          </p:cNvSpPr>
          <p:nvPr>
            <p:ph type="title" idx="4294967295"/>
          </p:nvPr>
        </p:nvSpPr>
        <p:spPr>
          <a:xfrm>
            <a:off x="556350" y="292625"/>
            <a:ext cx="803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90000"/>
                </a:solidFill>
              </a:rPr>
              <a:t>Open rates by promotion type</a:t>
            </a:r>
            <a:endParaRPr b="1">
              <a:solidFill>
                <a:srgbClr val="99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idx="4294967295"/>
          </p:nvPr>
        </p:nvSpPr>
        <p:spPr>
          <a:xfrm>
            <a:off x="556350" y="292625"/>
            <a:ext cx="8031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90000"/>
                </a:solidFill>
              </a:rPr>
              <a:t>Click-to-open rates by promotion type</a:t>
            </a:r>
            <a:endParaRPr b="1">
              <a:solidFill>
                <a:srgbClr val="990000"/>
              </a:solidFill>
            </a:endParaRPr>
          </a:p>
        </p:txBody>
      </p:sp>
      <p:pic>
        <p:nvPicPr>
          <p:cNvPr id="91" name="Google Shape;91;p19" descr="Grouped column chart showing click-to-open rates for pre-order discounts, last-minute discounts, and buy one get one free (BOGO) promotions. " title="Click-to-open rates by promotion type"/>
          <p:cNvPicPr preferRelativeResize="0"/>
          <p:nvPr/>
        </p:nvPicPr>
        <p:blipFill>
          <a:blip r:embed="rId3">
            <a:alphaModFix/>
          </a:blip>
          <a:stretch>
            <a:fillRect/>
          </a:stretch>
        </p:blipFill>
        <p:spPr>
          <a:xfrm>
            <a:off x="1055800" y="795125"/>
            <a:ext cx="7032399" cy="4348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990000"/>
                </a:solidFill>
              </a:rPr>
              <a:t>Conclusion and recommendations</a:t>
            </a:r>
            <a:endParaRPr b="1">
              <a:solidFill>
                <a:srgbClr val="990000"/>
              </a:solidFill>
            </a:endParaRPr>
          </a:p>
        </p:txBody>
      </p:sp>
      <p:sp>
        <p:nvSpPr>
          <p:cNvPr id="97" name="Google Shape;97;p20"/>
          <p:cNvSpPr txBox="1">
            <a:spLocks noGrp="1"/>
          </p:cNvSpPr>
          <p:nvPr>
            <p:ph type="body" idx="1"/>
          </p:nvPr>
        </p:nvSpPr>
        <p:spPr>
          <a:xfrm>
            <a:off x="1009500" y="1271425"/>
            <a:ext cx="7324800" cy="3323400"/>
          </a:xfrm>
          <a:prstGeom prst="rect">
            <a:avLst/>
          </a:prstGeom>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Clr>
                <a:srgbClr val="434343"/>
              </a:buClr>
              <a:buSzPts val="1700"/>
              <a:buChar char="●"/>
            </a:pPr>
            <a:r>
              <a:rPr lang="en" sz="1700" b="1" dirty="0">
                <a:solidFill>
                  <a:srgbClr val="434343"/>
                </a:solidFill>
              </a:rPr>
              <a:t>Recent attendees:</a:t>
            </a:r>
            <a:r>
              <a:rPr lang="en" sz="1700" dirty="0">
                <a:solidFill>
                  <a:srgbClr val="434343"/>
                </a:solidFill>
              </a:rPr>
              <a:t> Receptive to announcements and all types of promotions, with slight preference for pre-order discounts. Prioritize early and last-minute communications and discounts.</a:t>
            </a:r>
            <a:endParaRPr sz="1700" dirty="0">
              <a:solidFill>
                <a:srgbClr val="434343"/>
              </a:solidFill>
            </a:endParaRPr>
          </a:p>
          <a:p>
            <a:pPr marL="0" lvl="0" indent="0" algn="l" rtl="0">
              <a:lnSpc>
                <a:spcPct val="100000"/>
              </a:lnSpc>
              <a:spcBef>
                <a:spcPts val="0"/>
              </a:spcBef>
              <a:spcAft>
                <a:spcPts val="0"/>
              </a:spcAft>
              <a:buNone/>
            </a:pPr>
            <a:endParaRPr sz="1700" dirty="0">
              <a:solidFill>
                <a:srgbClr val="434343"/>
              </a:solidFill>
            </a:endParaRPr>
          </a:p>
          <a:p>
            <a:pPr marL="457200" lvl="0" indent="-336550" algn="l" rtl="0">
              <a:lnSpc>
                <a:spcPct val="100000"/>
              </a:lnSpc>
              <a:spcBef>
                <a:spcPts val="0"/>
              </a:spcBef>
              <a:spcAft>
                <a:spcPts val="0"/>
              </a:spcAft>
              <a:buClr>
                <a:srgbClr val="434343"/>
              </a:buClr>
              <a:buSzPts val="1700"/>
              <a:buChar char="●"/>
            </a:pPr>
            <a:r>
              <a:rPr lang="en" sz="1700" b="1" dirty="0">
                <a:solidFill>
                  <a:srgbClr val="434343"/>
                </a:solidFill>
              </a:rPr>
              <a:t>Past attendees: </a:t>
            </a:r>
            <a:r>
              <a:rPr lang="en" sz="1700" dirty="0">
                <a:solidFill>
                  <a:srgbClr val="434343"/>
                </a:solidFill>
              </a:rPr>
              <a:t>Above equally receptive to last-minute and BOGO promotions, with last-minute being slightly more effective. Prioritize both.</a:t>
            </a:r>
            <a:endParaRPr sz="1700" dirty="0">
              <a:solidFill>
                <a:srgbClr val="434343"/>
              </a:solidFill>
            </a:endParaRPr>
          </a:p>
          <a:p>
            <a:pPr marL="0" lvl="0" indent="0" algn="l" rtl="0">
              <a:lnSpc>
                <a:spcPct val="100000"/>
              </a:lnSpc>
              <a:spcBef>
                <a:spcPts val="0"/>
              </a:spcBef>
              <a:spcAft>
                <a:spcPts val="0"/>
              </a:spcAft>
              <a:buNone/>
            </a:pPr>
            <a:endParaRPr sz="1700" dirty="0">
              <a:solidFill>
                <a:srgbClr val="434343"/>
              </a:solidFill>
            </a:endParaRPr>
          </a:p>
          <a:p>
            <a:pPr marL="457200" lvl="0" indent="-336550" algn="l" rtl="0">
              <a:lnSpc>
                <a:spcPct val="100000"/>
              </a:lnSpc>
              <a:spcBef>
                <a:spcPts val="0"/>
              </a:spcBef>
              <a:spcAft>
                <a:spcPts val="0"/>
              </a:spcAft>
              <a:buClr>
                <a:srgbClr val="434343"/>
              </a:buClr>
              <a:buSzPts val="1700"/>
              <a:buChar char="●"/>
            </a:pPr>
            <a:r>
              <a:rPr lang="en" sz="1700" b="1" dirty="0">
                <a:solidFill>
                  <a:srgbClr val="434343"/>
                </a:solidFill>
              </a:rPr>
              <a:t>Never attended: </a:t>
            </a:r>
            <a:r>
              <a:rPr lang="en" sz="1700" dirty="0">
                <a:solidFill>
                  <a:srgbClr val="434343"/>
                </a:solidFill>
              </a:rPr>
              <a:t>Most receptive to BOGO promotions in both open rate and CTOR. Prioritize this type of promotion for this group.</a:t>
            </a: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514</Words>
  <Application>Microsoft Office PowerPoint</Application>
  <PresentationFormat>화면 슬라이드 쇼(16:9)</PresentationFormat>
  <Paragraphs>22</Paragraphs>
  <Slides>8</Slides>
  <Notes>8</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8</vt:i4>
      </vt:variant>
    </vt:vector>
  </HeadingPairs>
  <TitlesOfParts>
    <vt:vector size="10" baseType="lpstr">
      <vt:lpstr>Arial</vt:lpstr>
      <vt:lpstr>Simple Light</vt:lpstr>
      <vt:lpstr>PowerPoint 프레젠테이션</vt:lpstr>
      <vt:lpstr>Overall marketing goal</vt:lpstr>
      <vt:lpstr>Email marketing goal</vt:lpstr>
      <vt:lpstr>Email subscriber segments</vt:lpstr>
      <vt:lpstr>Open rates by email category</vt:lpstr>
      <vt:lpstr>Open rates by promotion type</vt:lpstr>
      <vt:lpstr>Click-to-open rates by promotion type</vt:lpstr>
      <vt:lpstr>Conclusion and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Jin</cp:lastModifiedBy>
  <cp:revision>4</cp:revision>
  <dcterms:modified xsi:type="dcterms:W3CDTF">2025-08-09T12:23:24Z</dcterms:modified>
</cp:coreProperties>
</file>