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Maven Pro" panose="020B0600000101010101" charset="0"/>
      <p:regular r:id="rId10"/>
      <p:bold r:id="rId11"/>
    </p:embeddedFont>
    <p:embeddedFont>
      <p:font typeface="Nunito" pitchFamily="2"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576" autoAdjust="0"/>
  </p:normalViewPr>
  <p:slideViewPr>
    <p:cSldViewPr snapToGrid="0">
      <p:cViewPr varScale="1">
        <p:scale>
          <a:sx n="79" d="100"/>
          <a:sy n="79" d="100"/>
        </p:scale>
        <p:origin x="108" y="1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0716a165b2_0_4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0716a165b2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0716a165b2_0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0716a165b2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0716a165b2_0_3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0716a165b2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cfee15251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cfee15251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Summary:</a:t>
            </a:r>
            <a:r>
              <a:rPr lang="en" dirty="0">
                <a:solidFill>
                  <a:schemeClr val="dk1"/>
                </a:solidFill>
              </a:rPr>
              <a:t> </a:t>
            </a:r>
            <a:r>
              <a:rPr lang="en" altLang="ko-KR" dirty="0">
                <a:solidFill>
                  <a:schemeClr val="dk1"/>
                </a:solidFill>
              </a:rPr>
              <a:t>Monthly subscriber list growth rate has increased each month since April, but not enough to reach our goal of 12,000 new subscribers by the end of September. The larger jump in subscriber numbers (&gt;400) in July suggests that the publicity around the launch of the </a:t>
            </a:r>
            <a:r>
              <a:rPr lang="en" altLang="ko-KR" i="1" dirty="0">
                <a:solidFill>
                  <a:schemeClr val="dk1"/>
                </a:solidFill>
              </a:rPr>
              <a:t>For All</a:t>
            </a:r>
            <a:r>
              <a:rPr lang="en" altLang="ko-KR" dirty="0">
                <a:solidFill>
                  <a:schemeClr val="dk1"/>
                </a:solidFill>
              </a:rPr>
              <a:t> line may have contributed to the increase. We are still over 3,000 subscribers from our target, so if we continue to add 2,000 new subscribers each month, we will reach our goal in October. </a:t>
            </a:r>
          </a:p>
          <a:p>
            <a:pPr marL="0" lvl="0" indent="0" algn="l" rtl="0">
              <a:spcBef>
                <a:spcPts val="0"/>
              </a:spcBef>
              <a:spcAft>
                <a:spcPts val="0"/>
              </a:spcAft>
              <a:buClr>
                <a:schemeClr val="dk1"/>
              </a:buClr>
              <a:buSzPts val="1100"/>
              <a:buFont typeface="Arial"/>
              <a:buNone/>
            </a:pPr>
            <a:endParaRPr dirty="0">
              <a:solidFill>
                <a:schemeClr val="dk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b="1" dirty="0">
                <a:solidFill>
                  <a:schemeClr val="dk1"/>
                </a:solidFill>
              </a:rPr>
              <a:t>Recommendations:</a:t>
            </a:r>
            <a:r>
              <a:rPr lang="en" dirty="0">
                <a:solidFill>
                  <a:schemeClr val="dk1"/>
                </a:solidFill>
              </a:rPr>
              <a:t> </a:t>
            </a:r>
            <a:r>
              <a:rPr lang="en-US" altLang="ko-KR" dirty="0"/>
              <a:t>These results suggest that our goal may have been slightly too ambitious. We should meet our target only a couple of weeks late, however, so no specific action is needed. We’ll continue to track new subscriber metrics to determine whether these numbers will continue to increase, hold steady, or return to pre-launch levels.</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084af3f60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084af3f60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 b="1" dirty="0">
                <a:solidFill>
                  <a:schemeClr val="dk1"/>
                </a:solidFill>
              </a:rPr>
              <a:t>Summary:</a:t>
            </a:r>
            <a:r>
              <a:rPr lang="en" dirty="0">
                <a:solidFill>
                  <a:schemeClr val="dk1"/>
                </a:solidFill>
              </a:rPr>
              <a:t> </a:t>
            </a:r>
            <a:r>
              <a:rPr lang="en-US" altLang="ko-KR" dirty="0"/>
              <a:t>The overall conversion rate has increased steadily (a rate of 0.25% in both July and August) since the launch of </a:t>
            </a:r>
            <a:r>
              <a:rPr lang="en-US" altLang="ko-KR" i="1" dirty="0"/>
              <a:t>For All </a:t>
            </a:r>
            <a:r>
              <a:rPr lang="en-US" altLang="ko-KR" dirty="0"/>
              <a:t>at the end of June. If conversions continue to rise at this rate, we should reach our goal by the end of January (about a month behind schedule).</a:t>
            </a: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b="1" dirty="0">
                <a:solidFill>
                  <a:schemeClr val="dk1"/>
                </a:solidFill>
              </a:rPr>
              <a:t>Recommendations:</a:t>
            </a:r>
            <a:r>
              <a:rPr lang="en" dirty="0">
                <a:solidFill>
                  <a:schemeClr val="dk1"/>
                </a:solidFill>
              </a:rPr>
              <a:t> </a:t>
            </a:r>
            <a:r>
              <a:rPr lang="en" altLang="ko-KR" dirty="0">
                <a:solidFill>
                  <a:schemeClr val="dk1"/>
                </a:solidFill>
              </a:rPr>
              <a:t>While email conversions have increased overall since launch, there is still room for improvement. We should try to optimize metrics that can impact the conversion rate, including open rate and click-to-open rate. We need more data to determine whether we can sustain these increases, and will continue to monitor this metric going forward. If conversions decrease or remain steady at 5.50%, we may need to reconsider our overall digital marketing strategy.</a:t>
            </a: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0716a165b2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0716a165b2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en" b="1" dirty="0">
                <a:solidFill>
                  <a:schemeClr val="dk1"/>
                </a:solidFill>
              </a:rPr>
              <a:t>Summary:</a:t>
            </a:r>
            <a:r>
              <a:rPr lang="en" dirty="0">
                <a:solidFill>
                  <a:schemeClr val="dk1"/>
                </a:solidFill>
              </a:rPr>
              <a:t> </a:t>
            </a:r>
            <a:r>
              <a:rPr lang="en-US" altLang="ko-KR" dirty="0">
                <a:solidFill>
                  <a:schemeClr val="dk1"/>
                </a:solidFill>
              </a:rPr>
              <a:t>Our campaign has met the industry benchmark of 20% for email open rates for six out of the last eight weeks. The open rate increased throughout August and reached 28% at the end of the month. The campaign’s click-to-open rate has stayed relatively steady throughout the campaign (between 1.5% and 2.5%), but never reached the industry average. It remained below 3% even when our open rates rose above the 20% benchmark.</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b="1" dirty="0">
                <a:solidFill>
                  <a:schemeClr val="dk1"/>
                </a:solidFill>
              </a:rPr>
              <a:t>Recommendations:</a:t>
            </a:r>
            <a:r>
              <a:rPr lang="en" dirty="0">
                <a:solidFill>
                  <a:schemeClr val="dk1"/>
                </a:solidFill>
              </a:rPr>
              <a:t> </a:t>
            </a:r>
            <a:r>
              <a:rPr lang="en" altLang="ko-KR" dirty="0">
                <a:solidFill>
                  <a:schemeClr val="dk1"/>
                </a:solidFill>
              </a:rPr>
              <a:t>It is concerning that click-to-open rates have remained below industry benchmarks, even though open rates are high—and rising. This gap suggests that there is room to improve the campaign open rate. We could run A/B tests with different CTAs or hyperlink positioning. Raising the click-to-open rate would mean more customers visiting our website, which could also help improve the overall conversion rate.</a:t>
            </a: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0716a165b2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0716a165b2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p:nvPr/>
        </p:nvSpPr>
        <p:spPr>
          <a:xfrm>
            <a:off x="78750" y="75450"/>
            <a:ext cx="8986500" cy="4992600"/>
          </a:xfrm>
          <a:prstGeom prst="rect">
            <a:avLst/>
          </a:prstGeom>
          <a:noFill/>
          <a:ln w="76200" cap="flat" cmpd="sng">
            <a:solidFill>
              <a:srgbClr val="458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3"/>
          <p:cNvSpPr/>
          <p:nvPr/>
        </p:nvSpPr>
        <p:spPr>
          <a:xfrm>
            <a:off x="193800" y="184950"/>
            <a:ext cx="8756400" cy="4773600"/>
          </a:xfrm>
          <a:prstGeom prst="rect">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txBox="1"/>
          <p:nvPr/>
        </p:nvSpPr>
        <p:spPr>
          <a:xfrm>
            <a:off x="1462200" y="3482925"/>
            <a:ext cx="6219600" cy="101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700" b="1">
                <a:solidFill>
                  <a:srgbClr val="45818E"/>
                </a:solidFill>
              </a:rPr>
              <a:t>August Email Marketing Report</a:t>
            </a:r>
            <a:endParaRPr sz="2700" b="1">
              <a:solidFill>
                <a:srgbClr val="45818E"/>
              </a:solidFill>
            </a:endParaRPr>
          </a:p>
          <a:p>
            <a:pPr marL="0" lvl="0" indent="0" algn="ctr" rtl="0">
              <a:spcBef>
                <a:spcPts val="0"/>
              </a:spcBef>
              <a:spcAft>
                <a:spcPts val="0"/>
              </a:spcAft>
              <a:buNone/>
            </a:pPr>
            <a:r>
              <a:rPr lang="en" sz="2700" b="1" i="1">
                <a:solidFill>
                  <a:srgbClr val="45818E"/>
                </a:solidFill>
              </a:rPr>
              <a:t>For All </a:t>
            </a:r>
            <a:r>
              <a:rPr lang="en" sz="2700" b="1">
                <a:solidFill>
                  <a:srgbClr val="45818E"/>
                </a:solidFill>
              </a:rPr>
              <a:t>Line</a:t>
            </a:r>
            <a:endParaRPr sz="2700" b="1">
              <a:solidFill>
                <a:srgbClr val="45818E"/>
              </a:solidFill>
            </a:endParaRPr>
          </a:p>
        </p:txBody>
      </p:sp>
      <p:pic>
        <p:nvPicPr>
          <p:cNvPr id="280" name="Google Shape;280;p13" descr="Feels like home logo" title="Feels like home logo"/>
          <p:cNvPicPr preferRelativeResize="0"/>
          <p:nvPr/>
        </p:nvPicPr>
        <p:blipFill>
          <a:blip r:embed="rId3">
            <a:alphaModFix/>
          </a:blip>
          <a:stretch>
            <a:fillRect/>
          </a:stretch>
        </p:blipFill>
        <p:spPr>
          <a:xfrm>
            <a:off x="3113450" y="565825"/>
            <a:ext cx="2917100" cy="2917100"/>
          </a:xfrm>
          <a:prstGeom prst="rect">
            <a:avLst/>
          </a:prstGeom>
          <a:noFill/>
          <a:ln w="9525" cap="flat" cmpd="sng">
            <a:solidFill>
              <a:srgbClr val="EFEFEF"/>
            </a:solidFill>
            <a:prstDash val="solid"/>
            <a:miter lim="8000"/>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4"/>
          <p:cNvSpPr/>
          <p:nvPr/>
        </p:nvSpPr>
        <p:spPr>
          <a:xfrm>
            <a:off x="78750" y="75450"/>
            <a:ext cx="8986500" cy="4992600"/>
          </a:xfrm>
          <a:prstGeom prst="rect">
            <a:avLst/>
          </a:prstGeom>
          <a:noFill/>
          <a:ln w="76200" cap="flat" cmpd="sng">
            <a:solidFill>
              <a:srgbClr val="458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193800" y="184950"/>
            <a:ext cx="8756400" cy="4773600"/>
          </a:xfrm>
          <a:prstGeom prst="rect">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134F5C"/>
                </a:solidFill>
                <a:latin typeface="Arial"/>
                <a:ea typeface="Arial"/>
                <a:cs typeface="Arial"/>
                <a:sym typeface="Arial"/>
              </a:rPr>
              <a:t>Campaign SMART goals &amp; activities</a:t>
            </a:r>
            <a:endParaRPr>
              <a:solidFill>
                <a:srgbClr val="134F5C"/>
              </a:solidFill>
              <a:latin typeface="Arial"/>
              <a:ea typeface="Arial"/>
              <a:cs typeface="Arial"/>
              <a:sym typeface="Arial"/>
            </a:endParaRPr>
          </a:p>
        </p:txBody>
      </p:sp>
      <p:sp>
        <p:nvSpPr>
          <p:cNvPr id="288" name="Google Shape;288;p14"/>
          <p:cNvSpPr txBox="1">
            <a:spLocks noGrp="1"/>
          </p:cNvSpPr>
          <p:nvPr>
            <p:ph type="body" idx="1"/>
          </p:nvPr>
        </p:nvSpPr>
        <p:spPr>
          <a:xfrm>
            <a:off x="1303800" y="1726600"/>
            <a:ext cx="7030500" cy="25416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Font typeface="Arial"/>
              <a:buChar char="●"/>
            </a:pPr>
            <a:r>
              <a:rPr lang="en" sz="1600" b="1">
                <a:latin typeface="Arial"/>
                <a:ea typeface="Arial"/>
                <a:cs typeface="Arial"/>
                <a:sym typeface="Arial"/>
              </a:rPr>
              <a:t>Goal 1: </a:t>
            </a:r>
            <a:r>
              <a:rPr lang="en" sz="1600">
                <a:latin typeface="Arial"/>
                <a:ea typeface="Arial"/>
                <a:cs typeface="Arial"/>
                <a:sym typeface="Arial"/>
              </a:rPr>
              <a:t>Grow the email subscriber list by 12,000 people by the end of September by partnering with social and paid media specialists and launching an email referral program that offers discounts to existing subscribers</a:t>
            </a:r>
            <a:endParaRPr sz="1600">
              <a:latin typeface="Arial"/>
              <a:ea typeface="Arial"/>
              <a:cs typeface="Arial"/>
              <a:sym typeface="Arial"/>
            </a:endParaRPr>
          </a:p>
          <a:p>
            <a:pPr marL="457200" lvl="0" indent="-330200" algn="l" rtl="0">
              <a:spcBef>
                <a:spcPts val="1000"/>
              </a:spcBef>
              <a:spcAft>
                <a:spcPts val="1200"/>
              </a:spcAft>
              <a:buSzPts val="1600"/>
              <a:buFont typeface="Arial"/>
              <a:buChar char="●"/>
            </a:pPr>
            <a:r>
              <a:rPr lang="en" sz="1600" b="1">
                <a:latin typeface="Arial"/>
                <a:ea typeface="Arial"/>
                <a:cs typeface="Arial"/>
                <a:sym typeface="Arial"/>
              </a:rPr>
              <a:t>Goal 2: </a:t>
            </a:r>
            <a:r>
              <a:rPr lang="en" sz="1600">
                <a:latin typeface="Arial"/>
                <a:ea typeface="Arial"/>
                <a:cs typeface="Arial"/>
                <a:sym typeface="Arial"/>
              </a:rPr>
              <a:t>Increase the monthly conversion rate of current subscribers by 2% within six months of launch by segmenting the email list for the </a:t>
            </a:r>
            <a:r>
              <a:rPr lang="en" sz="1600" i="1">
                <a:latin typeface="Arial"/>
                <a:ea typeface="Arial"/>
                <a:cs typeface="Arial"/>
                <a:sym typeface="Arial"/>
              </a:rPr>
              <a:t>For All </a:t>
            </a:r>
            <a:r>
              <a:rPr lang="en" sz="1600">
                <a:latin typeface="Arial"/>
                <a:ea typeface="Arial"/>
                <a:cs typeface="Arial"/>
                <a:sym typeface="Arial"/>
              </a:rPr>
              <a:t>line of products.</a:t>
            </a:r>
            <a:endParaRPr sz="16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5"/>
          <p:cNvSpPr/>
          <p:nvPr/>
        </p:nvSpPr>
        <p:spPr>
          <a:xfrm>
            <a:off x="78750" y="75450"/>
            <a:ext cx="8986500" cy="4992600"/>
          </a:xfrm>
          <a:prstGeom prst="rect">
            <a:avLst/>
          </a:prstGeom>
          <a:noFill/>
          <a:ln w="76200" cap="flat" cmpd="sng">
            <a:solidFill>
              <a:srgbClr val="458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193800" y="184950"/>
            <a:ext cx="8756400" cy="4773600"/>
          </a:xfrm>
          <a:prstGeom prst="rect">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134F5C"/>
                </a:solidFill>
                <a:latin typeface="Arial"/>
                <a:ea typeface="Arial"/>
                <a:cs typeface="Arial"/>
                <a:sym typeface="Arial"/>
              </a:rPr>
              <a:t>Campaign KPIs</a:t>
            </a:r>
            <a:endParaRPr>
              <a:solidFill>
                <a:srgbClr val="134F5C"/>
              </a:solidFill>
              <a:latin typeface="Arial"/>
              <a:ea typeface="Arial"/>
              <a:cs typeface="Arial"/>
              <a:sym typeface="Arial"/>
            </a:endParaRPr>
          </a:p>
        </p:txBody>
      </p:sp>
      <p:sp>
        <p:nvSpPr>
          <p:cNvPr id="296" name="Google Shape;296;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Arial"/>
              <a:buChar char="●"/>
            </a:pPr>
            <a:r>
              <a:rPr lang="en" sz="1800">
                <a:latin typeface="Arial"/>
                <a:ea typeface="Arial"/>
                <a:cs typeface="Arial"/>
                <a:sym typeface="Arial"/>
              </a:rPr>
              <a:t>New subscribers added</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 sz="1800">
                <a:latin typeface="Arial"/>
                <a:ea typeface="Arial"/>
                <a:cs typeface="Arial"/>
                <a:sym typeface="Arial"/>
              </a:rPr>
              <a:t>Conversion rate</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 sz="1800">
                <a:latin typeface="Arial"/>
                <a:ea typeface="Arial"/>
                <a:cs typeface="Arial"/>
                <a:sym typeface="Arial"/>
              </a:rPr>
              <a:t>Open rate</a:t>
            </a:r>
            <a:endParaRPr sz="1800">
              <a:latin typeface="Arial"/>
              <a:ea typeface="Arial"/>
              <a:cs typeface="Arial"/>
              <a:sym typeface="Arial"/>
            </a:endParaRPr>
          </a:p>
          <a:p>
            <a:pPr marL="457200" lvl="0" indent="-342900" algn="l" rtl="0">
              <a:spcBef>
                <a:spcPts val="0"/>
              </a:spcBef>
              <a:spcAft>
                <a:spcPts val="0"/>
              </a:spcAft>
              <a:buSzPts val="1800"/>
              <a:buFont typeface="Arial"/>
              <a:buChar char="●"/>
            </a:pPr>
            <a:r>
              <a:rPr lang="en" sz="1800">
                <a:latin typeface="Arial"/>
                <a:ea typeface="Arial"/>
                <a:cs typeface="Arial"/>
                <a:sym typeface="Arial"/>
              </a:rPr>
              <a:t>Click-to-open rate</a:t>
            </a:r>
            <a:endParaRPr sz="1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6"/>
          <p:cNvSpPr/>
          <p:nvPr/>
        </p:nvSpPr>
        <p:spPr>
          <a:xfrm>
            <a:off x="78750" y="75450"/>
            <a:ext cx="8986500" cy="4992600"/>
          </a:xfrm>
          <a:prstGeom prst="rect">
            <a:avLst/>
          </a:prstGeom>
          <a:noFill/>
          <a:ln w="76200" cap="flat" cmpd="sng">
            <a:solidFill>
              <a:srgbClr val="458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193800" y="184950"/>
            <a:ext cx="8756400" cy="4773600"/>
          </a:xfrm>
          <a:prstGeom prst="rect">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134F5C"/>
                </a:solidFill>
                <a:latin typeface="Arial"/>
                <a:ea typeface="Arial"/>
                <a:cs typeface="Arial"/>
                <a:sym typeface="Arial"/>
              </a:rPr>
              <a:t>New email subscribers added</a:t>
            </a:r>
            <a:endParaRPr>
              <a:solidFill>
                <a:srgbClr val="134F5C"/>
              </a:solidFill>
              <a:latin typeface="Arial"/>
              <a:ea typeface="Arial"/>
              <a:cs typeface="Arial"/>
              <a:sym typeface="Arial"/>
            </a:endParaRPr>
          </a:p>
        </p:txBody>
      </p:sp>
      <p:pic>
        <p:nvPicPr>
          <p:cNvPr id="304" name="Google Shape;304;p16" descr="A column chart that shows monthly subscriber increases from January to August. Increases are between 1200 and 1700 for April through June, and rise sharply to over 2000 after the end-of-June launch." title="Subscriber list growth chart"/>
          <p:cNvPicPr preferRelativeResize="0"/>
          <p:nvPr/>
        </p:nvPicPr>
        <p:blipFill>
          <a:blip r:embed="rId3">
            <a:alphaModFix/>
          </a:blip>
          <a:stretch>
            <a:fillRect/>
          </a:stretch>
        </p:blipFill>
        <p:spPr>
          <a:xfrm>
            <a:off x="3091250" y="1351425"/>
            <a:ext cx="5502249" cy="3402226"/>
          </a:xfrm>
          <a:prstGeom prst="rect">
            <a:avLst/>
          </a:prstGeom>
          <a:noFill/>
          <a:ln>
            <a:noFill/>
          </a:ln>
        </p:spPr>
      </p:pic>
      <p:sp>
        <p:nvSpPr>
          <p:cNvPr id="305" name="Google Shape;305;p16"/>
          <p:cNvSpPr/>
          <p:nvPr/>
        </p:nvSpPr>
        <p:spPr>
          <a:xfrm>
            <a:off x="757325" y="1847925"/>
            <a:ext cx="1764600" cy="999300"/>
          </a:xfrm>
          <a:prstGeom prst="rect">
            <a:avLst/>
          </a:prstGeom>
          <a:solidFill>
            <a:srgbClr val="0B539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solidFill>
                  <a:srgbClr val="FFFFFF"/>
                </a:solidFill>
              </a:rPr>
              <a:t>Goal</a:t>
            </a:r>
            <a:endParaRPr sz="2000" b="1">
              <a:solidFill>
                <a:srgbClr val="FFFFFF"/>
              </a:solidFill>
            </a:endParaRPr>
          </a:p>
          <a:p>
            <a:pPr marL="0" lvl="0" indent="0" algn="ctr" rtl="0">
              <a:spcBef>
                <a:spcPts val="0"/>
              </a:spcBef>
              <a:spcAft>
                <a:spcPts val="0"/>
              </a:spcAft>
              <a:buNone/>
            </a:pPr>
            <a:r>
              <a:rPr lang="en" b="1">
                <a:solidFill>
                  <a:srgbClr val="FFFFFF"/>
                </a:solidFill>
              </a:rPr>
              <a:t>12K new subs by end of Sept.</a:t>
            </a:r>
            <a:endParaRPr b="1">
              <a:solidFill>
                <a:srgbClr val="FFFFFF"/>
              </a:solidFill>
            </a:endParaRPr>
          </a:p>
        </p:txBody>
      </p:sp>
      <p:sp>
        <p:nvSpPr>
          <p:cNvPr id="306" name="Google Shape;306;p16"/>
          <p:cNvSpPr/>
          <p:nvPr/>
        </p:nvSpPr>
        <p:spPr>
          <a:xfrm>
            <a:off x="757325" y="3230375"/>
            <a:ext cx="1764600" cy="1162800"/>
          </a:xfrm>
          <a:prstGeom prst="rect">
            <a:avLst/>
          </a:prstGeom>
          <a:solidFill>
            <a:srgbClr val="0B539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solidFill>
                  <a:srgbClr val="FFFFFF"/>
                </a:solidFill>
              </a:rPr>
              <a:t>Gap to target</a:t>
            </a:r>
            <a:endParaRPr sz="2000" b="1">
              <a:solidFill>
                <a:srgbClr val="FFFFFF"/>
              </a:solidFill>
            </a:endParaRPr>
          </a:p>
          <a:p>
            <a:pPr marL="0" lvl="0" indent="0" algn="ctr" rtl="0">
              <a:spcBef>
                <a:spcPts val="0"/>
              </a:spcBef>
              <a:spcAft>
                <a:spcPts val="0"/>
              </a:spcAft>
              <a:buNone/>
            </a:pPr>
            <a:r>
              <a:rPr lang="en" b="1">
                <a:solidFill>
                  <a:srgbClr val="FFFFFF"/>
                </a:solidFill>
              </a:rPr>
              <a:t>Aug: 3,337</a:t>
            </a:r>
            <a:endParaRPr b="1">
              <a:solidFill>
                <a:srgbClr val="FFFFFF"/>
              </a:solidFill>
            </a:endParaRPr>
          </a:p>
        </p:txBody>
      </p:sp>
      <p:cxnSp>
        <p:nvCxnSpPr>
          <p:cNvPr id="307" name="Google Shape;307;p16"/>
          <p:cNvCxnSpPr/>
          <p:nvPr/>
        </p:nvCxnSpPr>
        <p:spPr>
          <a:xfrm>
            <a:off x="6443775" y="1916475"/>
            <a:ext cx="0" cy="2751900"/>
          </a:xfrm>
          <a:prstGeom prst="straightConnector1">
            <a:avLst/>
          </a:prstGeom>
          <a:noFill/>
          <a:ln w="9525" cap="flat" cmpd="sng">
            <a:solidFill>
              <a:srgbClr val="0000FF"/>
            </a:solidFill>
            <a:prstDash val="solid"/>
            <a:round/>
            <a:headEnd type="none" w="med" len="med"/>
            <a:tailEnd type="none" w="med" len="med"/>
          </a:ln>
        </p:spPr>
      </p:cxnSp>
      <p:sp>
        <p:nvSpPr>
          <p:cNvPr id="308" name="Google Shape;308;p16"/>
          <p:cNvSpPr txBox="1"/>
          <p:nvPr/>
        </p:nvSpPr>
        <p:spPr>
          <a:xfrm>
            <a:off x="5962525" y="4573650"/>
            <a:ext cx="10017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rgbClr val="666666"/>
                </a:solidFill>
              </a:rPr>
              <a:t>Launch</a:t>
            </a:r>
            <a:endParaRPr sz="1300" b="1">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7"/>
          <p:cNvSpPr/>
          <p:nvPr/>
        </p:nvSpPr>
        <p:spPr>
          <a:xfrm>
            <a:off x="78750" y="75450"/>
            <a:ext cx="8986500" cy="4992600"/>
          </a:xfrm>
          <a:prstGeom prst="rect">
            <a:avLst/>
          </a:prstGeom>
          <a:noFill/>
          <a:ln w="76200" cap="flat" cmpd="sng">
            <a:solidFill>
              <a:srgbClr val="458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7"/>
          <p:cNvSpPr/>
          <p:nvPr/>
        </p:nvSpPr>
        <p:spPr>
          <a:xfrm>
            <a:off x="193800" y="184950"/>
            <a:ext cx="8756400" cy="4773600"/>
          </a:xfrm>
          <a:prstGeom prst="rect">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134F5C"/>
                </a:solidFill>
                <a:latin typeface="Arial"/>
                <a:ea typeface="Arial"/>
                <a:cs typeface="Arial"/>
                <a:sym typeface="Arial"/>
              </a:rPr>
              <a:t>Monthly conversion rates</a:t>
            </a:r>
            <a:endParaRPr>
              <a:solidFill>
                <a:srgbClr val="134F5C"/>
              </a:solidFill>
              <a:latin typeface="Arial"/>
              <a:ea typeface="Arial"/>
              <a:cs typeface="Arial"/>
              <a:sym typeface="Arial"/>
            </a:endParaRPr>
          </a:p>
        </p:txBody>
      </p:sp>
      <p:pic>
        <p:nvPicPr>
          <p:cNvPr id="316" name="Google Shape;316;p17" descr="A clustered bar graph comparing company-wide conversion rates for April through August, this year versus last year. This year's rates begin at 5%, rising to 5.25% in July and 5.5% in August." title="Monthly, company-wide conversion rates"/>
          <p:cNvPicPr preferRelativeResize="0"/>
          <p:nvPr/>
        </p:nvPicPr>
        <p:blipFill rotWithShape="1">
          <a:blip r:embed="rId3">
            <a:alphaModFix/>
          </a:blip>
          <a:srcRect/>
          <a:stretch/>
        </p:blipFill>
        <p:spPr>
          <a:xfrm>
            <a:off x="631263" y="1597875"/>
            <a:ext cx="7881474" cy="3297075"/>
          </a:xfrm>
          <a:prstGeom prst="rect">
            <a:avLst/>
          </a:prstGeom>
          <a:noFill/>
          <a:ln>
            <a:noFill/>
          </a:ln>
        </p:spPr>
      </p:pic>
      <p:sp>
        <p:nvSpPr>
          <p:cNvPr id="317" name="Google Shape;317;p17"/>
          <p:cNvSpPr/>
          <p:nvPr/>
        </p:nvSpPr>
        <p:spPr>
          <a:xfrm>
            <a:off x="6680975" y="598575"/>
            <a:ext cx="1452300" cy="999300"/>
          </a:xfrm>
          <a:prstGeom prst="rect">
            <a:avLst/>
          </a:prstGeom>
          <a:solidFill>
            <a:srgbClr val="0B539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solidFill>
                  <a:srgbClr val="FFFFFF"/>
                </a:solidFill>
              </a:rPr>
              <a:t>Goal</a:t>
            </a:r>
            <a:endParaRPr sz="2000" b="1">
              <a:solidFill>
                <a:srgbClr val="FFFFFF"/>
              </a:solidFill>
            </a:endParaRPr>
          </a:p>
          <a:p>
            <a:pPr marL="0" lvl="0" indent="0" algn="ctr" rtl="0">
              <a:spcBef>
                <a:spcPts val="0"/>
              </a:spcBef>
              <a:spcAft>
                <a:spcPts val="0"/>
              </a:spcAft>
              <a:buNone/>
            </a:pPr>
            <a:r>
              <a:rPr lang="en" b="1">
                <a:solidFill>
                  <a:srgbClr val="FFFFFF"/>
                </a:solidFill>
              </a:rPr>
              <a:t>Increase 2% by end of Dec.</a:t>
            </a:r>
            <a:endParaRPr b="1">
              <a:solidFill>
                <a:srgbClr val="FFFFFF"/>
              </a:solidFill>
            </a:endParaRPr>
          </a:p>
        </p:txBody>
      </p:sp>
      <p:cxnSp>
        <p:nvCxnSpPr>
          <p:cNvPr id="318" name="Google Shape;318;p17"/>
          <p:cNvCxnSpPr/>
          <p:nvPr/>
        </p:nvCxnSpPr>
        <p:spPr>
          <a:xfrm flipH="1">
            <a:off x="5422750" y="2418275"/>
            <a:ext cx="6000" cy="2258700"/>
          </a:xfrm>
          <a:prstGeom prst="straightConnector1">
            <a:avLst/>
          </a:prstGeom>
          <a:noFill/>
          <a:ln w="9525" cap="flat" cmpd="sng">
            <a:solidFill>
              <a:srgbClr val="0000FF"/>
            </a:solidFill>
            <a:prstDash val="solid"/>
            <a:round/>
            <a:headEnd type="none" w="med" len="med"/>
            <a:tailEnd type="none" w="med" len="med"/>
          </a:ln>
        </p:spPr>
      </p:cxnSp>
      <p:sp>
        <p:nvSpPr>
          <p:cNvPr id="319" name="Google Shape;319;p17"/>
          <p:cNvSpPr txBox="1"/>
          <p:nvPr/>
        </p:nvSpPr>
        <p:spPr>
          <a:xfrm>
            <a:off x="4941350" y="4582375"/>
            <a:ext cx="10017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rgbClr val="666666"/>
                </a:solidFill>
              </a:rPr>
              <a:t>Launch</a:t>
            </a:r>
            <a:endParaRPr sz="1300" b="1">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8"/>
          <p:cNvSpPr/>
          <p:nvPr/>
        </p:nvSpPr>
        <p:spPr>
          <a:xfrm>
            <a:off x="193800" y="184950"/>
            <a:ext cx="8756400" cy="4773600"/>
          </a:xfrm>
          <a:prstGeom prst="rect">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8"/>
          <p:cNvSpPr/>
          <p:nvPr/>
        </p:nvSpPr>
        <p:spPr>
          <a:xfrm>
            <a:off x="78750" y="75450"/>
            <a:ext cx="8986500" cy="4992600"/>
          </a:xfrm>
          <a:prstGeom prst="rect">
            <a:avLst/>
          </a:prstGeom>
          <a:noFill/>
          <a:ln w="76200" cap="flat" cmpd="sng">
            <a:solidFill>
              <a:srgbClr val="458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6" name="Google Shape;326;p18" descr="An area graph that compares the weekly email open rate to the click-to-open rate for July and August. The open rate gradually rises from 20% to 28%. The click-to-open rate fluctuates between 1.5% and 2.5%." title="Weekly open rate versus click-to-open rate"/>
          <p:cNvPicPr preferRelativeResize="0"/>
          <p:nvPr/>
        </p:nvPicPr>
        <p:blipFill>
          <a:blip r:embed="rId3">
            <a:alphaModFix/>
          </a:blip>
          <a:stretch>
            <a:fillRect/>
          </a:stretch>
        </p:blipFill>
        <p:spPr>
          <a:xfrm>
            <a:off x="2521950" y="1201200"/>
            <a:ext cx="5979924" cy="3639138"/>
          </a:xfrm>
          <a:prstGeom prst="rect">
            <a:avLst/>
          </a:prstGeom>
          <a:noFill/>
          <a:ln>
            <a:noFill/>
          </a:ln>
        </p:spPr>
      </p:pic>
      <p:sp>
        <p:nvSpPr>
          <p:cNvPr id="327" name="Google Shape;327;p18"/>
          <p:cNvSpPr txBox="1">
            <a:spLocks noGrp="1"/>
          </p:cNvSpPr>
          <p:nvPr>
            <p:ph type="title"/>
          </p:nvPr>
        </p:nvSpPr>
        <p:spPr>
          <a:xfrm>
            <a:off x="1303800" y="598575"/>
            <a:ext cx="71982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134F5C"/>
                </a:solidFill>
                <a:latin typeface="Arial"/>
                <a:ea typeface="Arial"/>
                <a:cs typeface="Arial"/>
                <a:sym typeface="Arial"/>
              </a:rPr>
              <a:t>Weekly open rates vs. click-to-open rates</a:t>
            </a:r>
            <a:endParaRPr>
              <a:solidFill>
                <a:srgbClr val="134F5C"/>
              </a:solidFill>
              <a:latin typeface="Arial"/>
              <a:ea typeface="Arial"/>
              <a:cs typeface="Arial"/>
              <a:sym typeface="Arial"/>
            </a:endParaRPr>
          </a:p>
        </p:txBody>
      </p:sp>
      <p:sp>
        <p:nvSpPr>
          <p:cNvPr id="328" name="Google Shape;328;p18"/>
          <p:cNvSpPr/>
          <p:nvPr/>
        </p:nvSpPr>
        <p:spPr>
          <a:xfrm>
            <a:off x="681125" y="2076525"/>
            <a:ext cx="1718400" cy="1955100"/>
          </a:xfrm>
          <a:prstGeom prst="rect">
            <a:avLst/>
          </a:prstGeom>
          <a:solidFill>
            <a:srgbClr val="0B5394"/>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000" b="1">
                <a:solidFill>
                  <a:srgbClr val="FFFFFF"/>
                </a:solidFill>
              </a:rPr>
              <a:t>Industry benchmarks</a:t>
            </a:r>
            <a:endParaRPr sz="2000" b="1">
              <a:solidFill>
                <a:srgbClr val="FFFFFF"/>
              </a:solidFill>
            </a:endParaRPr>
          </a:p>
          <a:p>
            <a:pPr marL="0" lvl="0" indent="0" algn="ctr" rtl="0">
              <a:spcBef>
                <a:spcPts val="1000"/>
              </a:spcBef>
              <a:spcAft>
                <a:spcPts val="0"/>
              </a:spcAft>
              <a:buNone/>
            </a:pPr>
            <a:r>
              <a:rPr lang="en" b="1">
                <a:solidFill>
                  <a:srgbClr val="FFFFFF"/>
                </a:solidFill>
              </a:rPr>
              <a:t>Open rate: 20%</a:t>
            </a:r>
            <a:endParaRPr b="1">
              <a:solidFill>
                <a:srgbClr val="FFFFFF"/>
              </a:solidFill>
            </a:endParaRPr>
          </a:p>
          <a:p>
            <a:pPr marL="0" lvl="0" indent="0" algn="ctr" rtl="0">
              <a:spcBef>
                <a:spcPts val="1000"/>
              </a:spcBef>
              <a:spcAft>
                <a:spcPts val="0"/>
              </a:spcAft>
              <a:buNone/>
            </a:pPr>
            <a:r>
              <a:rPr lang="en" b="1">
                <a:solidFill>
                  <a:srgbClr val="FFFFFF"/>
                </a:solidFill>
              </a:rPr>
              <a:t>Click-to-open rate: 3%</a:t>
            </a:r>
            <a:endParaRPr b="1">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9"/>
          <p:cNvSpPr/>
          <p:nvPr/>
        </p:nvSpPr>
        <p:spPr>
          <a:xfrm>
            <a:off x="78750" y="75450"/>
            <a:ext cx="8986500" cy="4992600"/>
          </a:xfrm>
          <a:prstGeom prst="rect">
            <a:avLst/>
          </a:prstGeom>
          <a:noFill/>
          <a:ln w="76200" cap="flat" cmpd="sng">
            <a:solidFill>
              <a:srgbClr val="45818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193800" y="184950"/>
            <a:ext cx="8756400" cy="4773600"/>
          </a:xfrm>
          <a:prstGeom prst="rect">
            <a:avLst/>
          </a:prstGeom>
          <a:no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134F5C"/>
                </a:solidFill>
                <a:latin typeface="Arial"/>
                <a:ea typeface="Arial"/>
                <a:cs typeface="Arial"/>
                <a:sym typeface="Arial"/>
              </a:rPr>
              <a:t>Conclusion and next steps</a:t>
            </a:r>
            <a:endParaRPr>
              <a:solidFill>
                <a:srgbClr val="134F5C"/>
              </a:solidFill>
              <a:latin typeface="Arial"/>
              <a:ea typeface="Arial"/>
              <a:cs typeface="Arial"/>
              <a:sym typeface="Arial"/>
            </a:endParaRPr>
          </a:p>
        </p:txBody>
      </p:sp>
      <p:sp>
        <p:nvSpPr>
          <p:cNvPr id="336" name="Google Shape;336;p19"/>
          <p:cNvSpPr txBox="1">
            <a:spLocks noGrp="1"/>
          </p:cNvSpPr>
          <p:nvPr>
            <p:ph type="body" idx="1"/>
          </p:nvPr>
        </p:nvSpPr>
        <p:spPr>
          <a:xfrm>
            <a:off x="1303800" y="1423825"/>
            <a:ext cx="7030500" cy="3107700"/>
          </a:xfrm>
          <a:prstGeom prst="rect">
            <a:avLst/>
          </a:prstGeom>
        </p:spPr>
        <p:txBody>
          <a:bodyPr spcFirstLastPara="1" wrap="square" lIns="91425" tIns="91425" rIns="91425" bIns="91425" anchor="t" anchorCtr="0">
            <a:noAutofit/>
          </a:bodyPr>
          <a:lstStyle/>
          <a:p>
            <a:pPr marL="0" lvl="0" indent="0">
              <a:lnSpc>
                <a:spcPct val="100000"/>
              </a:lnSpc>
              <a:buNone/>
            </a:pPr>
            <a:r>
              <a:rPr lang="en-US" altLang="ko-KR" sz="1200" dirty="0">
                <a:solidFill>
                  <a:srgbClr val="000000"/>
                </a:solidFill>
                <a:latin typeface="Arial"/>
                <a:ea typeface="Arial"/>
                <a:cs typeface="Arial"/>
                <a:sym typeface="Arial"/>
              </a:rPr>
              <a:t>Campaign performance:</a:t>
            </a:r>
          </a:p>
          <a:p>
            <a:pPr lvl="0" indent="-317500">
              <a:lnSpc>
                <a:spcPct val="100000"/>
              </a:lnSpc>
              <a:spcBef>
                <a:spcPts val="1000"/>
              </a:spcBef>
              <a:buClr>
                <a:srgbClr val="000000"/>
              </a:buClr>
              <a:buSzPts val="1400"/>
              <a:buFont typeface="Arial"/>
              <a:buChar char="●"/>
            </a:pPr>
            <a:r>
              <a:rPr lang="en-US" altLang="ko-KR" sz="1200" dirty="0">
                <a:solidFill>
                  <a:srgbClr val="000000"/>
                </a:solidFill>
                <a:latin typeface="Arial"/>
                <a:ea typeface="Arial"/>
                <a:cs typeface="Arial"/>
                <a:sym typeface="Arial"/>
              </a:rPr>
              <a:t>New subscribers increasing naturally post-launch</a:t>
            </a:r>
          </a:p>
          <a:p>
            <a:pPr lvl="0" indent="-317500">
              <a:lnSpc>
                <a:spcPct val="100000"/>
              </a:lnSpc>
              <a:buClr>
                <a:srgbClr val="000000"/>
              </a:buClr>
              <a:buSzPts val="1400"/>
              <a:buFont typeface="Arial"/>
              <a:buChar char="●"/>
            </a:pPr>
            <a:r>
              <a:rPr lang="en-US" altLang="ko-KR" sz="1200" dirty="0">
                <a:solidFill>
                  <a:srgbClr val="000000"/>
                </a:solidFill>
                <a:latin typeface="Arial"/>
                <a:ea typeface="Arial"/>
                <a:cs typeface="Arial"/>
                <a:sym typeface="Arial"/>
              </a:rPr>
              <a:t>Rising conversion rates despite CTOR remaining below industry average</a:t>
            </a:r>
          </a:p>
          <a:p>
            <a:pPr marL="0" lvl="0" indent="0">
              <a:lnSpc>
                <a:spcPct val="100000"/>
              </a:lnSpc>
              <a:buNone/>
            </a:pPr>
            <a:endParaRPr lang="en-US" altLang="ko-KR" sz="1200" dirty="0">
              <a:solidFill>
                <a:srgbClr val="000000"/>
              </a:solidFill>
              <a:latin typeface="Arial"/>
              <a:ea typeface="Arial"/>
              <a:cs typeface="Arial"/>
              <a:sym typeface="Arial"/>
            </a:endParaRPr>
          </a:p>
          <a:p>
            <a:pPr marL="0" lvl="0" indent="0">
              <a:lnSpc>
                <a:spcPct val="100000"/>
              </a:lnSpc>
              <a:buNone/>
            </a:pPr>
            <a:r>
              <a:rPr lang="en-US" altLang="ko-KR" sz="1200" dirty="0">
                <a:solidFill>
                  <a:srgbClr val="000000"/>
                </a:solidFill>
                <a:latin typeface="Arial"/>
                <a:ea typeface="Arial"/>
                <a:cs typeface="Arial"/>
                <a:sym typeface="Arial"/>
              </a:rPr>
              <a:t>Action items include:</a:t>
            </a:r>
          </a:p>
          <a:p>
            <a:pPr lvl="0" indent="-317500">
              <a:lnSpc>
                <a:spcPct val="100000"/>
              </a:lnSpc>
              <a:spcBef>
                <a:spcPts val="1000"/>
              </a:spcBef>
              <a:buClr>
                <a:srgbClr val="000000"/>
              </a:buClr>
              <a:buSzPts val="1400"/>
              <a:buFont typeface="Arial"/>
              <a:buChar char="●"/>
            </a:pPr>
            <a:r>
              <a:rPr lang="en-US" altLang="ko-KR" sz="1200" dirty="0">
                <a:solidFill>
                  <a:srgbClr val="000000"/>
                </a:solidFill>
                <a:latin typeface="Arial"/>
                <a:ea typeface="Arial"/>
                <a:cs typeface="Arial"/>
                <a:sym typeface="Arial"/>
              </a:rPr>
              <a:t>Continuing to monitor KPI performance</a:t>
            </a:r>
          </a:p>
          <a:p>
            <a:pPr lvl="0" indent="-317500">
              <a:lnSpc>
                <a:spcPct val="100000"/>
              </a:lnSpc>
              <a:buClr>
                <a:srgbClr val="000000"/>
              </a:buClr>
              <a:buSzPts val="1400"/>
              <a:buFont typeface="Arial"/>
              <a:buChar char="●"/>
            </a:pPr>
            <a:r>
              <a:rPr lang="en-US" altLang="ko-KR" sz="1200" dirty="0">
                <a:solidFill>
                  <a:srgbClr val="000000"/>
                </a:solidFill>
                <a:latin typeface="Arial"/>
                <a:ea typeface="Arial"/>
                <a:cs typeface="Arial"/>
                <a:sym typeface="Arial"/>
              </a:rPr>
              <a:t>Run A/B tests to optimize CTOR to increase conversions</a:t>
            </a:r>
          </a:p>
          <a:p>
            <a:pPr marL="0" lvl="0" indent="0">
              <a:lnSpc>
                <a:spcPct val="100000"/>
              </a:lnSpc>
              <a:buNone/>
            </a:pPr>
            <a:endParaRPr lang="en-US" altLang="ko-KR" sz="1200" dirty="0">
              <a:solidFill>
                <a:srgbClr val="000000"/>
              </a:solidFill>
              <a:latin typeface="Arial"/>
              <a:ea typeface="Arial"/>
              <a:cs typeface="Arial"/>
              <a:sym typeface="Arial"/>
            </a:endParaRPr>
          </a:p>
          <a:p>
            <a:pPr marL="0" lvl="0" indent="0">
              <a:lnSpc>
                <a:spcPct val="100000"/>
              </a:lnSpc>
              <a:buNone/>
            </a:pPr>
            <a:r>
              <a:rPr lang="en-US" altLang="ko-KR" sz="1200" dirty="0">
                <a:solidFill>
                  <a:srgbClr val="000000"/>
                </a:solidFill>
                <a:latin typeface="Arial"/>
                <a:ea typeface="Arial"/>
                <a:cs typeface="Arial"/>
                <a:sym typeface="Arial"/>
              </a:rPr>
              <a:t>Future recommendations:</a:t>
            </a:r>
          </a:p>
          <a:p>
            <a:pPr lvl="0" indent="-317500">
              <a:lnSpc>
                <a:spcPct val="100000"/>
              </a:lnSpc>
              <a:spcBef>
                <a:spcPts val="1000"/>
              </a:spcBef>
              <a:buClr>
                <a:srgbClr val="000000"/>
              </a:buClr>
              <a:buSzPts val="1400"/>
              <a:buFont typeface="Arial"/>
              <a:buChar char="●"/>
            </a:pPr>
            <a:r>
              <a:rPr lang="en-US" altLang="ko-KR" sz="1200" dirty="0">
                <a:solidFill>
                  <a:srgbClr val="000000"/>
                </a:solidFill>
                <a:latin typeface="Arial"/>
                <a:ea typeface="Arial"/>
                <a:cs typeface="Arial"/>
                <a:sym typeface="Arial"/>
              </a:rPr>
              <a:t>Evaluate future campaign timeline and goals based on results</a:t>
            </a:r>
          </a:p>
          <a:p>
            <a:pPr lvl="0" indent="-317500">
              <a:lnSpc>
                <a:spcPct val="100000"/>
              </a:lnSpc>
              <a:buClr>
                <a:srgbClr val="000000"/>
              </a:buClr>
              <a:buSzPts val="1400"/>
              <a:buFont typeface="Arial"/>
              <a:buChar char="●"/>
            </a:pPr>
            <a:r>
              <a:rPr lang="en-US" altLang="ko-KR" sz="1200" dirty="0">
                <a:solidFill>
                  <a:srgbClr val="000000"/>
                </a:solidFill>
                <a:latin typeface="Arial"/>
                <a:ea typeface="Arial"/>
                <a:cs typeface="Arial"/>
                <a:sym typeface="Arial"/>
              </a:rPr>
              <a:t>Build email lists earlier</a:t>
            </a:r>
          </a:p>
          <a:p>
            <a:pPr lvl="0" indent="-317500">
              <a:lnSpc>
                <a:spcPct val="100000"/>
              </a:lnSpc>
              <a:buClr>
                <a:srgbClr val="000000"/>
              </a:buClr>
              <a:buSzPts val="1400"/>
              <a:buFont typeface="Arial"/>
              <a:buChar char="●"/>
            </a:pPr>
            <a:r>
              <a:rPr lang="en-US" altLang="ko-KR" sz="1200" dirty="0">
                <a:solidFill>
                  <a:srgbClr val="000000"/>
                </a:solidFill>
                <a:latin typeface="Arial"/>
                <a:ea typeface="Arial"/>
                <a:cs typeface="Arial"/>
                <a:sym typeface="Arial"/>
              </a:rPr>
              <a:t>Run more pre-campaign A/B tests </a:t>
            </a:r>
            <a:endParaRPr lang="en-US" altLang="ko-KR" sz="1200" dirty="0">
              <a:latin typeface="Arial"/>
              <a:ea typeface="Arial"/>
              <a:cs typeface="Arial"/>
              <a:sym typeface="Arial"/>
            </a:endParaRPr>
          </a:p>
          <a:p>
            <a:pPr marL="0" lvl="0" indent="0" algn="l" rtl="0">
              <a:lnSpc>
                <a:spcPct val="100000"/>
              </a:lnSpc>
              <a:spcBef>
                <a:spcPts val="0"/>
              </a:spcBef>
              <a:spcAft>
                <a:spcPts val="0"/>
              </a:spcAft>
              <a:buNone/>
            </a:pPr>
            <a:endParaRPr sz="1700" dirty="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658</Words>
  <Application>Microsoft Office PowerPoint</Application>
  <PresentationFormat>화면 슬라이드 쇼(16:9)</PresentationFormat>
  <Paragraphs>46</Paragraphs>
  <Slides>7</Slides>
  <Notes>7</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7</vt:i4>
      </vt:variant>
    </vt:vector>
  </HeadingPairs>
  <TitlesOfParts>
    <vt:vector size="11" baseType="lpstr">
      <vt:lpstr>Arial</vt:lpstr>
      <vt:lpstr>Nunito</vt:lpstr>
      <vt:lpstr>Maven Pro</vt:lpstr>
      <vt:lpstr>Momentum</vt:lpstr>
      <vt:lpstr>PowerPoint 프레젠테이션</vt:lpstr>
      <vt:lpstr>Campaign SMART goals &amp; activities</vt:lpstr>
      <vt:lpstr>Campaign KPIs</vt:lpstr>
      <vt:lpstr>New email subscribers added</vt:lpstr>
      <vt:lpstr>Monthly conversion rates</vt:lpstr>
      <vt:lpstr>Weekly open rates vs. click-to-open rates</vt:lpstr>
      <vt:lpstr>Conclusion and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Jin</cp:lastModifiedBy>
  <cp:revision>4</cp:revision>
  <dcterms:modified xsi:type="dcterms:W3CDTF">2025-08-09T13:36:25Z</dcterms:modified>
</cp:coreProperties>
</file>