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1"/>
  </p:notesMasterIdLst>
  <p:sldIdLst>
    <p:sldId id="256" r:id="rId2"/>
    <p:sldId id="257" r:id="rId3"/>
    <p:sldId id="265" r:id="rId4"/>
    <p:sldId id="259" r:id="rId5"/>
    <p:sldId id="266" r:id="rId6"/>
    <p:sldId id="262" r:id="rId7"/>
    <p:sldId id="263" r:id="rId8"/>
    <p:sldId id="268" r:id="rId9"/>
    <p:sldId id="264" r:id="rId10"/>
    <p:sldId id="267" r:id="rId11"/>
    <p:sldId id="270" r:id="rId12"/>
    <p:sldId id="271" r:id="rId13"/>
    <p:sldId id="274" r:id="rId14"/>
    <p:sldId id="272" r:id="rId15"/>
    <p:sldId id="275" r:id="rId16"/>
    <p:sldId id="273" r:id="rId17"/>
    <p:sldId id="276" r:id="rId18"/>
    <p:sldId id="280"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82268"/>
  </p:normalViewPr>
  <p:slideViewPr>
    <p:cSldViewPr snapToGrid="0" snapToObjects="1">
      <p:cViewPr varScale="1">
        <p:scale>
          <a:sx n="118" d="100"/>
          <a:sy n="118" d="100"/>
        </p:scale>
        <p:origin x="2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9BBB8-0C59-B74C-9F59-F514256BC5F7}" type="datetimeFigureOut">
              <a:rPr lang="en-US" smtClean="0"/>
              <a:t>7/4/22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C3397F-33D1-384B-B49C-53E90C3A19D1}" type="slidenum">
              <a:rPr lang="en-US" smtClean="0"/>
              <a:t>‹#›</a:t>
            </a:fld>
            <a:endParaRPr lang="en-US"/>
          </a:p>
        </p:txBody>
      </p:sp>
    </p:spTree>
    <p:extLst>
      <p:ext uri="{BB962C8B-B14F-4D97-AF65-F5344CB8AC3E}">
        <p14:creationId xmlns:p14="http://schemas.microsoft.com/office/powerpoint/2010/main" val="43595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of turtle games predictive analytics insights</a:t>
            </a:r>
          </a:p>
        </p:txBody>
      </p:sp>
      <p:sp>
        <p:nvSpPr>
          <p:cNvPr id="4" name="Slide Number Placeholder 3"/>
          <p:cNvSpPr>
            <a:spLocks noGrp="1"/>
          </p:cNvSpPr>
          <p:nvPr>
            <p:ph type="sldNum" sz="quarter" idx="5"/>
          </p:nvPr>
        </p:nvSpPr>
        <p:spPr/>
        <p:txBody>
          <a:bodyPr/>
          <a:lstStyle/>
          <a:p>
            <a:fld id="{5FC3397F-33D1-384B-B49C-53E90C3A19D1}" type="slidenum">
              <a:rPr lang="en-US" smtClean="0"/>
              <a:t>1</a:t>
            </a:fld>
            <a:endParaRPr lang="en-US"/>
          </a:p>
        </p:txBody>
      </p:sp>
    </p:spTree>
    <p:extLst>
      <p:ext uri="{BB962C8B-B14F-4D97-AF65-F5344CB8AC3E}">
        <p14:creationId xmlns:p14="http://schemas.microsoft.com/office/powerpoint/2010/main" val="3535241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20 positive reviews are identified with positive polarity score of 1</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3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Majority mentioned that the games are awesome, </a:t>
            </a:r>
            <a:r>
              <a:rPr lang="en-US" dirty="0" err="1"/>
              <a:t>perferct</a:t>
            </a:r>
            <a:r>
              <a:rPr lang="en-US" dirty="0"/>
              <a:t>, wonderful</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455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 20 positive reviews are identified with negative polarity score of -1 or close to -1</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331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were disappointed, and mentioned issues with box, elf and book, signifying issues with packaging as an area of improvement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135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Times New Roman" panose="02020603050405020304" pitchFamily="18" charset="0"/>
                <a:cs typeface="Calibri" panose="020F0502020204030204" pitchFamily="34" charset="0"/>
              </a:rPr>
              <a:t>Column graph identifies customers age 6-10 are most likely to leave reviews, then followed by age 26-30.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Times New Roman" panose="02020603050405020304" pitchFamily="18" charset="0"/>
                <a:cs typeface="Calibri" panose="020F0502020204030204" pitchFamily="34" charset="0"/>
              </a:rPr>
              <a:t>Business should understand whether key target customers are age 6-10 for </a:t>
            </a:r>
            <a:r>
              <a:rPr lang="en-GB" sz="1200" dirty="0" err="1">
                <a:effectLst/>
                <a:latin typeface="Calibri" panose="020F0502020204030204" pitchFamily="34" charset="0"/>
                <a:ea typeface="Times New Roman" panose="02020603050405020304" pitchFamily="18" charset="0"/>
                <a:cs typeface="Calibri" panose="020F0502020204030204" pitchFamily="34" charset="0"/>
              </a:rPr>
              <a:t>lego</a:t>
            </a:r>
            <a:r>
              <a:rPr lang="en-GB" sz="1200" dirty="0">
                <a:effectLst/>
                <a:latin typeface="Calibri" panose="020F0502020204030204" pitchFamily="34" charset="0"/>
                <a:ea typeface="Times New Roman" panose="02020603050405020304" pitchFamily="18" charset="0"/>
                <a:cs typeface="Calibri" panose="020F0502020204030204" pitchFamily="34" charset="0"/>
              </a:rPr>
              <a:t> products</a:t>
            </a: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219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Column graph indicates age 29 customers purchased the most expensive </a:t>
            </a:r>
            <a:r>
              <a:rPr lang="en-GB" dirty="0" err="1"/>
              <a:t>lego</a:t>
            </a:r>
            <a:r>
              <a:rPr lang="en-GB" dirty="0"/>
              <a:t> product at USD260, then age 25 customers at USD195. </a:t>
            </a:r>
          </a:p>
          <a:p>
            <a:pPr lvl="0"/>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This signifies the older customers have higher purchasing power as they purchase more expensive </a:t>
            </a:r>
            <a:r>
              <a:rPr kumimoji="0" lang="en-GB" sz="1200" b="0" i="0" u="none" strike="noStrike" kern="1200" cap="none" spc="0" normalizeH="0" baseline="0" noProof="0" dirty="0" err="1">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lego</a:t>
            </a:r>
            <a:r>
              <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 products, while ma</a:t>
            </a:r>
            <a:r>
              <a:rPr lang="en-US" dirty="0" err="1"/>
              <a:t>jority</a:t>
            </a:r>
            <a:r>
              <a:rPr lang="en-US" dirty="0"/>
              <a:t> of </a:t>
            </a:r>
            <a:r>
              <a:rPr lang="en-US" dirty="0" err="1"/>
              <a:t>lego</a:t>
            </a:r>
            <a:r>
              <a:rPr lang="en-US" dirty="0"/>
              <a:t> products is priced between USD20 to 70.</a:t>
            </a:r>
          </a:p>
          <a:p>
            <a:pPr lvl="0"/>
            <a:r>
              <a:rPr lang="en-US" dirty="0"/>
              <a:t>Business should target expensive product ranges for older customers as they have higher purchasing power.</a:t>
            </a:r>
          </a:p>
          <a:p>
            <a:pPr lvl="0"/>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872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global sales of video games is predicted based on Europe and North America Sales. </a:t>
            </a:r>
          </a:p>
        </p:txBody>
      </p:sp>
      <p:sp>
        <p:nvSpPr>
          <p:cNvPr id="4" name="Slide Number Placeholder 3"/>
          <p:cNvSpPr>
            <a:spLocks noGrp="1"/>
          </p:cNvSpPr>
          <p:nvPr>
            <p:ph type="sldNum" sz="quarter" idx="5"/>
          </p:nvPr>
        </p:nvSpPr>
        <p:spPr/>
        <p:txBody>
          <a:bodyPr/>
          <a:lstStyle/>
          <a:p>
            <a:fld id="{5FC3397F-33D1-384B-B49C-53E90C3A19D1}" type="slidenum">
              <a:rPr lang="en-US" smtClean="0"/>
              <a:t>16</a:t>
            </a:fld>
            <a:endParaRPr lang="en-US"/>
          </a:p>
        </p:txBody>
      </p:sp>
    </p:spTree>
    <p:extLst>
      <p:ext uri="{BB962C8B-B14F-4D97-AF65-F5344CB8AC3E}">
        <p14:creationId xmlns:p14="http://schemas.microsoft.com/office/powerpoint/2010/main" val="2458324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is a strong positive relationship between EU/NA sales and Global sales as indicated by 0.9 correlation coefficient which is very close to 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Based on EU and NA historic sales, global sales of all video games are predicted to reach 8340M units in next financial year. Business should take forecasted sales into consideration when sourcing and manufacturing units to ensure enough inventory to capture potential sales.</a:t>
            </a:r>
          </a:p>
          <a:p>
            <a:pPr lvl="0"/>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202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dirty="0"/>
              <a:t>Recommendations (4 minutes): </a:t>
            </a:r>
            <a:r>
              <a:rPr lang="en-GB" dirty="0"/>
              <a:t>Based on the insights you have articulated, provide recommendations for any further analysis that can be conducted using the models you have built, addressing the following: </a:t>
            </a:r>
          </a:p>
          <a:p>
            <a:pPr marL="628650" lvl="1" indent="-171450">
              <a:buFont typeface="Arial" panose="020B0604020202020204" pitchFamily="34" charset="0"/>
              <a:buChar char="•"/>
            </a:pPr>
            <a:r>
              <a:rPr lang="en-GB" dirty="0"/>
              <a:t>Based on the identified factors that may affect optimal price, suggest other variables for further analysis.</a:t>
            </a:r>
          </a:p>
          <a:p>
            <a:pPr marL="1085850" lvl="2" indent="-171450">
              <a:buFont typeface="Arial" panose="020B0604020202020204" pitchFamily="34" charset="0"/>
              <a:buChar char="•"/>
            </a:pPr>
            <a:r>
              <a:rPr lang="en-GB" dirty="0"/>
              <a:t>Current analysis uses pieces and age as independent variables to predict price by building simple and multiple linear regression model. However, these models assume a linear relationship between the </a:t>
            </a:r>
            <a:r>
              <a:rPr lang="en-GB" dirty="0" err="1"/>
              <a:t>varaibles</a:t>
            </a:r>
            <a:r>
              <a:rPr lang="en-GB" dirty="0"/>
              <a:t>, which may not always be the case </a:t>
            </a:r>
            <a:r>
              <a:rPr lang="en-GB" dirty="0" err="1"/>
              <a:t>ie</a:t>
            </a:r>
            <a:r>
              <a:rPr lang="en-GB" dirty="0"/>
              <a:t>. Having curved relationships if including other variables. Further analysis can be conducted using difficulty level of </a:t>
            </a:r>
            <a:r>
              <a:rPr lang="en-GB" dirty="0" err="1"/>
              <a:t>lego</a:t>
            </a:r>
            <a:r>
              <a:rPr lang="en-GB" dirty="0"/>
              <a:t> games because more complex games requires more resources to produce. Other types of </a:t>
            </a:r>
            <a:r>
              <a:rPr lang="en-GB" dirty="0" err="1"/>
              <a:t>regessio</a:t>
            </a:r>
            <a:r>
              <a:rPr lang="en-GB" dirty="0"/>
              <a:t> model can also be explored.</a:t>
            </a:r>
          </a:p>
          <a:p>
            <a:pPr marL="628650" lvl="1" indent="-171450">
              <a:buFont typeface="Arial" panose="020B0604020202020204" pitchFamily="34" charset="0"/>
              <a:buChar char="•"/>
            </a:pPr>
            <a:r>
              <a:rPr lang="en-GB" dirty="0"/>
              <a:t>Based on the outputs of the customer sentiment analysis, suggest any other analysis approaches or considerations which may provide more useful insights into areas of opportunity for improving sales performance. </a:t>
            </a:r>
          </a:p>
          <a:p>
            <a:pPr marL="1085850" lvl="2" indent="-171450">
              <a:buFont typeface="Arial" panose="020B0604020202020204" pitchFamily="34" charset="0"/>
              <a:buChar char="•"/>
            </a:pPr>
            <a:r>
              <a:rPr lang="en-GB" dirty="0"/>
              <a:t>As the negative reviews derived initial insights that customers are disappointed in box packaging and quality of books materials and game is boring. Further analysis can be conducted to pinpoint specific of quality issue to source better packaging materials for future production.</a:t>
            </a:r>
          </a:p>
          <a:p>
            <a:pPr marL="1085850" lvl="2" indent="-171450">
              <a:buFont typeface="Arial" panose="020B0604020202020204" pitchFamily="34" charset="0"/>
              <a:buChar char="•"/>
            </a:pPr>
            <a:endParaRPr lang="en-GB" dirty="0"/>
          </a:p>
          <a:p>
            <a:pPr marL="628650" lvl="1" indent="-171450">
              <a:buFont typeface="Arial" panose="020B0604020202020204" pitchFamily="34" charset="0"/>
              <a:buChar char="•"/>
            </a:pPr>
            <a:r>
              <a:rPr lang="en-GB" dirty="0"/>
              <a:t>Based on the identified factors that may affect optimal sales, suggest other variables for further analysis.</a:t>
            </a:r>
          </a:p>
          <a:p>
            <a:pPr marL="1085850" lvl="2" indent="-171450">
              <a:buFont typeface="Arial" panose="020B0604020202020204" pitchFamily="34" charset="0"/>
              <a:buChar char="•"/>
            </a:pPr>
            <a:r>
              <a:rPr lang="en-GB" dirty="0"/>
              <a:t>The definition of global sales includes EU, NA and online sales. The prediction did not include historic data of online sales which may lead to inaccuracy. Further analysis should be conducted include online sales and outlook of economic market such as CAGR compound annual growth rate in respective markets.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98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Lego products with more pieces should be more expensive. 8000 pieces product should be priced at USD783 and slightly higher at USD814 if majority of customers are 30 year old. Optimal price within customers expected range will increase sales. Though, difficult level variable should also be explored. </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Box packaging of toys and games needs to be improved with better quality to avoid damages during delivery. Further analysis is recommended to identify quality issue and source better packaging material. </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Customer age 6-10 left the most reviews at 76,120. Age 29 customers purchased more expensive </a:t>
            </a:r>
            <a:r>
              <a:rPr lang="en-GB"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lego</a:t>
            </a: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product at USD260 signifying older customer has higher purchasing power and expensive products should be designed to target this customer group.</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Global sales of video games is predicted to reach 8340M units next financial year. Online sales and market growth rate in regions should be taken into account for more accurate prediction. Business should plan inventory based on predicted sales to capture maximum sales opportunities.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604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Turtle Games is a game manufacturer and retailer that sells own products and products manufactured by other companies. They offer three product categories: Lego, various toys and games, and video games. As a global company, they have an objective of improving overall sales performance based on data analysis of price, customer sentiment and global sales forecast..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three aspects to analyse the dataset and improve sales performance.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dirty="0">
                <a:solidFill>
                  <a:schemeClr val="tx1"/>
                </a:solidFill>
                <a:effectLst/>
                <a:latin typeface="+mn-lt"/>
                <a:ea typeface="+mn-ea"/>
                <a:cs typeface="+mn-cs"/>
              </a:rPr>
              <a:t>Firstly, simple and multiple linear regression functions in python are used to build a pricing model for </a:t>
            </a:r>
            <a:r>
              <a:rPr lang="en-GB" sz="1200" kern="1200" dirty="0" err="1">
                <a:solidFill>
                  <a:schemeClr val="tx1"/>
                </a:solidFill>
                <a:effectLst/>
                <a:latin typeface="+mn-lt"/>
                <a:ea typeface="+mn-ea"/>
                <a:cs typeface="+mn-cs"/>
              </a:rPr>
              <a:t>lego</a:t>
            </a:r>
            <a:r>
              <a:rPr lang="en-GB" sz="1200" kern="1200" dirty="0">
                <a:solidFill>
                  <a:schemeClr val="tx1"/>
                </a:solidFill>
                <a:effectLst/>
                <a:latin typeface="+mn-lt"/>
                <a:ea typeface="+mn-ea"/>
                <a:cs typeface="+mn-cs"/>
              </a:rPr>
              <a:t> products based on pieces and customer age.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dirty="0">
                <a:solidFill>
                  <a:schemeClr val="tx1"/>
                </a:solidFill>
                <a:effectLst/>
                <a:latin typeface="+mn-lt"/>
                <a:ea typeface="+mn-ea"/>
                <a:cs typeface="+mn-cs"/>
              </a:rPr>
              <a:t>R </a:t>
            </a:r>
            <a:r>
              <a:rPr lang="en-GB" sz="1200" kern="1200" dirty="0" err="1">
                <a:solidFill>
                  <a:schemeClr val="tx1"/>
                </a:solidFill>
                <a:effectLst/>
                <a:latin typeface="+mn-lt"/>
                <a:ea typeface="+mn-ea"/>
                <a:cs typeface="+mn-cs"/>
              </a:rPr>
              <a:t>tidyverse</a:t>
            </a:r>
            <a:r>
              <a:rPr lang="en-GB" sz="1200" kern="1200" dirty="0">
                <a:solidFill>
                  <a:schemeClr val="tx1"/>
                </a:solidFill>
                <a:effectLst/>
                <a:latin typeface="+mn-lt"/>
                <a:ea typeface="+mn-ea"/>
                <a:cs typeface="+mn-cs"/>
              </a:rPr>
              <a:t> package is used to analyse the age group most likely to leave reviews and highest price point customers age 25 or above are willing to purchase.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dirty="0">
                <a:solidFill>
                  <a:schemeClr val="tx1"/>
                </a:solidFill>
                <a:effectLst/>
                <a:latin typeface="+mn-lt"/>
                <a:ea typeface="+mn-ea"/>
                <a:cs typeface="+mn-cs"/>
              </a:rPr>
              <a:t>Secondly, Natural Language Toolkit is used to conduct sentiment analysis and understand feedback from customers who purchased various toys and games.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sz="1200" kern="1200" dirty="0">
                <a:solidFill>
                  <a:schemeClr val="tx1"/>
                </a:solidFill>
                <a:effectLst/>
                <a:latin typeface="+mn-lt"/>
                <a:ea typeface="+mn-ea"/>
                <a:cs typeface="+mn-cs"/>
              </a:rPr>
              <a:t>Thirdly, multiple linear regression in R is used to predict total global sales of video games based on Europe and North America sales.</a:t>
            </a:r>
          </a:p>
          <a:p>
            <a:endParaRPr lang="en-US" dirty="0"/>
          </a:p>
        </p:txBody>
      </p:sp>
      <p:sp>
        <p:nvSpPr>
          <p:cNvPr id="4" name="Slide Number Placeholder 3"/>
          <p:cNvSpPr>
            <a:spLocks noGrp="1"/>
          </p:cNvSpPr>
          <p:nvPr>
            <p:ph type="sldNum" sz="quarter" idx="5"/>
          </p:nvPr>
        </p:nvSpPr>
        <p:spPr/>
        <p:txBody>
          <a:bodyPr/>
          <a:lstStyle/>
          <a:p>
            <a:fld id="{5FC3397F-33D1-384B-B49C-53E90C3A19D1}" type="slidenum">
              <a:rPr lang="en-US" smtClean="0"/>
              <a:t>2</a:t>
            </a:fld>
            <a:endParaRPr lang="en-US"/>
          </a:p>
        </p:txBody>
      </p:sp>
    </p:spTree>
    <p:extLst>
      <p:ext uri="{BB962C8B-B14F-4D97-AF65-F5344CB8AC3E}">
        <p14:creationId xmlns:p14="http://schemas.microsoft.com/office/powerpoint/2010/main" val="1733215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look at the insights of </a:t>
            </a:r>
            <a:r>
              <a:rPr lang="en-US" dirty="0" err="1"/>
              <a:t>lego</a:t>
            </a:r>
            <a:r>
              <a:rPr lang="en-US" dirty="0"/>
              <a:t> pricing</a:t>
            </a:r>
          </a:p>
        </p:txBody>
      </p:sp>
      <p:sp>
        <p:nvSpPr>
          <p:cNvPr id="4" name="Slide Number Placeholder 3"/>
          <p:cNvSpPr>
            <a:spLocks noGrp="1"/>
          </p:cNvSpPr>
          <p:nvPr>
            <p:ph type="sldNum" sz="quarter" idx="5"/>
          </p:nvPr>
        </p:nvSpPr>
        <p:spPr/>
        <p:txBody>
          <a:bodyPr/>
          <a:lstStyle/>
          <a:p>
            <a:fld id="{5FC3397F-33D1-384B-B49C-53E90C3A19D1}" type="slidenum">
              <a:rPr lang="en-US" smtClean="0"/>
              <a:t>3</a:t>
            </a:fld>
            <a:endParaRPr lang="en-US"/>
          </a:p>
        </p:txBody>
      </p:sp>
    </p:spTree>
    <p:extLst>
      <p:ext uri="{BB962C8B-B14F-4D97-AF65-F5344CB8AC3E}">
        <p14:creationId xmlns:p14="http://schemas.microsoft.com/office/powerpoint/2010/main" val="1875468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Set optimal price for business to capture maximum profit aligning with customer’s perceived value of </a:t>
            </a:r>
            <a:r>
              <a:rPr lang="en-GB" sz="1200" kern="1200" dirty="0" err="1">
                <a:solidFill>
                  <a:schemeClr val="tx1"/>
                </a:solidFill>
                <a:effectLst/>
                <a:latin typeface="+mn-lt"/>
                <a:ea typeface="+mn-ea"/>
                <a:cs typeface="+mn-cs"/>
              </a:rPr>
              <a:t>lego</a:t>
            </a:r>
            <a:r>
              <a:rPr lang="en-GB" sz="1200" kern="1200" dirty="0">
                <a:solidFill>
                  <a:schemeClr val="tx1"/>
                </a:solidFill>
                <a:effectLst/>
                <a:latin typeface="+mn-lt"/>
                <a:ea typeface="+mn-ea"/>
                <a:cs typeface="+mn-cs"/>
              </a:rPr>
              <a:t> products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Lego price distribution is strongly skewed to the right with a long tail on the positive side.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55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Majority of the </a:t>
            </a:r>
            <a:r>
              <a:rPr lang="en-GB" sz="1200" kern="1200" dirty="0" err="1">
                <a:solidFill>
                  <a:schemeClr val="tx1"/>
                </a:solidFill>
                <a:effectLst/>
                <a:latin typeface="+mn-lt"/>
                <a:ea typeface="+mn-ea"/>
                <a:cs typeface="+mn-cs"/>
              </a:rPr>
              <a:t>lego</a:t>
            </a:r>
            <a:r>
              <a:rPr lang="en-GB" sz="1200" kern="1200" dirty="0">
                <a:solidFill>
                  <a:schemeClr val="tx1"/>
                </a:solidFill>
                <a:effectLst/>
                <a:latin typeface="+mn-lt"/>
                <a:ea typeface="+mn-ea"/>
                <a:cs typeface="+mn-cs"/>
              </a:rPr>
              <a:t> is priced between USD 20 to 70, while outliers represent expensive products from USD 180 to USD 1100.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152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predicted price for </a:t>
            </a:r>
            <a:r>
              <a:rPr lang="en-US" dirty="0" err="1"/>
              <a:t>lego</a:t>
            </a:r>
            <a:r>
              <a:rPr lang="en-US" dirty="0"/>
              <a:t> containing 8000 pieces is USD 783 according to the output of test data set of </a:t>
            </a:r>
            <a:r>
              <a:rPr lang="en-US" dirty="0" err="1"/>
              <a:t>lego</a:t>
            </a:r>
            <a:r>
              <a:rPr lang="en-US" dirty="0"/>
              <a:t> prices. </a:t>
            </a:r>
          </a:p>
          <a:p>
            <a:endParaRPr lang="en-US" dirty="0"/>
          </a:p>
          <a:p>
            <a:r>
              <a:rPr lang="en-US" dirty="0"/>
              <a:t>As shown in the scatter plot, there is a positive linear relationship between price (dependent variable) and pieces (independent variable). </a:t>
            </a:r>
          </a:p>
          <a:p>
            <a:endParaRPr lang="en-US" dirty="0"/>
          </a:p>
          <a:p>
            <a:r>
              <a:rPr lang="en-US" sz="1200" kern="1200" dirty="0">
                <a:solidFill>
                  <a:schemeClr val="tx1"/>
                </a:solidFill>
                <a:effectLst/>
                <a:latin typeface="+mn-lt"/>
                <a:ea typeface="+mn-ea"/>
                <a:cs typeface="+mn-cs"/>
              </a:rPr>
              <a:t>A strong R-squared value signifies an increase in pieces explains 74% variation, increase, in price.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Model is sensitive to outliers, effecting prediction’s accuracy. However, given context of business question, these outliers represent expensive product range thus, included in analysis.</a:t>
            </a:r>
          </a:p>
          <a:p>
            <a:r>
              <a:rPr lang="en-GB" sz="1200" kern="1200" dirty="0">
                <a:solidFill>
                  <a:schemeClr val="tx1"/>
                </a:solidFill>
                <a:effectLst/>
                <a:latin typeface="+mn-lt"/>
                <a:ea typeface="+mn-ea"/>
                <a:cs typeface="+mn-cs"/>
              </a:rPr>
              <a:t>Simple linear regression assumes there is a straight line relationship between dependent and independent variable, which some relationships may be curved.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18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Since only one variable is considered, we need to explore whether other variables also affects the price. Therefore, next multiple linear regression is used to include age variable, as we assume that the older the customers are the higher purchasing power they have.</a:t>
            </a:r>
            <a:endParaRPr lang="en-US" dirty="0"/>
          </a:p>
          <a:p>
            <a:endParaRPr lang="en-US" dirty="0"/>
          </a:p>
          <a:p>
            <a:r>
              <a:rPr lang="en-US" dirty="0"/>
              <a:t>There is a strong r-squared meaning pieces and age explains 76% of the price variation.</a:t>
            </a:r>
          </a:p>
          <a:p>
            <a:r>
              <a:rPr lang="en-US" dirty="0"/>
              <a:t>The predicted price for 8000 pieces of </a:t>
            </a:r>
            <a:r>
              <a:rPr lang="en-US" dirty="0" err="1"/>
              <a:t>lego</a:t>
            </a:r>
            <a:r>
              <a:rPr lang="en-US" dirty="0"/>
              <a:t> purchased by 30 year old customer is 814. </a:t>
            </a:r>
          </a:p>
          <a:p>
            <a:endParaRPr lang="en-US" dirty="0"/>
          </a:p>
          <a:p>
            <a:r>
              <a:rPr lang="en-US" dirty="0"/>
              <a:t>This means that including the age factor, older customers can pay at a slightly higher price for 8000 piece </a:t>
            </a:r>
            <a:r>
              <a:rPr lang="en-US" dirty="0" err="1"/>
              <a:t>lego</a:t>
            </a:r>
            <a:r>
              <a:rPr lang="en-US" dirty="0"/>
              <a:t> set.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9054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C3397F-33D1-384B-B49C-53E90C3A19D1}" type="slidenum">
              <a:rPr lang="en-US" smtClean="0"/>
              <a:t>8</a:t>
            </a:fld>
            <a:endParaRPr lang="en-US"/>
          </a:p>
        </p:txBody>
      </p:sp>
    </p:spTree>
    <p:extLst>
      <p:ext uri="{BB962C8B-B14F-4D97-AF65-F5344CB8AC3E}">
        <p14:creationId xmlns:p14="http://schemas.microsoft.com/office/powerpoint/2010/main" val="840673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Overall, majority of reviews are slightly positive with polarity score mainly between 0 to 0.35. </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FC3397F-33D1-384B-B49C-53E90C3A19D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8781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804EC8F-25F8-B64E-A1F2-08002A6488D5}" type="datetimeFigureOut">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7BCF9971-DC09-A64B-BF50-54C377F13A69}"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646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04EC8F-25F8-B64E-A1F2-08002A6488D5}" type="datetimeFigureOut">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4172479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04EC8F-25F8-B64E-A1F2-08002A6488D5}" type="datetimeFigureOut">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5378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804EC8F-25F8-B64E-A1F2-08002A6488D5}" type="datetimeFigureOut">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F9971-DC09-A64B-BF50-54C377F13A69}"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37206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804EC8F-25F8-B64E-A1F2-08002A6488D5}" type="datetimeFigureOut">
              <a:rPr lang="en-US" smtClean="0"/>
              <a:t>7/4/22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248770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804EC8F-25F8-B64E-A1F2-08002A6488D5}" type="datetimeFigureOut">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F9971-DC09-A64B-BF50-54C377F13A69}"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4231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804EC8F-25F8-B64E-A1F2-08002A6488D5}" type="datetimeFigureOut">
              <a:rPr lang="en-US" smtClean="0"/>
              <a:t>7/4/22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352646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804EC8F-25F8-B64E-A1F2-08002A6488D5}" type="datetimeFigureOut">
              <a:rPr lang="en-US" smtClean="0"/>
              <a:t>7/4/22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CF9971-DC09-A64B-BF50-54C377F13A69}"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92128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804EC8F-25F8-B64E-A1F2-08002A6488D5}" type="datetimeFigureOut">
              <a:rPr lang="en-US" smtClean="0"/>
              <a:t>7/4/22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93126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804EC8F-25F8-B64E-A1F2-08002A6488D5}" type="datetimeFigureOut">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24125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804EC8F-25F8-B64E-A1F2-08002A6488D5}" type="datetimeFigureOut">
              <a:rPr lang="en-US" smtClean="0"/>
              <a:t>7/4/22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CF9971-DC09-A64B-BF50-54C377F13A69}" type="slidenum">
              <a:rPr lang="en-US" smtClean="0"/>
              <a:t>‹#›</a:t>
            </a:fld>
            <a:endParaRPr lang="en-US"/>
          </a:p>
        </p:txBody>
      </p:sp>
    </p:spTree>
    <p:extLst>
      <p:ext uri="{BB962C8B-B14F-4D97-AF65-F5344CB8AC3E}">
        <p14:creationId xmlns:p14="http://schemas.microsoft.com/office/powerpoint/2010/main" val="379798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804EC8F-25F8-B64E-A1F2-08002A6488D5}" type="datetimeFigureOut">
              <a:rPr lang="en-US" smtClean="0"/>
              <a:t>7/4/22</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7BCF9971-DC09-A64B-BF50-54C377F13A69}"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27642621"/>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16.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2" name="Freeform: Shape 1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16" name="Rectangle 15">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Freeform: Shape 1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B5C23-E036-0142-9304-DACD7C9C915A}"/>
              </a:ext>
            </a:extLst>
          </p:cNvPr>
          <p:cNvSpPr>
            <a:spLocks noGrp="1"/>
          </p:cNvSpPr>
          <p:nvPr>
            <p:ph type="ctrTitle"/>
          </p:nvPr>
        </p:nvSpPr>
        <p:spPr>
          <a:xfrm>
            <a:off x="2193167" y="2590984"/>
            <a:ext cx="8732980" cy="3608480"/>
          </a:xfrm>
        </p:spPr>
        <p:txBody>
          <a:bodyPr>
            <a:normAutofit/>
          </a:bodyPr>
          <a:lstStyle/>
          <a:p>
            <a:pPr algn="l"/>
            <a:r>
              <a:rPr lang="en-US" sz="6600" dirty="0"/>
              <a:t>Predictive </a:t>
            </a:r>
            <a:br>
              <a:rPr lang="en-US" sz="6600" dirty="0"/>
            </a:br>
            <a:r>
              <a:rPr lang="en-US" sz="6600" dirty="0"/>
              <a:t>Analytics Insights</a:t>
            </a:r>
          </a:p>
        </p:txBody>
      </p:sp>
      <p:sp>
        <p:nvSpPr>
          <p:cNvPr id="3" name="Subtitle 2">
            <a:extLst>
              <a:ext uri="{FF2B5EF4-FFF2-40B4-BE49-F238E27FC236}">
                <a16:creationId xmlns:a16="http://schemas.microsoft.com/office/drawing/2014/main" id="{7CDE2145-7030-B04B-B4D5-537E325F952D}"/>
              </a:ext>
            </a:extLst>
          </p:cNvPr>
          <p:cNvSpPr>
            <a:spLocks noGrp="1"/>
          </p:cNvSpPr>
          <p:nvPr>
            <p:ph type="subTitle" idx="1"/>
          </p:nvPr>
        </p:nvSpPr>
        <p:spPr>
          <a:xfrm>
            <a:off x="2193168" y="1079212"/>
            <a:ext cx="6437630" cy="1335503"/>
          </a:xfrm>
        </p:spPr>
        <p:txBody>
          <a:bodyPr>
            <a:normAutofit/>
          </a:bodyPr>
          <a:lstStyle/>
          <a:p>
            <a:pPr algn="l"/>
            <a:r>
              <a:rPr lang="en-US" sz="2800" dirty="0"/>
              <a:t>Turtle Games</a:t>
            </a:r>
          </a:p>
        </p:txBody>
      </p:sp>
      <p:sp>
        <p:nvSpPr>
          <p:cNvPr id="19" name="Subtitle 2">
            <a:extLst>
              <a:ext uri="{FF2B5EF4-FFF2-40B4-BE49-F238E27FC236}">
                <a16:creationId xmlns:a16="http://schemas.microsoft.com/office/drawing/2014/main" id="{1200A723-92DE-0947-B376-28FF414E3B47}"/>
              </a:ext>
            </a:extLst>
          </p:cNvPr>
          <p:cNvSpPr txBox="1">
            <a:spLocks/>
          </p:cNvSpPr>
          <p:nvPr/>
        </p:nvSpPr>
        <p:spPr>
          <a:xfrm>
            <a:off x="2149810" y="4196210"/>
            <a:ext cx="6437630" cy="1335503"/>
          </a:xfrm>
          <a:prstGeom prst="rect">
            <a:avLst/>
          </a:prstGeom>
        </p:spPr>
        <p:txBody>
          <a:bodyPr vert="horz" lIns="91440" tIns="0" rIns="91440" bIns="45720" rtlCol="0" anchor="b">
            <a:normAutofit/>
          </a:bodyPr>
          <a:lstStyle>
            <a:lvl1pPr marL="0" indent="0" algn="r"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None/>
              <a:defRPr sz="1800" b="0" kern="1200">
                <a:solidFill>
                  <a:schemeClr val="tx1"/>
                </a:solidFill>
                <a:effectLst/>
                <a:latin typeface="+mn-lt"/>
                <a:ea typeface="+mn-ea"/>
                <a:cs typeface="+mn-cs"/>
              </a:defRPr>
            </a:lvl1pPr>
            <a:lvl2pPr marL="457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2pPr>
            <a:lvl3pPr marL="914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None/>
              <a:defRPr sz="1600" kern="1200" baseline="0">
                <a:solidFill>
                  <a:schemeClr val="tx1"/>
                </a:solidFill>
                <a:effectLst/>
                <a:latin typeface="+mn-lt"/>
                <a:ea typeface="+mn-ea"/>
                <a:cs typeface="+mn-cs"/>
              </a:defRPr>
            </a:lvl9pPr>
          </a:lstStyle>
          <a:p>
            <a:pPr algn="l">
              <a:lnSpc>
                <a:spcPct val="100000"/>
              </a:lnSpc>
            </a:pPr>
            <a:r>
              <a:rPr lang="en-US" sz="1600" dirty="0"/>
              <a:t>Hazel Chan</a:t>
            </a:r>
          </a:p>
          <a:p>
            <a:pPr algn="l">
              <a:lnSpc>
                <a:spcPct val="100000"/>
              </a:lnSpc>
            </a:pPr>
            <a:r>
              <a:rPr lang="en-US" sz="1600" dirty="0"/>
              <a:t>July 4, 2022</a:t>
            </a:r>
          </a:p>
        </p:txBody>
      </p:sp>
    </p:spTree>
    <p:extLst>
      <p:ext uri="{BB962C8B-B14F-4D97-AF65-F5344CB8AC3E}">
        <p14:creationId xmlns:p14="http://schemas.microsoft.com/office/powerpoint/2010/main" val="4017285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Top 20 Positive Reviews</a:t>
            </a:r>
          </a:p>
        </p:txBody>
      </p:sp>
      <p:pic>
        <p:nvPicPr>
          <p:cNvPr id="9" name="Picture 8" descr="Graphical user interface, text, application, email&#10;&#10;Description automatically generated">
            <a:extLst>
              <a:ext uri="{FF2B5EF4-FFF2-40B4-BE49-F238E27FC236}">
                <a16:creationId xmlns:a16="http://schemas.microsoft.com/office/drawing/2014/main" id="{4C0B5FBE-BBF6-154B-8FAF-C84114471F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8277" y="1466112"/>
            <a:ext cx="10339678" cy="5188187"/>
          </a:xfrm>
          <a:prstGeom prst="rect">
            <a:avLst/>
          </a:prstGeom>
        </p:spPr>
      </p:pic>
    </p:spTree>
    <p:extLst>
      <p:ext uri="{BB962C8B-B14F-4D97-AF65-F5344CB8AC3E}">
        <p14:creationId xmlns:p14="http://schemas.microsoft.com/office/powerpoint/2010/main" val="1011350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1495678" y="331260"/>
            <a:ext cx="9427427" cy="1308063"/>
          </a:xfrm>
        </p:spPr>
        <p:txBody>
          <a:bodyPr anchor="b">
            <a:normAutofit/>
          </a:bodyPr>
          <a:lstStyle/>
          <a:p>
            <a:pPr algn="l"/>
            <a:r>
              <a:rPr lang="en-US" sz="3600" dirty="0">
                <a:solidFill>
                  <a:srgbClr val="1F2D29"/>
                </a:solidFill>
              </a:rPr>
              <a:t>Most frequently mentioned positive features</a:t>
            </a:r>
          </a:p>
        </p:txBody>
      </p:sp>
      <p:pic>
        <p:nvPicPr>
          <p:cNvPr id="11" name="Picture 10" descr="Chart&#10;&#10;Description automatically generated">
            <a:extLst>
              <a:ext uri="{FF2B5EF4-FFF2-40B4-BE49-F238E27FC236}">
                <a16:creationId xmlns:a16="http://schemas.microsoft.com/office/drawing/2014/main" id="{C1593846-54D6-D349-8B5F-4A9ECBD0E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2198" y="1878648"/>
            <a:ext cx="8209694" cy="4156692"/>
          </a:xfrm>
          <a:prstGeom prst="rect">
            <a:avLst/>
          </a:prstGeom>
        </p:spPr>
      </p:pic>
    </p:spTree>
    <p:extLst>
      <p:ext uri="{BB962C8B-B14F-4D97-AF65-F5344CB8AC3E}">
        <p14:creationId xmlns:p14="http://schemas.microsoft.com/office/powerpoint/2010/main" val="305509152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Top 20 Negative Reviews</a:t>
            </a:r>
          </a:p>
        </p:txBody>
      </p:sp>
      <p:pic>
        <p:nvPicPr>
          <p:cNvPr id="11" name="Picture 10" descr="Graphical user interface, text, application&#10;&#10;Description automatically generated">
            <a:extLst>
              <a:ext uri="{FF2B5EF4-FFF2-40B4-BE49-F238E27FC236}">
                <a16:creationId xmlns:a16="http://schemas.microsoft.com/office/drawing/2014/main" id="{69E40EE1-AC64-7143-A0A8-0BBE006BAD9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03425" y="1494746"/>
            <a:ext cx="8780532" cy="5342987"/>
          </a:xfrm>
          <a:prstGeom prst="rect">
            <a:avLst/>
          </a:prstGeom>
        </p:spPr>
      </p:pic>
    </p:spTree>
    <p:extLst>
      <p:ext uri="{BB962C8B-B14F-4D97-AF65-F5344CB8AC3E}">
        <p14:creationId xmlns:p14="http://schemas.microsoft.com/office/powerpoint/2010/main" val="139384412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pic>
        <p:nvPicPr>
          <p:cNvPr id="9" name="Picture 8" descr="Chart, bar chart&#10;&#10;Description automatically generated">
            <a:extLst>
              <a:ext uri="{FF2B5EF4-FFF2-40B4-BE49-F238E27FC236}">
                <a16:creationId xmlns:a16="http://schemas.microsoft.com/office/drawing/2014/main" id="{F9681A0D-1BDD-9647-B24A-01427BB8D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1102" y="1975537"/>
            <a:ext cx="8030790" cy="4021623"/>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8" y="331260"/>
            <a:ext cx="9427427" cy="130806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1F2D29"/>
                </a:solidFill>
                <a:effectLst/>
                <a:uLnTx/>
                <a:uFillTx/>
                <a:latin typeface="Arial" panose="020B0604020202020204"/>
                <a:ea typeface="+mj-ea"/>
                <a:cs typeface="+mj-cs"/>
              </a:rPr>
              <a:t>Most frequently mentioned negative features</a:t>
            </a:r>
          </a:p>
        </p:txBody>
      </p:sp>
    </p:spTree>
    <p:extLst>
      <p:ext uri="{BB962C8B-B14F-4D97-AF65-F5344CB8AC3E}">
        <p14:creationId xmlns:p14="http://schemas.microsoft.com/office/powerpoint/2010/main" val="108185302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8" y="331260"/>
            <a:ext cx="9427427" cy="130806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sz="3600" dirty="0">
                <a:solidFill>
                  <a:srgbClr val="1F2D29"/>
                </a:solidFill>
              </a:rPr>
              <a:t>Age group most likely to leave reviews</a:t>
            </a:r>
          </a:p>
        </p:txBody>
      </p:sp>
      <p:pic>
        <p:nvPicPr>
          <p:cNvPr id="15" name="Picture 14" descr="Chart, bar chart, histogram&#10;&#10;Description automatically generated">
            <a:extLst>
              <a:ext uri="{FF2B5EF4-FFF2-40B4-BE49-F238E27FC236}">
                <a16:creationId xmlns:a16="http://schemas.microsoft.com/office/drawing/2014/main" id="{197B9580-4533-5844-8BBA-E5E28148C7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7017" y="1667293"/>
            <a:ext cx="7419557" cy="5190707"/>
          </a:xfrm>
          <a:prstGeom prst="rect">
            <a:avLst/>
          </a:prstGeom>
        </p:spPr>
      </p:pic>
      <p:sp>
        <p:nvSpPr>
          <p:cNvPr id="17" name="TextBox 16">
            <a:extLst>
              <a:ext uri="{FF2B5EF4-FFF2-40B4-BE49-F238E27FC236}">
                <a16:creationId xmlns:a16="http://schemas.microsoft.com/office/drawing/2014/main" id="{BBE2A26B-2067-0346-ADDA-CB050ADE0B3C}"/>
              </a:ext>
            </a:extLst>
          </p:cNvPr>
          <p:cNvSpPr txBox="1"/>
          <p:nvPr/>
        </p:nvSpPr>
        <p:spPr>
          <a:xfrm>
            <a:off x="9196840" y="3048332"/>
            <a:ext cx="2874893" cy="1200329"/>
          </a:xfrm>
          <a:prstGeom prst="rect">
            <a:avLst/>
          </a:prstGeom>
          <a:noFill/>
        </p:spPr>
        <p:txBody>
          <a:bodyPr wrap="square">
            <a:spAutoFit/>
          </a:bodyPr>
          <a:lstStyle/>
          <a:p>
            <a:r>
              <a:rPr lang="en-GB" sz="1800" dirty="0">
                <a:effectLst/>
                <a:latin typeface="Calibri" panose="020F0502020204030204" pitchFamily="34" charset="0"/>
                <a:ea typeface="Times New Roman" panose="02020603050405020304" pitchFamily="18" charset="0"/>
                <a:cs typeface="Calibri" panose="020F0502020204030204" pitchFamily="34" charset="0"/>
              </a:rPr>
              <a:t>Column graph identifies customers age 6-10 are most likely to leave reviews, then followed by age 26-30. </a:t>
            </a:r>
            <a:endParaRPr lang="en-GB"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0658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8" y="331260"/>
            <a:ext cx="9427427" cy="1308063"/>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1F2D29"/>
                </a:solidFill>
                <a:effectLst/>
                <a:uLnTx/>
                <a:uFillTx/>
                <a:latin typeface="Arial" panose="020B0604020202020204"/>
                <a:ea typeface="+mj-ea"/>
                <a:cs typeface="+mj-cs"/>
              </a:rPr>
              <a:t>Maximum Price Point accepted by age 25+</a:t>
            </a:r>
          </a:p>
        </p:txBody>
      </p:sp>
      <p:sp>
        <p:nvSpPr>
          <p:cNvPr id="17" name="TextBox 16">
            <a:extLst>
              <a:ext uri="{FF2B5EF4-FFF2-40B4-BE49-F238E27FC236}">
                <a16:creationId xmlns:a16="http://schemas.microsoft.com/office/drawing/2014/main" id="{BBE2A26B-2067-0346-ADDA-CB050ADE0B3C}"/>
              </a:ext>
            </a:extLst>
          </p:cNvPr>
          <p:cNvSpPr txBox="1"/>
          <p:nvPr/>
        </p:nvSpPr>
        <p:spPr>
          <a:xfrm>
            <a:off x="8680005" y="3038393"/>
            <a:ext cx="2874893" cy="1754326"/>
          </a:xfrm>
          <a:prstGeom prst="rect">
            <a:avLst/>
          </a:prstGeom>
          <a:noFill/>
        </p:spPr>
        <p:txBody>
          <a:bodyPr wrap="square">
            <a:spAutoFit/>
          </a:bodyPr>
          <a:lstStyle/>
          <a:p>
            <a:pPr lvl="0"/>
            <a:r>
              <a:rPr lang="en-GB" dirty="0"/>
              <a:t>Column graph indicates age 29 customers purchased the most expensive </a:t>
            </a:r>
            <a:r>
              <a:rPr lang="en-GB" dirty="0" err="1"/>
              <a:t>lego</a:t>
            </a:r>
            <a:r>
              <a:rPr lang="en-GB" dirty="0"/>
              <a:t> product at USD260, then age 25 customers at USD195. </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9" name="Picture 8" descr="Chart, bar chart, histogram&#10;&#10;Description automatically generated">
            <a:extLst>
              <a:ext uri="{FF2B5EF4-FFF2-40B4-BE49-F238E27FC236}">
                <a16:creationId xmlns:a16="http://schemas.microsoft.com/office/drawing/2014/main" id="{1D5F77FF-01CD-4E4B-A634-EDDD3F4524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4499" y="1740374"/>
            <a:ext cx="6823944" cy="4911038"/>
          </a:xfrm>
          <a:prstGeom prst="rect">
            <a:avLst/>
          </a:prstGeom>
        </p:spPr>
      </p:pic>
    </p:spTree>
    <p:extLst>
      <p:ext uri="{BB962C8B-B14F-4D97-AF65-F5344CB8AC3E}">
        <p14:creationId xmlns:p14="http://schemas.microsoft.com/office/powerpoint/2010/main" val="36575375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 name="Picture 4" descr="Neon Coloured Gadgets">
            <a:extLst>
              <a:ext uri="{FF2B5EF4-FFF2-40B4-BE49-F238E27FC236}">
                <a16:creationId xmlns:a16="http://schemas.microsoft.com/office/drawing/2014/main" id="{498D9894-5415-20DF-40E3-004755EF251C}"/>
              </a:ext>
            </a:extLst>
          </p:cNvPr>
          <p:cNvPicPr>
            <a:picLocks noChangeAspect="1"/>
          </p:cNvPicPr>
          <p:nvPr/>
        </p:nvPicPr>
        <p:blipFill rotWithShape="1">
          <a:blip r:embed="rId5">
            <a:alphaModFix amt="35000"/>
          </a:blip>
          <a:srcRect r="-1" b="20772"/>
          <a:stretch/>
        </p:blipFill>
        <p:spPr>
          <a:xfrm>
            <a:off x="19965" y="-2"/>
            <a:ext cx="12191695" cy="6858000"/>
          </a:xfrm>
          <a:prstGeom prst="rect">
            <a:avLst/>
          </a:prstGeom>
        </p:spPr>
      </p:pic>
      <p:pic>
        <p:nvPicPr>
          <p:cNvPr id="27" name="Picture 26">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8275ADC5-125E-1D47-A79F-B09E758C2BD7}"/>
              </a:ext>
            </a:extLst>
          </p:cNvPr>
          <p:cNvSpPr>
            <a:spLocks noGrp="1"/>
          </p:cNvSpPr>
          <p:nvPr>
            <p:ph type="title"/>
          </p:nvPr>
        </p:nvSpPr>
        <p:spPr>
          <a:xfrm>
            <a:off x="2292053" y="3428998"/>
            <a:ext cx="8141731" cy="2623459"/>
          </a:xfrm>
        </p:spPr>
        <p:txBody>
          <a:bodyPr vert="horz" lIns="91440" tIns="45720" rIns="91440" bIns="45720" rtlCol="0" anchor="t">
            <a:normAutofit/>
          </a:bodyPr>
          <a:lstStyle/>
          <a:p>
            <a:pPr algn="r"/>
            <a:r>
              <a:rPr lang="en-US" sz="6100" dirty="0"/>
              <a:t>Predicted Global Sales</a:t>
            </a:r>
            <a:br>
              <a:rPr lang="en-US" sz="6100" dirty="0"/>
            </a:br>
            <a:r>
              <a:rPr lang="en-US" sz="6100" dirty="0"/>
              <a:t>of Video Games</a:t>
            </a:r>
          </a:p>
        </p:txBody>
      </p:sp>
      <p:sp>
        <p:nvSpPr>
          <p:cNvPr id="29" name="Rectangle 28">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564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7" y="331260"/>
            <a:ext cx="10123165" cy="1626749"/>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600" dirty="0">
                <a:solidFill>
                  <a:srgbClr val="1F2D29"/>
                </a:solidFill>
                <a:latin typeface="Arial" panose="020B0604020202020204"/>
              </a:rPr>
              <a:t>Predicted Global Sales based on EU &amp; NA Sales</a:t>
            </a:r>
          </a:p>
          <a:p>
            <a:pPr marL="0" marR="0" lvl="0" indent="0" algn="l" defTabSz="914400" rtl="0" eaLnBrk="1" fontAlgn="auto" latinLnBrk="0" hangingPunct="1">
              <a:lnSpc>
                <a:spcPct val="90000"/>
              </a:lnSpc>
              <a:spcBef>
                <a:spcPct val="0"/>
              </a:spcBef>
              <a:spcAft>
                <a:spcPts val="0"/>
              </a:spcAft>
              <a:buClrTx/>
              <a:buSzTx/>
              <a:buFontTx/>
              <a:buNone/>
              <a:tabLst/>
              <a:defRPr/>
            </a:pPr>
            <a:r>
              <a:rPr lang="en-US" sz="3600" dirty="0">
                <a:solidFill>
                  <a:srgbClr val="1F2D29"/>
                </a:solidFill>
                <a:latin typeface="Arial" panose="020B0604020202020204"/>
              </a:rPr>
              <a:t>(in millions of units)</a:t>
            </a:r>
            <a:endParaRPr kumimoji="0" lang="en-US" sz="3600" b="0" i="0" u="none" strike="noStrike" kern="1200" cap="none" spc="0" normalizeH="0" baseline="0" noProof="0" dirty="0">
              <a:ln>
                <a:noFill/>
              </a:ln>
              <a:solidFill>
                <a:srgbClr val="1F2D29"/>
              </a:solidFill>
              <a:effectLst/>
              <a:uLnTx/>
              <a:uFillTx/>
              <a:latin typeface="Arial" panose="020B0604020202020204"/>
              <a:ea typeface="+mj-ea"/>
              <a:cs typeface="+mj-cs"/>
            </a:endParaRPr>
          </a:p>
        </p:txBody>
      </p:sp>
      <p:graphicFrame>
        <p:nvGraphicFramePr>
          <p:cNvPr id="3" name="Table 3">
            <a:extLst>
              <a:ext uri="{FF2B5EF4-FFF2-40B4-BE49-F238E27FC236}">
                <a16:creationId xmlns:a16="http://schemas.microsoft.com/office/drawing/2014/main" id="{1DECE411-7474-1547-A2FE-7134AA4FF7AD}"/>
              </a:ext>
            </a:extLst>
          </p:cNvPr>
          <p:cNvGraphicFramePr>
            <a:graphicFrameLocks noGrp="1"/>
          </p:cNvGraphicFramePr>
          <p:nvPr>
            <p:extLst>
              <p:ext uri="{D42A27DB-BD31-4B8C-83A1-F6EECF244321}">
                <p14:modId xmlns:p14="http://schemas.microsoft.com/office/powerpoint/2010/main" val="3751096330"/>
              </p:ext>
            </p:extLst>
          </p:nvPr>
        </p:nvGraphicFramePr>
        <p:xfrm>
          <a:off x="1770108" y="2537118"/>
          <a:ext cx="6936572" cy="1990272"/>
        </p:xfrm>
        <a:graphic>
          <a:graphicData uri="http://schemas.openxmlformats.org/drawingml/2006/table">
            <a:tbl>
              <a:tblPr firstRow="1" bandRow="1">
                <a:tableStyleId>{5C22544A-7EE6-4342-B048-85BDC9FD1C3A}</a:tableStyleId>
              </a:tblPr>
              <a:tblGrid>
                <a:gridCol w="1734143">
                  <a:extLst>
                    <a:ext uri="{9D8B030D-6E8A-4147-A177-3AD203B41FA5}">
                      <a16:colId xmlns:a16="http://schemas.microsoft.com/office/drawing/2014/main" val="3242375984"/>
                    </a:ext>
                  </a:extLst>
                </a:gridCol>
                <a:gridCol w="1734143">
                  <a:extLst>
                    <a:ext uri="{9D8B030D-6E8A-4147-A177-3AD203B41FA5}">
                      <a16:colId xmlns:a16="http://schemas.microsoft.com/office/drawing/2014/main" val="2889645772"/>
                    </a:ext>
                  </a:extLst>
                </a:gridCol>
                <a:gridCol w="1734143">
                  <a:extLst>
                    <a:ext uri="{9D8B030D-6E8A-4147-A177-3AD203B41FA5}">
                      <a16:colId xmlns:a16="http://schemas.microsoft.com/office/drawing/2014/main" val="3509966692"/>
                    </a:ext>
                  </a:extLst>
                </a:gridCol>
                <a:gridCol w="1734143">
                  <a:extLst>
                    <a:ext uri="{9D8B030D-6E8A-4147-A177-3AD203B41FA5}">
                      <a16:colId xmlns:a16="http://schemas.microsoft.com/office/drawing/2014/main" val="2001756355"/>
                    </a:ext>
                  </a:extLst>
                </a:gridCol>
              </a:tblGrid>
              <a:tr h="260752">
                <a:tc>
                  <a:txBody>
                    <a:bodyPr/>
                    <a:lstStyle/>
                    <a:p>
                      <a:r>
                        <a:rPr lang="en-US" sz="1800" dirty="0"/>
                        <a:t>Correlation Coefficient</a:t>
                      </a:r>
                    </a:p>
                  </a:txBody>
                  <a:tcPr/>
                </a:tc>
                <a:tc>
                  <a:txBody>
                    <a:bodyPr/>
                    <a:lstStyle/>
                    <a:p>
                      <a:r>
                        <a:rPr lang="en-US" sz="1800" dirty="0" err="1"/>
                        <a:t>NA_Sales</a:t>
                      </a:r>
                      <a:r>
                        <a:rPr lang="en-US" sz="1800" dirty="0"/>
                        <a:t> </a:t>
                      </a:r>
                    </a:p>
                  </a:txBody>
                  <a:tcPr/>
                </a:tc>
                <a:tc>
                  <a:txBody>
                    <a:bodyPr/>
                    <a:lstStyle/>
                    <a:p>
                      <a:r>
                        <a:rPr lang="en-US" sz="1800" dirty="0" err="1"/>
                        <a:t>EU_Sales</a:t>
                      </a:r>
                      <a:r>
                        <a:rPr lang="en-US" sz="1800" dirty="0"/>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Global_Sales</a:t>
                      </a:r>
                      <a:endParaRPr lang="en-US" sz="1800" dirty="0"/>
                    </a:p>
                  </a:txBody>
                  <a:tcPr/>
                </a:tc>
                <a:extLst>
                  <a:ext uri="{0D108BD9-81ED-4DB2-BD59-A6C34878D82A}">
                    <a16:rowId xmlns:a16="http://schemas.microsoft.com/office/drawing/2014/main" val="2542909945"/>
                  </a:ext>
                </a:extLst>
              </a:tr>
              <a:tr h="450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NA_Sales</a:t>
                      </a:r>
                      <a:r>
                        <a:rPr lang="en-US" sz="1800" dirty="0"/>
                        <a:t> </a:t>
                      </a:r>
                    </a:p>
                  </a:txBody>
                  <a:tcPr/>
                </a:tc>
                <a:tc>
                  <a:txBody>
                    <a:bodyPr/>
                    <a:lstStyle/>
                    <a:p>
                      <a:r>
                        <a:rPr lang="en-US" sz="1800" dirty="0"/>
                        <a:t>1</a:t>
                      </a:r>
                    </a:p>
                  </a:txBody>
                  <a:tcPr/>
                </a:tc>
                <a:tc>
                  <a:txBody>
                    <a:bodyPr/>
                    <a:lstStyle/>
                    <a:p>
                      <a:r>
                        <a:rPr lang="en-US" sz="1800" dirty="0"/>
                        <a:t>0.768</a:t>
                      </a:r>
                    </a:p>
                  </a:txBody>
                  <a:tcPr/>
                </a:tc>
                <a:tc>
                  <a:txBody>
                    <a:bodyPr/>
                    <a:lstStyle/>
                    <a:p>
                      <a:r>
                        <a:rPr lang="en-US" sz="1800" dirty="0">
                          <a:highlight>
                            <a:srgbClr val="FFFF00"/>
                          </a:highlight>
                        </a:rPr>
                        <a:t>0.941</a:t>
                      </a:r>
                    </a:p>
                  </a:txBody>
                  <a:tcPr/>
                </a:tc>
                <a:extLst>
                  <a:ext uri="{0D108BD9-81ED-4DB2-BD59-A6C34878D82A}">
                    <a16:rowId xmlns:a16="http://schemas.microsoft.com/office/drawing/2014/main" val="3382828816"/>
                  </a:ext>
                </a:extLst>
              </a:tr>
              <a:tr h="450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EU_Sales</a:t>
                      </a:r>
                      <a:r>
                        <a:rPr lang="en-US" sz="1800" dirty="0"/>
                        <a:t> </a:t>
                      </a:r>
                    </a:p>
                  </a:txBody>
                  <a:tcPr/>
                </a:tc>
                <a:tc>
                  <a:txBody>
                    <a:bodyPr/>
                    <a:lstStyle/>
                    <a:p>
                      <a:r>
                        <a:rPr lang="en-US" sz="1800" dirty="0"/>
                        <a:t>0.768</a:t>
                      </a:r>
                    </a:p>
                  </a:txBody>
                  <a:tcPr/>
                </a:tc>
                <a:tc>
                  <a:txBody>
                    <a:bodyPr/>
                    <a:lstStyle/>
                    <a:p>
                      <a:r>
                        <a:rPr lang="en-US" sz="1800" dirty="0"/>
                        <a:t>1</a:t>
                      </a:r>
                    </a:p>
                  </a:txBody>
                  <a:tcPr/>
                </a:tc>
                <a:tc>
                  <a:txBody>
                    <a:bodyPr/>
                    <a:lstStyle/>
                    <a:p>
                      <a:r>
                        <a:rPr lang="en-US" sz="1800" dirty="0">
                          <a:highlight>
                            <a:srgbClr val="FFFF00"/>
                          </a:highlight>
                        </a:rPr>
                        <a:t>0.903</a:t>
                      </a:r>
                    </a:p>
                  </a:txBody>
                  <a:tcPr/>
                </a:tc>
                <a:extLst>
                  <a:ext uri="{0D108BD9-81ED-4DB2-BD59-A6C34878D82A}">
                    <a16:rowId xmlns:a16="http://schemas.microsoft.com/office/drawing/2014/main" val="2481746201"/>
                  </a:ext>
                </a:extLst>
              </a:tr>
              <a:tr h="4500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Global_Sales</a:t>
                      </a:r>
                      <a:endParaRPr lang="en-US" sz="1800" dirty="0"/>
                    </a:p>
                  </a:txBody>
                  <a:tcPr/>
                </a:tc>
                <a:tc>
                  <a:txBody>
                    <a:bodyPr/>
                    <a:lstStyle/>
                    <a:p>
                      <a:r>
                        <a:rPr lang="en-US" sz="1800" dirty="0"/>
                        <a:t>0.941</a:t>
                      </a:r>
                    </a:p>
                  </a:txBody>
                  <a:tcPr/>
                </a:tc>
                <a:tc>
                  <a:txBody>
                    <a:bodyPr/>
                    <a:lstStyle/>
                    <a:p>
                      <a:r>
                        <a:rPr lang="en-US" sz="1800" dirty="0"/>
                        <a:t>0.903</a:t>
                      </a:r>
                    </a:p>
                  </a:txBody>
                  <a:tcPr/>
                </a:tc>
                <a:tc>
                  <a:txBody>
                    <a:bodyPr/>
                    <a:lstStyle/>
                    <a:p>
                      <a:r>
                        <a:rPr lang="en-US" sz="1800" dirty="0"/>
                        <a:t>1</a:t>
                      </a:r>
                    </a:p>
                  </a:txBody>
                  <a:tcPr/>
                </a:tc>
                <a:extLst>
                  <a:ext uri="{0D108BD9-81ED-4DB2-BD59-A6C34878D82A}">
                    <a16:rowId xmlns:a16="http://schemas.microsoft.com/office/drawing/2014/main" val="524781047"/>
                  </a:ext>
                </a:extLst>
              </a:tr>
            </a:tbl>
          </a:graphicData>
        </a:graphic>
      </p:graphicFrame>
      <p:pic>
        <p:nvPicPr>
          <p:cNvPr id="18" name="Picture 17" descr="Graphical user interface, application&#10;&#10;Description automatically generated">
            <a:extLst>
              <a:ext uri="{FF2B5EF4-FFF2-40B4-BE49-F238E27FC236}">
                <a16:creationId xmlns:a16="http://schemas.microsoft.com/office/drawing/2014/main" id="{F8CF84CC-E1C5-9546-B106-0B782DDCA67B}"/>
              </a:ext>
            </a:extLst>
          </p:cNvPr>
          <p:cNvPicPr>
            <a:picLocks noChangeAspect="1"/>
          </p:cNvPicPr>
          <p:nvPr/>
        </p:nvPicPr>
        <p:blipFill rotWithShape="1">
          <a:blip r:embed="rId4">
            <a:extLst>
              <a:ext uri="{28A0092B-C50C-407E-A947-70E740481C1C}">
                <a14:useLocalDpi xmlns:a14="http://schemas.microsoft.com/office/drawing/2010/main" val="0"/>
              </a:ext>
            </a:extLst>
          </a:blip>
          <a:srcRect l="9819" t="24500" r="7222" b="21211"/>
          <a:stretch/>
        </p:blipFill>
        <p:spPr bwMode="auto">
          <a:xfrm>
            <a:off x="1660778" y="4899992"/>
            <a:ext cx="8019551" cy="9727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65376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7" y="331260"/>
            <a:ext cx="10123165" cy="654031"/>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1F2D29"/>
                </a:solidFill>
                <a:effectLst/>
                <a:uLnTx/>
                <a:uFillTx/>
                <a:latin typeface="Arial" panose="020B0604020202020204"/>
                <a:ea typeface="+mj-ea"/>
                <a:cs typeface="+mj-cs"/>
              </a:rPr>
              <a:t>Recommendation</a:t>
            </a:r>
          </a:p>
        </p:txBody>
      </p:sp>
      <p:graphicFrame>
        <p:nvGraphicFramePr>
          <p:cNvPr id="4" name="Table 4">
            <a:extLst>
              <a:ext uri="{FF2B5EF4-FFF2-40B4-BE49-F238E27FC236}">
                <a16:creationId xmlns:a16="http://schemas.microsoft.com/office/drawing/2014/main" id="{10F826C7-E370-804A-971E-0D63C0BBA605}"/>
              </a:ext>
            </a:extLst>
          </p:cNvPr>
          <p:cNvGraphicFramePr>
            <a:graphicFrameLocks noGrp="1"/>
          </p:cNvGraphicFramePr>
          <p:nvPr>
            <p:extLst>
              <p:ext uri="{D42A27DB-BD31-4B8C-83A1-F6EECF244321}">
                <p14:modId xmlns:p14="http://schemas.microsoft.com/office/powerpoint/2010/main" val="2579299908"/>
              </p:ext>
            </p:extLst>
          </p:nvPr>
        </p:nvGraphicFramePr>
        <p:xfrm>
          <a:off x="1629431" y="1316551"/>
          <a:ext cx="10123164" cy="4820213"/>
        </p:xfrm>
        <a:graphic>
          <a:graphicData uri="http://schemas.openxmlformats.org/drawingml/2006/table">
            <a:tbl>
              <a:tblPr firstRow="1" bandRow="1">
                <a:tableStyleId>{5C22544A-7EE6-4342-B048-85BDC9FD1C3A}</a:tableStyleId>
              </a:tblPr>
              <a:tblGrid>
                <a:gridCol w="2337658">
                  <a:extLst>
                    <a:ext uri="{9D8B030D-6E8A-4147-A177-3AD203B41FA5}">
                      <a16:colId xmlns:a16="http://schemas.microsoft.com/office/drawing/2014/main" val="3825737655"/>
                    </a:ext>
                  </a:extLst>
                </a:gridCol>
                <a:gridCol w="3840480">
                  <a:extLst>
                    <a:ext uri="{9D8B030D-6E8A-4147-A177-3AD203B41FA5}">
                      <a16:colId xmlns:a16="http://schemas.microsoft.com/office/drawing/2014/main" val="2702928870"/>
                    </a:ext>
                  </a:extLst>
                </a:gridCol>
                <a:gridCol w="3945026">
                  <a:extLst>
                    <a:ext uri="{9D8B030D-6E8A-4147-A177-3AD203B41FA5}">
                      <a16:colId xmlns:a16="http://schemas.microsoft.com/office/drawing/2014/main" val="872171862"/>
                    </a:ext>
                  </a:extLst>
                </a:gridCol>
              </a:tblGrid>
              <a:tr h="646084">
                <a:tc>
                  <a:txBody>
                    <a:bodyPr/>
                    <a:lstStyle/>
                    <a:p>
                      <a:r>
                        <a:rPr lang="en-US" dirty="0"/>
                        <a:t>Segment</a:t>
                      </a:r>
                    </a:p>
                  </a:txBody>
                  <a:tcPr/>
                </a:tc>
                <a:tc>
                  <a:txBody>
                    <a:bodyPr/>
                    <a:lstStyle/>
                    <a:p>
                      <a:r>
                        <a:rPr lang="en-US" dirty="0"/>
                        <a:t>Current Analysis</a:t>
                      </a:r>
                    </a:p>
                  </a:txBody>
                  <a:tcPr/>
                </a:tc>
                <a:tc>
                  <a:txBody>
                    <a:bodyPr/>
                    <a:lstStyle/>
                    <a:p>
                      <a:r>
                        <a:rPr lang="en-US" dirty="0"/>
                        <a:t>Further Analysis</a:t>
                      </a:r>
                    </a:p>
                  </a:txBody>
                  <a:tcPr/>
                </a:tc>
                <a:extLst>
                  <a:ext uri="{0D108BD9-81ED-4DB2-BD59-A6C34878D82A}">
                    <a16:rowId xmlns:a16="http://schemas.microsoft.com/office/drawing/2014/main" val="147150932"/>
                  </a:ext>
                </a:extLst>
              </a:tr>
              <a:tr h="2071009">
                <a:tc>
                  <a:txBody>
                    <a:bodyPr/>
                    <a:lstStyle/>
                    <a:p>
                      <a:r>
                        <a:rPr lang="en-US" dirty="0"/>
                        <a:t>Lego optimal price</a:t>
                      </a:r>
                    </a:p>
                  </a:txBody>
                  <a:tcPr/>
                </a:tc>
                <a:tc>
                  <a:txBody>
                    <a:bodyPr/>
                    <a:lstStyle/>
                    <a:p>
                      <a:pPr marL="285750" indent="-285750">
                        <a:buFont typeface="Arial" panose="020B0604020202020204" pitchFamily="34" charset="0"/>
                        <a:buChar char="•"/>
                      </a:pPr>
                      <a:r>
                        <a:rPr lang="en-US" dirty="0"/>
                        <a:t>Variables pieces and age are used to predict price.</a:t>
                      </a:r>
                    </a:p>
                    <a:p>
                      <a:pPr marL="285750" indent="-285750">
                        <a:buFont typeface="Arial" panose="020B0604020202020204" pitchFamily="34" charset="0"/>
                        <a:buChar char="•"/>
                      </a:pPr>
                      <a:r>
                        <a:rPr lang="en-US" dirty="0"/>
                        <a:t>Simple and multiple linear regression model.</a:t>
                      </a:r>
                    </a:p>
                  </a:txBody>
                  <a:tcPr/>
                </a:tc>
                <a:tc>
                  <a:txBody>
                    <a:bodyPr/>
                    <a:lstStyle/>
                    <a:p>
                      <a:pPr marL="285750" indent="-285750">
                        <a:buFont typeface="Arial" panose="020B0604020202020204" pitchFamily="34" charset="0"/>
                        <a:buChar char="•"/>
                      </a:pPr>
                      <a:r>
                        <a:rPr lang="en-US" dirty="0"/>
                        <a:t>Difficulty level variable represents complexity of the game which may affect price. </a:t>
                      </a:r>
                    </a:p>
                    <a:p>
                      <a:pPr marL="285750" indent="-285750">
                        <a:buFont typeface="Arial" panose="020B0604020202020204" pitchFamily="34" charset="0"/>
                        <a:buChar char="•"/>
                      </a:pPr>
                      <a:r>
                        <a:rPr lang="en-US" dirty="0"/>
                        <a:t>Other types of regression model can be explored as relationship may between variables may not be linear.</a:t>
                      </a:r>
                    </a:p>
                  </a:txBody>
                  <a:tcPr/>
                </a:tc>
                <a:extLst>
                  <a:ext uri="{0D108BD9-81ED-4DB2-BD59-A6C34878D82A}">
                    <a16:rowId xmlns:a16="http://schemas.microsoft.com/office/drawing/2014/main" val="3149032127"/>
                  </a:ext>
                </a:extLst>
              </a:tr>
              <a:tr h="646084">
                <a:tc>
                  <a:txBody>
                    <a:bodyPr/>
                    <a:lstStyle/>
                    <a:p>
                      <a:r>
                        <a:rPr lang="en-US" dirty="0"/>
                        <a:t>Customer sentiment</a:t>
                      </a:r>
                    </a:p>
                  </a:txBody>
                  <a:tcPr/>
                </a:tc>
                <a:tc>
                  <a:txBody>
                    <a:bodyPr/>
                    <a:lstStyle/>
                    <a:p>
                      <a:pPr marL="285750" indent="-285750">
                        <a:buFont typeface="Arial" panose="020B0604020202020204" pitchFamily="34" charset="0"/>
                        <a:buChar char="•"/>
                      </a:pPr>
                      <a:r>
                        <a:rPr lang="en-US" dirty="0"/>
                        <a:t>Polarity score of overall reviews</a:t>
                      </a:r>
                    </a:p>
                    <a:p>
                      <a:pPr marL="285750" indent="-285750">
                        <a:buFont typeface="Arial" panose="020B0604020202020204" pitchFamily="34" charset="0"/>
                        <a:buChar char="•"/>
                      </a:pPr>
                      <a:r>
                        <a:rPr lang="en-US" dirty="0"/>
                        <a:t>Top 20 positive reviews</a:t>
                      </a:r>
                    </a:p>
                    <a:p>
                      <a:pPr marL="285750" indent="-285750">
                        <a:buFont typeface="Arial" panose="020B0604020202020204" pitchFamily="34" charset="0"/>
                        <a:buChar char="•"/>
                      </a:pPr>
                      <a:r>
                        <a:rPr lang="en-US" dirty="0"/>
                        <a:t>Top 20 negative reviews</a:t>
                      </a:r>
                    </a:p>
                  </a:txBody>
                  <a:tcPr/>
                </a:tc>
                <a:tc>
                  <a:txBody>
                    <a:bodyPr/>
                    <a:lstStyle/>
                    <a:p>
                      <a:pPr marL="285750" indent="-285750">
                        <a:buFont typeface="Arial" panose="020B0604020202020204" pitchFamily="34" charset="0"/>
                        <a:buChar char="•"/>
                      </a:pPr>
                      <a:r>
                        <a:rPr lang="en-US" dirty="0"/>
                        <a:t>Reduce words using stemming and lemmatization</a:t>
                      </a:r>
                    </a:p>
                    <a:p>
                      <a:pPr marL="285750" indent="-285750">
                        <a:buFont typeface="Arial" panose="020B0604020202020204" pitchFamily="34" charset="0"/>
                        <a:buChar char="•"/>
                      </a:pPr>
                      <a:r>
                        <a:rPr lang="en-US" dirty="0"/>
                        <a:t>Negative reviews to understand quality issue</a:t>
                      </a:r>
                    </a:p>
                  </a:txBody>
                  <a:tcPr/>
                </a:tc>
                <a:extLst>
                  <a:ext uri="{0D108BD9-81ED-4DB2-BD59-A6C34878D82A}">
                    <a16:rowId xmlns:a16="http://schemas.microsoft.com/office/drawing/2014/main" val="3535999091"/>
                  </a:ext>
                </a:extLst>
              </a:tr>
              <a:tr h="646084">
                <a:tc>
                  <a:txBody>
                    <a:bodyPr/>
                    <a:lstStyle/>
                    <a:p>
                      <a:r>
                        <a:rPr lang="en-US" dirty="0"/>
                        <a:t>Global Sales Prediction</a:t>
                      </a:r>
                    </a:p>
                  </a:txBody>
                  <a:tcPr/>
                </a:tc>
                <a:tc>
                  <a:txBody>
                    <a:bodyPr/>
                    <a:lstStyle/>
                    <a:p>
                      <a:pPr marL="285750" indent="-285750">
                        <a:buFont typeface="Arial" panose="020B0604020202020204" pitchFamily="34" charset="0"/>
                        <a:buChar char="•"/>
                      </a:pPr>
                      <a:r>
                        <a:rPr lang="en-US" dirty="0"/>
                        <a:t>Predict global sales based on EU and NA sales</a:t>
                      </a:r>
                    </a:p>
                  </a:txBody>
                  <a:tcPr/>
                </a:tc>
                <a:tc>
                  <a:txBody>
                    <a:bodyPr/>
                    <a:lstStyle/>
                    <a:p>
                      <a:pPr marL="285750" indent="-285750">
                        <a:buFont typeface="Arial" panose="020B0604020202020204" pitchFamily="34" charset="0"/>
                        <a:buChar char="•"/>
                      </a:pPr>
                      <a:r>
                        <a:rPr lang="en-US" dirty="0"/>
                        <a:t>Include online sales</a:t>
                      </a:r>
                    </a:p>
                    <a:p>
                      <a:pPr marL="285750" indent="-285750">
                        <a:buFont typeface="Arial" panose="020B0604020202020204" pitchFamily="34" charset="0"/>
                        <a:buChar char="•"/>
                      </a:pPr>
                      <a:r>
                        <a:rPr lang="en-US" dirty="0"/>
                        <a:t>Compound annual growth rate in respective markets</a:t>
                      </a:r>
                    </a:p>
                  </a:txBody>
                  <a:tcPr/>
                </a:tc>
                <a:extLst>
                  <a:ext uri="{0D108BD9-81ED-4DB2-BD59-A6C34878D82A}">
                    <a16:rowId xmlns:a16="http://schemas.microsoft.com/office/drawing/2014/main" val="229013719"/>
                  </a:ext>
                </a:extLst>
              </a:tr>
            </a:tbl>
          </a:graphicData>
        </a:graphic>
      </p:graphicFrame>
    </p:spTree>
    <p:extLst>
      <p:ext uri="{BB962C8B-B14F-4D97-AF65-F5344CB8AC3E}">
        <p14:creationId xmlns:p14="http://schemas.microsoft.com/office/powerpoint/2010/main" val="389083538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13" name="Title 1">
            <a:extLst>
              <a:ext uri="{FF2B5EF4-FFF2-40B4-BE49-F238E27FC236}">
                <a16:creationId xmlns:a16="http://schemas.microsoft.com/office/drawing/2014/main" id="{561DC003-4E99-1145-85C7-89CFEEA6D675}"/>
              </a:ext>
            </a:extLst>
          </p:cNvPr>
          <p:cNvSpPr txBox="1">
            <a:spLocks/>
          </p:cNvSpPr>
          <p:nvPr/>
        </p:nvSpPr>
        <p:spPr>
          <a:xfrm>
            <a:off x="1495677" y="331260"/>
            <a:ext cx="10123165" cy="1626749"/>
          </a:xfrm>
          <a:prstGeom prst="rect">
            <a:avLst/>
          </a:prstGeom>
        </p:spPr>
        <p:txBody>
          <a:bodyPr vert="horz" lIns="91440" tIns="45720" rIns="91440" bIns="45720" rtlCol="0" anchor="b">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1F2D29"/>
                </a:solidFill>
                <a:effectLst/>
                <a:uLnTx/>
                <a:uFillTx/>
                <a:latin typeface="Arial" panose="020B0604020202020204"/>
                <a:ea typeface="+mj-ea"/>
                <a:cs typeface="+mj-cs"/>
              </a:rPr>
              <a:t>Conclusion</a:t>
            </a:r>
          </a:p>
        </p:txBody>
      </p:sp>
      <p:sp>
        <p:nvSpPr>
          <p:cNvPr id="9" name="TextBox 8">
            <a:extLst>
              <a:ext uri="{FF2B5EF4-FFF2-40B4-BE49-F238E27FC236}">
                <a16:creationId xmlns:a16="http://schemas.microsoft.com/office/drawing/2014/main" id="{F4A8517E-5D0A-314F-950B-8655FDDAB800}"/>
              </a:ext>
            </a:extLst>
          </p:cNvPr>
          <p:cNvSpPr txBox="1"/>
          <p:nvPr/>
        </p:nvSpPr>
        <p:spPr>
          <a:xfrm>
            <a:off x="1677980" y="2330611"/>
            <a:ext cx="9773122" cy="3693319"/>
          </a:xfrm>
          <a:prstGeom prst="rect">
            <a:avLst/>
          </a:prstGeom>
          <a:noFill/>
        </p:spPr>
        <p:txBody>
          <a:bodyPr wrap="square">
            <a:spAutoFit/>
          </a:bodyPr>
          <a:lstStyle/>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Lego with 8000 pieces should be priced at USD783 and slightly higher at USD814 if majority of customers are 30 year old. </a:t>
            </a:r>
          </a:p>
          <a:p>
            <a:pPr marL="742950" lvl="1"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Difficult level variable should also be explored. </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Box packaging of toys and games needs to be improved with better quality to avoid damages during delivery. </a:t>
            </a:r>
          </a:p>
          <a:p>
            <a:pPr marL="742950" lvl="1"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Use negative review to identify quality issue and source better packaging material. </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Customer age 6-10 left the most reviews at 76,120. Age 29 customers purchased more expensive </a:t>
            </a:r>
            <a:r>
              <a:rPr lang="en-GB"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lego</a:t>
            </a: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product at USD260 signifying older customer has higher purchasing power and expensive products should be designed to target this customer group.</a:t>
            </a:r>
          </a:p>
          <a:p>
            <a:pPr marL="285750" lvl="0"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Global sales of video games is predicted to reach 8340M units next financial year. </a:t>
            </a:r>
          </a:p>
          <a:p>
            <a:pPr marL="742950" lvl="1" indent="-285750">
              <a:buFont typeface="Arial" panose="020B0604020202020204" pitchFamily="34" charset="0"/>
              <a:buChar char="•"/>
            </a:pPr>
            <a:r>
              <a:rPr lang="en-GB"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Online sales and market growth rate in regions should be taken into account for more accurate prediction. Business should plan inventory based on predicted sales to capture maximum sales opportunities.</a:t>
            </a:r>
          </a:p>
        </p:txBody>
      </p:sp>
    </p:spTree>
    <p:extLst>
      <p:ext uri="{BB962C8B-B14F-4D97-AF65-F5344CB8AC3E}">
        <p14:creationId xmlns:p14="http://schemas.microsoft.com/office/powerpoint/2010/main" val="2569472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Background</a:t>
            </a:r>
          </a:p>
        </p:txBody>
      </p:sp>
      <p:sp>
        <p:nvSpPr>
          <p:cNvPr id="3" name="Content Placeholder 2">
            <a:extLst>
              <a:ext uri="{FF2B5EF4-FFF2-40B4-BE49-F238E27FC236}">
                <a16:creationId xmlns:a16="http://schemas.microsoft.com/office/drawing/2014/main" id="{06097F2D-0C09-6D46-BC10-3A4C5BA66FC3}"/>
              </a:ext>
            </a:extLst>
          </p:cNvPr>
          <p:cNvSpPr>
            <a:spLocks noGrp="1"/>
          </p:cNvSpPr>
          <p:nvPr>
            <p:ph idx="1"/>
          </p:nvPr>
        </p:nvSpPr>
        <p:spPr>
          <a:xfrm>
            <a:off x="2302933" y="1519708"/>
            <a:ext cx="8987108" cy="4565004"/>
          </a:xfrm>
        </p:spPr>
        <p:txBody>
          <a:bodyPr anchor="t">
            <a:normAutofit fontScale="85000" lnSpcReduction="10000"/>
          </a:bodyPr>
          <a:lstStyle/>
          <a:p>
            <a:r>
              <a:rPr lang="en-GB" b="1" dirty="0"/>
              <a:t>Business: </a:t>
            </a:r>
            <a:r>
              <a:rPr lang="en-GB" dirty="0"/>
              <a:t>Turtle Games is a game manufacturer and retailer that sells own products and products manufactured by other companies. </a:t>
            </a:r>
          </a:p>
          <a:p>
            <a:pPr lvl="1"/>
            <a:r>
              <a:rPr lang="en-GB" dirty="0"/>
              <a:t>3 product category: Lego, various toys and games, and video games. </a:t>
            </a:r>
          </a:p>
          <a:p>
            <a:r>
              <a:rPr lang="en-GB" b="1" dirty="0"/>
              <a:t>Objective of analysis: </a:t>
            </a:r>
            <a:r>
              <a:rPr lang="en-GB" dirty="0"/>
              <a:t>improve overall sales performance based on pricing model, customer sentiments, and sales prediction.</a:t>
            </a:r>
          </a:p>
          <a:p>
            <a:r>
              <a:rPr lang="en-GB" b="1" dirty="0"/>
              <a:t>Methodology:</a:t>
            </a:r>
          </a:p>
          <a:p>
            <a:pPr lvl="1"/>
            <a:r>
              <a:rPr lang="en-GB" dirty="0"/>
              <a:t>Analyse and predict product price using simple and multiple linear regression using Python.</a:t>
            </a:r>
          </a:p>
          <a:p>
            <a:pPr lvl="1"/>
            <a:r>
              <a:rPr lang="en-GB" dirty="0"/>
              <a:t>Analyse age group most likely to leave reviews and highest price point for age 25 or above customers using R </a:t>
            </a:r>
            <a:r>
              <a:rPr lang="en-GB" dirty="0" err="1"/>
              <a:t>tidyverse</a:t>
            </a:r>
            <a:r>
              <a:rPr lang="en-GB" dirty="0"/>
              <a:t> package.</a:t>
            </a:r>
          </a:p>
          <a:p>
            <a:pPr lvl="1"/>
            <a:r>
              <a:rPr lang="en-GB" dirty="0"/>
              <a:t>Conduct sentiment analysis to understand customer reviews to improve product quality using Natural Language Toolkit in R.</a:t>
            </a:r>
          </a:p>
          <a:p>
            <a:pPr lvl="1"/>
            <a:r>
              <a:rPr lang="en-GB" dirty="0"/>
              <a:t>Predict global sales using multiple linear regression in R.</a:t>
            </a:r>
          </a:p>
          <a:p>
            <a:pPr lvl="1"/>
            <a:endParaRPr lang="en-GB" b="1" dirty="0"/>
          </a:p>
          <a:p>
            <a:pPr lvl="1"/>
            <a:endParaRPr lang="en-GB" b="1" dirty="0"/>
          </a:p>
          <a:p>
            <a:pPr lvl="1"/>
            <a:endParaRPr lang="en-GB" dirty="0"/>
          </a:p>
        </p:txBody>
      </p:sp>
    </p:spTree>
    <p:extLst>
      <p:ext uri="{BB962C8B-B14F-4D97-AF65-F5344CB8AC3E}">
        <p14:creationId xmlns:p14="http://schemas.microsoft.com/office/powerpoint/2010/main" val="342471015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34" name="Picture 2133">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36" name="Picture 2135">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138" name="Rectangle 2137">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0" name="Rectangle 2139">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2" name="Rectangle 2141">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4" name="Rectangle 2143">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6" name="TextBox 2145">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148" name="Rectangle 2147">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50" name="Picture 2149">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054" name="Picture 6" descr="HD wallpaper: assorted-color LEGO block lot, colorful, bricks, toys, multi  colored | Wallpaper Flare">
            <a:extLst>
              <a:ext uri="{FF2B5EF4-FFF2-40B4-BE49-F238E27FC236}">
                <a16:creationId xmlns:a16="http://schemas.microsoft.com/office/drawing/2014/main" id="{EC15FDDD-ECC1-414C-9F37-2D3C57FA6A1D}"/>
              </a:ext>
            </a:extLst>
          </p:cNvPr>
          <p:cNvPicPr>
            <a:picLocks noGrp="1" noChangeAspect="1" noChangeArrowheads="1"/>
          </p:cNvPicPr>
          <p:nvPr>
            <p:ph type="pic" idx="1"/>
          </p:nvPr>
        </p:nvPicPr>
        <p:blipFill rotWithShape="1">
          <a:blip r:embed="rId5">
            <a:alphaModFix amt="35000"/>
            <a:extLst>
              <a:ext uri="{28A0092B-C50C-407E-A947-70E740481C1C}">
                <a14:useLocalDpi xmlns:a14="http://schemas.microsoft.com/office/drawing/2010/main" val="0"/>
              </a:ext>
            </a:extLst>
          </a:blip>
          <a:srcRect l="3"/>
          <a:stretch/>
        </p:blipFill>
        <p:spPr bwMode="auto">
          <a:xfrm>
            <a:off x="19965" y="-2"/>
            <a:ext cx="1219169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152" name="Picture 2151">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8275ADC5-125E-1D47-A79F-B09E758C2BD7}"/>
              </a:ext>
            </a:extLst>
          </p:cNvPr>
          <p:cNvSpPr>
            <a:spLocks noGrp="1"/>
          </p:cNvSpPr>
          <p:nvPr>
            <p:ph type="title"/>
          </p:nvPr>
        </p:nvSpPr>
        <p:spPr>
          <a:xfrm>
            <a:off x="2292054" y="3428998"/>
            <a:ext cx="8473860" cy="2623459"/>
          </a:xfrm>
        </p:spPr>
        <p:txBody>
          <a:bodyPr vert="horz" lIns="91440" tIns="45720" rIns="91440" bIns="45720" rtlCol="0" anchor="t">
            <a:normAutofit/>
          </a:bodyPr>
          <a:lstStyle/>
          <a:p>
            <a:pPr algn="r"/>
            <a:r>
              <a:rPr lang="en-US" sz="6600" dirty="0"/>
              <a:t>Lego Pricing</a:t>
            </a:r>
          </a:p>
        </p:txBody>
      </p:sp>
      <p:sp>
        <p:nvSpPr>
          <p:cNvPr id="2154" name="Rectangle 2153">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6" name="Rectangle 2155">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39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Price Trend (USD)</a:t>
            </a:r>
          </a:p>
        </p:txBody>
      </p:sp>
      <p:sp>
        <p:nvSpPr>
          <p:cNvPr id="16" name="Content Placeholder 2">
            <a:extLst>
              <a:ext uri="{FF2B5EF4-FFF2-40B4-BE49-F238E27FC236}">
                <a16:creationId xmlns:a16="http://schemas.microsoft.com/office/drawing/2014/main" id="{597108C4-9AFB-CB49-A847-6FEDAF4080A8}"/>
              </a:ext>
            </a:extLst>
          </p:cNvPr>
          <p:cNvSpPr txBox="1">
            <a:spLocks/>
          </p:cNvSpPr>
          <p:nvPr/>
        </p:nvSpPr>
        <p:spPr>
          <a:xfrm>
            <a:off x="1770108" y="2060621"/>
            <a:ext cx="8987108" cy="4565004"/>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lvl="1"/>
            <a:endParaRPr lang="en-GB" dirty="0"/>
          </a:p>
        </p:txBody>
      </p:sp>
      <p:graphicFrame>
        <p:nvGraphicFramePr>
          <p:cNvPr id="7" name="Table 10">
            <a:extLst>
              <a:ext uri="{FF2B5EF4-FFF2-40B4-BE49-F238E27FC236}">
                <a16:creationId xmlns:a16="http://schemas.microsoft.com/office/drawing/2014/main" id="{EEE2F01E-4C1B-AC45-AA94-B7B5574E22A9}"/>
              </a:ext>
            </a:extLst>
          </p:cNvPr>
          <p:cNvGraphicFramePr>
            <a:graphicFrameLocks noGrp="1"/>
          </p:cNvGraphicFramePr>
          <p:nvPr>
            <p:extLst>
              <p:ext uri="{D42A27DB-BD31-4B8C-83A1-F6EECF244321}">
                <p14:modId xmlns:p14="http://schemas.microsoft.com/office/powerpoint/2010/main" val="1310980463"/>
              </p:ext>
            </p:extLst>
          </p:nvPr>
        </p:nvGraphicFramePr>
        <p:xfrm>
          <a:off x="1087018" y="2703013"/>
          <a:ext cx="2403158" cy="2225040"/>
        </p:xfrm>
        <a:graphic>
          <a:graphicData uri="http://schemas.openxmlformats.org/drawingml/2006/table">
            <a:tbl>
              <a:tblPr firstRow="1" bandRow="1">
                <a:tableStyleId>{5C22544A-7EE6-4342-B048-85BDC9FD1C3A}</a:tableStyleId>
              </a:tblPr>
              <a:tblGrid>
                <a:gridCol w="1533943">
                  <a:extLst>
                    <a:ext uri="{9D8B030D-6E8A-4147-A177-3AD203B41FA5}">
                      <a16:colId xmlns:a16="http://schemas.microsoft.com/office/drawing/2014/main" val="397801831"/>
                    </a:ext>
                  </a:extLst>
                </a:gridCol>
                <a:gridCol w="869215">
                  <a:extLst>
                    <a:ext uri="{9D8B030D-6E8A-4147-A177-3AD203B41FA5}">
                      <a16:colId xmlns:a16="http://schemas.microsoft.com/office/drawing/2014/main" val="1769350807"/>
                    </a:ext>
                  </a:extLst>
                </a:gridCol>
              </a:tblGrid>
              <a:tr h="370840">
                <a:tc gridSpan="2">
                  <a:txBody>
                    <a:bodyPr/>
                    <a:lstStyle/>
                    <a:p>
                      <a:r>
                        <a:rPr lang="en-US" sz="1400" dirty="0"/>
                        <a:t>Descriptive Statistics</a:t>
                      </a:r>
                    </a:p>
                  </a:txBody>
                  <a:tcPr/>
                </a:tc>
                <a:tc hMerge="1">
                  <a:txBody>
                    <a:bodyPr/>
                    <a:lstStyle/>
                    <a:p>
                      <a:endParaRPr lang="en-US" dirty="0"/>
                    </a:p>
                  </a:txBody>
                  <a:tcPr/>
                </a:tc>
                <a:extLst>
                  <a:ext uri="{0D108BD9-81ED-4DB2-BD59-A6C34878D82A}">
                    <a16:rowId xmlns:a16="http://schemas.microsoft.com/office/drawing/2014/main" val="983502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Minimum</a:t>
                      </a:r>
                    </a:p>
                  </a:txBody>
                  <a:tcPr/>
                </a:tc>
                <a:tc>
                  <a:txBody>
                    <a:bodyPr/>
                    <a:lstStyle/>
                    <a:p>
                      <a:r>
                        <a:rPr lang="en-US" sz="1400" dirty="0"/>
                        <a:t>2.27</a:t>
                      </a:r>
                    </a:p>
                  </a:txBody>
                  <a:tcPr/>
                </a:tc>
                <a:extLst>
                  <a:ext uri="{0D108BD9-81ED-4DB2-BD59-A6C34878D82A}">
                    <a16:rowId xmlns:a16="http://schemas.microsoft.com/office/drawing/2014/main" val="2215938601"/>
                  </a:ext>
                </a:extLst>
              </a:tr>
              <a:tr h="370840">
                <a:tc>
                  <a:txBody>
                    <a:bodyPr/>
                    <a:lstStyle/>
                    <a:p>
                      <a:r>
                        <a:rPr lang="en-US" sz="1400" dirty="0"/>
                        <a:t>Quartile 1 (25%)</a:t>
                      </a:r>
                    </a:p>
                  </a:txBody>
                  <a:tcPr/>
                </a:tc>
                <a:tc>
                  <a:txBody>
                    <a:bodyPr/>
                    <a:lstStyle/>
                    <a:p>
                      <a:r>
                        <a:rPr lang="en-US" sz="1400" dirty="0"/>
                        <a:t>20</a:t>
                      </a:r>
                    </a:p>
                  </a:txBody>
                  <a:tcPr/>
                </a:tc>
                <a:extLst>
                  <a:ext uri="{0D108BD9-81ED-4DB2-BD59-A6C34878D82A}">
                    <a16:rowId xmlns:a16="http://schemas.microsoft.com/office/drawing/2014/main" val="1023095068"/>
                  </a:ext>
                </a:extLst>
              </a:tr>
              <a:tr h="370840">
                <a:tc>
                  <a:txBody>
                    <a:bodyPr/>
                    <a:lstStyle/>
                    <a:p>
                      <a:r>
                        <a:rPr lang="en-US" sz="1400" dirty="0"/>
                        <a:t>Median (50%)</a:t>
                      </a:r>
                    </a:p>
                  </a:txBody>
                  <a:tcPr/>
                </a:tc>
                <a:tc>
                  <a:txBody>
                    <a:bodyPr/>
                    <a:lstStyle/>
                    <a:p>
                      <a:r>
                        <a:rPr lang="en-US" sz="1400" dirty="0"/>
                        <a:t>37</a:t>
                      </a:r>
                    </a:p>
                  </a:txBody>
                  <a:tcPr/>
                </a:tc>
                <a:extLst>
                  <a:ext uri="{0D108BD9-81ED-4DB2-BD59-A6C34878D82A}">
                    <a16:rowId xmlns:a16="http://schemas.microsoft.com/office/drawing/2014/main" val="3031629162"/>
                  </a:ext>
                </a:extLst>
              </a:tr>
              <a:tr h="370840">
                <a:tc>
                  <a:txBody>
                    <a:bodyPr/>
                    <a:lstStyle/>
                    <a:p>
                      <a:r>
                        <a:rPr lang="en-US" sz="1400" dirty="0"/>
                        <a:t>Quartile 3 (75%)</a:t>
                      </a:r>
                    </a:p>
                  </a:txBody>
                  <a:tcPr/>
                </a:tc>
                <a:tc>
                  <a:txBody>
                    <a:bodyPr/>
                    <a:lstStyle/>
                    <a:p>
                      <a:r>
                        <a:rPr lang="en-US" sz="1400" dirty="0"/>
                        <a:t>70</a:t>
                      </a:r>
                    </a:p>
                  </a:txBody>
                  <a:tcPr/>
                </a:tc>
                <a:extLst>
                  <a:ext uri="{0D108BD9-81ED-4DB2-BD59-A6C34878D82A}">
                    <a16:rowId xmlns:a16="http://schemas.microsoft.com/office/drawing/2014/main" val="1256352836"/>
                  </a:ext>
                </a:extLst>
              </a:tr>
              <a:tr h="370840">
                <a:tc>
                  <a:txBody>
                    <a:bodyPr/>
                    <a:lstStyle/>
                    <a:p>
                      <a:r>
                        <a:rPr lang="en-US" sz="1400" dirty="0"/>
                        <a:t>Maximum</a:t>
                      </a:r>
                    </a:p>
                  </a:txBody>
                  <a:tcPr/>
                </a:tc>
                <a:tc>
                  <a:txBody>
                    <a:bodyPr/>
                    <a:lstStyle/>
                    <a:p>
                      <a:r>
                        <a:rPr lang="en-US" sz="1400" dirty="0"/>
                        <a:t>1105</a:t>
                      </a:r>
                    </a:p>
                  </a:txBody>
                  <a:tcPr/>
                </a:tc>
                <a:extLst>
                  <a:ext uri="{0D108BD9-81ED-4DB2-BD59-A6C34878D82A}">
                    <a16:rowId xmlns:a16="http://schemas.microsoft.com/office/drawing/2014/main" val="3455365181"/>
                  </a:ext>
                </a:extLst>
              </a:tr>
            </a:tbl>
          </a:graphicData>
        </a:graphic>
      </p:graphicFrame>
      <p:pic>
        <p:nvPicPr>
          <p:cNvPr id="19" name="Content Placeholder 12" descr="Chart&#10;&#10;Description automatically generated with medium confidence">
            <a:extLst>
              <a:ext uri="{FF2B5EF4-FFF2-40B4-BE49-F238E27FC236}">
                <a16:creationId xmlns:a16="http://schemas.microsoft.com/office/drawing/2014/main" id="{38233590-66CE-6F44-9C27-987738CA0D8C}"/>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6724" t="7138" r="8563" b="4582"/>
          <a:stretch/>
        </p:blipFill>
        <p:spPr>
          <a:xfrm>
            <a:off x="3613020" y="1678062"/>
            <a:ext cx="8390090" cy="4663053"/>
          </a:xfrm>
          <a:prstGeom prst="rect">
            <a:avLst/>
          </a:prstGeom>
        </p:spPr>
      </p:pic>
    </p:spTree>
    <p:extLst>
      <p:ext uri="{BB962C8B-B14F-4D97-AF65-F5344CB8AC3E}">
        <p14:creationId xmlns:p14="http://schemas.microsoft.com/office/powerpoint/2010/main" val="96879414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Price Trend</a:t>
            </a:r>
          </a:p>
        </p:txBody>
      </p:sp>
      <p:sp>
        <p:nvSpPr>
          <p:cNvPr id="16" name="Content Placeholder 2">
            <a:extLst>
              <a:ext uri="{FF2B5EF4-FFF2-40B4-BE49-F238E27FC236}">
                <a16:creationId xmlns:a16="http://schemas.microsoft.com/office/drawing/2014/main" id="{597108C4-9AFB-CB49-A847-6FEDAF4080A8}"/>
              </a:ext>
            </a:extLst>
          </p:cNvPr>
          <p:cNvSpPr txBox="1">
            <a:spLocks/>
          </p:cNvSpPr>
          <p:nvPr/>
        </p:nvSpPr>
        <p:spPr>
          <a:xfrm>
            <a:off x="1770108" y="2060621"/>
            <a:ext cx="8987108" cy="4565004"/>
          </a:xfrm>
          <a:prstGeom prst="rect">
            <a:avLst/>
          </a:prstGeom>
        </p:spPr>
        <p:txBody>
          <a:bodyPr vert="horz" lIns="91440" tIns="45720" rIns="91440" bIns="45720" rtlCol="0" anchor="t">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795338" marR="0" lvl="1" indent="-338138" algn="l" defTabSz="914400" rtl="0" eaLnBrk="1" fontAlgn="auto" latinLnBrk="0" hangingPunct="1">
              <a:lnSpc>
                <a:spcPct val="120000"/>
              </a:lnSpc>
              <a:spcBef>
                <a:spcPts val="500"/>
              </a:spcBef>
              <a:spcAft>
                <a:spcPts val="600"/>
              </a:spcAft>
              <a:buClr>
                <a:srgbClr val="8EC0C1"/>
              </a:buClr>
              <a:buSzPct val="90000"/>
              <a:buFont typeface="Wingdings" panose="05000000000000000000" pitchFamily="2" charset="2"/>
              <a:buChar char="§"/>
              <a:tabLst/>
              <a:defRPr/>
            </a:pPr>
            <a:endParaRPr kumimoji="0" lang="en-GB"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pic>
        <p:nvPicPr>
          <p:cNvPr id="11" name="Picture 10" descr="Chart, calendar&#10;&#10;Description automatically generated">
            <a:extLst>
              <a:ext uri="{FF2B5EF4-FFF2-40B4-BE49-F238E27FC236}">
                <a16:creationId xmlns:a16="http://schemas.microsoft.com/office/drawing/2014/main" id="{7E4448ED-7A3E-AA42-897C-6347AA8B2A0F}"/>
              </a:ext>
            </a:extLst>
          </p:cNvPr>
          <p:cNvPicPr>
            <a:picLocks noChangeAspect="1"/>
          </p:cNvPicPr>
          <p:nvPr/>
        </p:nvPicPr>
        <p:blipFill rotWithShape="1">
          <a:blip r:embed="rId4">
            <a:extLst>
              <a:ext uri="{28A0092B-C50C-407E-A947-70E740481C1C}">
                <a14:useLocalDpi xmlns:a14="http://schemas.microsoft.com/office/drawing/2010/main" val="0"/>
              </a:ext>
            </a:extLst>
          </a:blip>
          <a:srcRect l="12605" t="5563" r="8797" b="5338"/>
          <a:stretch/>
        </p:blipFill>
        <p:spPr>
          <a:xfrm>
            <a:off x="2598921" y="2560296"/>
            <a:ext cx="7074794" cy="4277437"/>
          </a:xfrm>
          <a:prstGeom prst="rect">
            <a:avLst/>
          </a:prstGeom>
        </p:spPr>
      </p:pic>
      <p:sp>
        <p:nvSpPr>
          <p:cNvPr id="4" name="Content Placeholder 3">
            <a:extLst>
              <a:ext uri="{FF2B5EF4-FFF2-40B4-BE49-F238E27FC236}">
                <a16:creationId xmlns:a16="http://schemas.microsoft.com/office/drawing/2014/main" id="{3421FDE8-2B55-1340-91DE-56A9D701D9A2}"/>
              </a:ext>
            </a:extLst>
          </p:cNvPr>
          <p:cNvSpPr>
            <a:spLocks noGrp="1"/>
          </p:cNvSpPr>
          <p:nvPr>
            <p:ph idx="1"/>
          </p:nvPr>
        </p:nvSpPr>
        <p:spPr>
          <a:xfrm>
            <a:off x="2598921" y="1310662"/>
            <a:ext cx="8327103" cy="1229367"/>
          </a:xfrm>
        </p:spPr>
        <p:txBody>
          <a:bodyPr>
            <a:normAutofit fontScale="77500" lnSpcReduction="20000"/>
          </a:bodyPr>
          <a:lstStyle/>
          <a:p>
            <a:r>
              <a:rPr lang="en-US" dirty="0"/>
              <a:t>Majority of </a:t>
            </a:r>
            <a:r>
              <a:rPr lang="en-US" dirty="0" err="1"/>
              <a:t>lego</a:t>
            </a:r>
            <a:r>
              <a:rPr lang="en-US" dirty="0"/>
              <a:t> products is priced between USD20 to 70</a:t>
            </a:r>
          </a:p>
          <a:p>
            <a:r>
              <a:rPr lang="en-US" dirty="0"/>
              <a:t>Outliers range from USD 180 to USD1105.</a:t>
            </a:r>
          </a:p>
          <a:p>
            <a:r>
              <a:rPr lang="en-US" dirty="0"/>
              <a:t>Outliers are included as they represent expensive product ranges.</a:t>
            </a:r>
          </a:p>
        </p:txBody>
      </p:sp>
    </p:spTree>
    <p:extLst>
      <p:ext uri="{BB962C8B-B14F-4D97-AF65-F5344CB8AC3E}">
        <p14:creationId xmlns:p14="http://schemas.microsoft.com/office/powerpoint/2010/main" val="3284328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Predicted Price - 8000 pieces</a:t>
            </a:r>
          </a:p>
        </p:txBody>
      </p:sp>
      <p:pic>
        <p:nvPicPr>
          <p:cNvPr id="9" name="Picture 8" descr="Chart, scatter chart&#10;&#10;Description automatically generated">
            <a:extLst>
              <a:ext uri="{FF2B5EF4-FFF2-40B4-BE49-F238E27FC236}">
                <a16:creationId xmlns:a16="http://schemas.microsoft.com/office/drawing/2014/main" id="{ACDC2138-3487-6B4E-85F3-1F13B257524A}"/>
              </a:ext>
            </a:extLst>
          </p:cNvPr>
          <p:cNvPicPr>
            <a:picLocks noChangeAspect="1"/>
          </p:cNvPicPr>
          <p:nvPr/>
        </p:nvPicPr>
        <p:blipFill rotWithShape="1">
          <a:blip r:embed="rId4">
            <a:extLst>
              <a:ext uri="{28A0092B-C50C-407E-A947-70E740481C1C}">
                <a14:useLocalDpi xmlns:a14="http://schemas.microsoft.com/office/drawing/2010/main" val="0"/>
              </a:ext>
            </a:extLst>
          </a:blip>
          <a:srcRect l="7424" t="7036" r="8532" b="6021"/>
          <a:stretch/>
        </p:blipFill>
        <p:spPr bwMode="auto">
          <a:xfrm>
            <a:off x="3729004" y="1776819"/>
            <a:ext cx="8170231" cy="4507122"/>
          </a:xfrm>
          <a:prstGeom prst="rect">
            <a:avLst/>
          </a:prstGeom>
          <a:ln>
            <a:noFill/>
          </a:ln>
          <a:extLst>
            <a:ext uri="{53640926-AAD7-44D8-BBD7-CCE9431645EC}">
              <a14:shadowObscured xmlns:a14="http://schemas.microsoft.com/office/drawing/2010/main"/>
            </a:ext>
          </a:extLst>
        </p:spPr>
      </p:pic>
      <p:graphicFrame>
        <p:nvGraphicFramePr>
          <p:cNvPr id="11" name="Table 10">
            <a:extLst>
              <a:ext uri="{FF2B5EF4-FFF2-40B4-BE49-F238E27FC236}">
                <a16:creationId xmlns:a16="http://schemas.microsoft.com/office/drawing/2014/main" id="{F1B7E713-15EE-F943-B0B9-52091E01010D}"/>
              </a:ext>
            </a:extLst>
          </p:cNvPr>
          <p:cNvGraphicFramePr>
            <a:graphicFrameLocks noGrp="1"/>
          </p:cNvGraphicFramePr>
          <p:nvPr>
            <p:extLst>
              <p:ext uri="{D42A27DB-BD31-4B8C-83A1-F6EECF244321}">
                <p14:modId xmlns:p14="http://schemas.microsoft.com/office/powerpoint/2010/main" val="2137303597"/>
              </p:ext>
            </p:extLst>
          </p:nvPr>
        </p:nvGraphicFramePr>
        <p:xfrm>
          <a:off x="1145010" y="2710936"/>
          <a:ext cx="2403158" cy="2001520"/>
        </p:xfrm>
        <a:graphic>
          <a:graphicData uri="http://schemas.openxmlformats.org/drawingml/2006/table">
            <a:tbl>
              <a:tblPr firstRow="1" bandRow="1">
                <a:tableStyleId>{5C22544A-7EE6-4342-B048-85BDC9FD1C3A}</a:tableStyleId>
              </a:tblPr>
              <a:tblGrid>
                <a:gridCol w="1533943">
                  <a:extLst>
                    <a:ext uri="{9D8B030D-6E8A-4147-A177-3AD203B41FA5}">
                      <a16:colId xmlns:a16="http://schemas.microsoft.com/office/drawing/2014/main" val="397801831"/>
                    </a:ext>
                  </a:extLst>
                </a:gridCol>
                <a:gridCol w="869215">
                  <a:extLst>
                    <a:ext uri="{9D8B030D-6E8A-4147-A177-3AD203B41FA5}">
                      <a16:colId xmlns:a16="http://schemas.microsoft.com/office/drawing/2014/main" val="1769350807"/>
                    </a:ext>
                  </a:extLst>
                </a:gridCol>
              </a:tblGrid>
              <a:tr h="370840">
                <a:tc gridSpan="2">
                  <a:txBody>
                    <a:bodyPr/>
                    <a:lstStyle/>
                    <a:p>
                      <a:r>
                        <a:rPr lang="en-US" sz="1400" dirty="0"/>
                        <a:t>Simple Linear Regression</a:t>
                      </a:r>
                    </a:p>
                  </a:txBody>
                  <a:tcPr/>
                </a:tc>
                <a:tc hMerge="1">
                  <a:txBody>
                    <a:bodyPr/>
                    <a:lstStyle/>
                    <a:p>
                      <a:endParaRPr lang="en-US" dirty="0"/>
                    </a:p>
                  </a:txBody>
                  <a:tcPr/>
                </a:tc>
                <a:extLst>
                  <a:ext uri="{0D108BD9-81ED-4DB2-BD59-A6C34878D82A}">
                    <a16:rowId xmlns:a16="http://schemas.microsoft.com/office/drawing/2014/main" val="9835027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R-squared</a:t>
                      </a:r>
                    </a:p>
                  </a:txBody>
                  <a:tcPr/>
                </a:tc>
                <a:tc>
                  <a:txBody>
                    <a:bodyPr/>
                    <a:lstStyle/>
                    <a:p>
                      <a:r>
                        <a:rPr lang="en-US" sz="1400" dirty="0"/>
                        <a:t>0.74</a:t>
                      </a:r>
                    </a:p>
                  </a:txBody>
                  <a:tcPr/>
                </a:tc>
                <a:extLst>
                  <a:ext uri="{0D108BD9-81ED-4DB2-BD59-A6C34878D82A}">
                    <a16:rowId xmlns:a16="http://schemas.microsoft.com/office/drawing/2014/main" val="2215938601"/>
                  </a:ext>
                </a:extLst>
              </a:tr>
              <a:tr h="370840">
                <a:tc>
                  <a:txBody>
                    <a:bodyPr/>
                    <a:lstStyle/>
                    <a:p>
                      <a:r>
                        <a:rPr lang="en-US" sz="1400" dirty="0"/>
                        <a:t>Intercept value</a:t>
                      </a:r>
                    </a:p>
                  </a:txBody>
                  <a:tcPr/>
                </a:tc>
                <a:tc>
                  <a:txBody>
                    <a:bodyPr/>
                    <a:lstStyle/>
                    <a:p>
                      <a:r>
                        <a:rPr lang="en-US" sz="1400" dirty="0"/>
                        <a:t>18.04</a:t>
                      </a:r>
                    </a:p>
                  </a:txBody>
                  <a:tcPr/>
                </a:tc>
                <a:extLst>
                  <a:ext uri="{0D108BD9-81ED-4DB2-BD59-A6C34878D82A}">
                    <a16:rowId xmlns:a16="http://schemas.microsoft.com/office/drawing/2014/main" val="1023095068"/>
                  </a:ext>
                </a:extLst>
              </a:tr>
              <a:tr h="370840">
                <a:tc>
                  <a:txBody>
                    <a:bodyPr/>
                    <a:lstStyle/>
                    <a:p>
                      <a:r>
                        <a:rPr lang="en-US" sz="1400" dirty="0"/>
                        <a:t>Coefficient value</a:t>
                      </a:r>
                    </a:p>
                  </a:txBody>
                  <a:tcPr/>
                </a:tc>
                <a:tc>
                  <a:txBody>
                    <a:bodyPr/>
                    <a:lstStyle/>
                    <a:p>
                      <a:r>
                        <a:rPr lang="en-US" sz="1400" dirty="0"/>
                        <a:t>0.096</a:t>
                      </a:r>
                    </a:p>
                  </a:txBody>
                  <a:tcPr/>
                </a:tc>
                <a:extLst>
                  <a:ext uri="{0D108BD9-81ED-4DB2-BD59-A6C34878D82A}">
                    <a16:rowId xmlns:a16="http://schemas.microsoft.com/office/drawing/2014/main" val="3031629162"/>
                  </a:ext>
                </a:extLst>
              </a:tr>
              <a:tr h="370840">
                <a:tc>
                  <a:txBody>
                    <a:bodyPr/>
                    <a:lstStyle/>
                    <a:p>
                      <a:r>
                        <a:rPr lang="en-US" sz="1400" dirty="0">
                          <a:highlight>
                            <a:srgbClr val="FFFF00"/>
                          </a:highlight>
                        </a:rPr>
                        <a:t>Predicted Price (USD)</a:t>
                      </a:r>
                    </a:p>
                  </a:txBody>
                  <a:tcPr/>
                </a:tc>
                <a:tc>
                  <a:txBody>
                    <a:bodyPr/>
                    <a:lstStyle/>
                    <a:p>
                      <a:r>
                        <a:rPr lang="en-US" sz="1400" dirty="0">
                          <a:highlight>
                            <a:srgbClr val="FFFF00"/>
                          </a:highlight>
                        </a:rPr>
                        <a:t>783</a:t>
                      </a:r>
                    </a:p>
                  </a:txBody>
                  <a:tcPr/>
                </a:tc>
                <a:extLst>
                  <a:ext uri="{0D108BD9-81ED-4DB2-BD59-A6C34878D82A}">
                    <a16:rowId xmlns:a16="http://schemas.microsoft.com/office/drawing/2014/main" val="1256352836"/>
                  </a:ext>
                </a:extLst>
              </a:tr>
            </a:tbl>
          </a:graphicData>
        </a:graphic>
      </p:graphicFrame>
    </p:spTree>
    <p:extLst>
      <p:ext uri="{BB962C8B-B14F-4D97-AF65-F5344CB8AC3E}">
        <p14:creationId xmlns:p14="http://schemas.microsoft.com/office/powerpoint/2010/main" val="17445331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302933" y="92388"/>
            <a:ext cx="10073890" cy="1308063"/>
          </a:xfrm>
        </p:spPr>
        <p:txBody>
          <a:bodyPr anchor="b">
            <a:normAutofit/>
          </a:bodyPr>
          <a:lstStyle/>
          <a:p>
            <a:pPr algn="l"/>
            <a:r>
              <a:rPr lang="en-US" sz="4400" dirty="0">
                <a:solidFill>
                  <a:srgbClr val="1F2D29"/>
                </a:solidFill>
              </a:rPr>
              <a:t>Predict Price – 8000 pieces &amp; Age 30</a:t>
            </a:r>
          </a:p>
        </p:txBody>
      </p:sp>
      <p:graphicFrame>
        <p:nvGraphicFramePr>
          <p:cNvPr id="9" name="Table 8">
            <a:extLst>
              <a:ext uri="{FF2B5EF4-FFF2-40B4-BE49-F238E27FC236}">
                <a16:creationId xmlns:a16="http://schemas.microsoft.com/office/drawing/2014/main" id="{29C73427-A9AD-424E-B7C6-B2C04F83C175}"/>
              </a:ext>
            </a:extLst>
          </p:cNvPr>
          <p:cNvGraphicFramePr>
            <a:graphicFrameLocks noGrp="1"/>
          </p:cNvGraphicFramePr>
          <p:nvPr>
            <p:extLst>
              <p:ext uri="{D42A27DB-BD31-4B8C-83A1-F6EECF244321}">
                <p14:modId xmlns:p14="http://schemas.microsoft.com/office/powerpoint/2010/main" val="4175537493"/>
              </p:ext>
            </p:extLst>
          </p:nvPr>
        </p:nvGraphicFramePr>
        <p:xfrm>
          <a:off x="2709421" y="2385743"/>
          <a:ext cx="5984874" cy="3175608"/>
        </p:xfrm>
        <a:graphic>
          <a:graphicData uri="http://schemas.openxmlformats.org/drawingml/2006/table">
            <a:tbl>
              <a:tblPr firstRow="1" bandRow="1">
                <a:tableStyleId>{5C22544A-7EE6-4342-B048-85BDC9FD1C3A}</a:tableStyleId>
              </a:tblPr>
              <a:tblGrid>
                <a:gridCol w="4378810">
                  <a:extLst>
                    <a:ext uri="{9D8B030D-6E8A-4147-A177-3AD203B41FA5}">
                      <a16:colId xmlns:a16="http://schemas.microsoft.com/office/drawing/2014/main" val="397801831"/>
                    </a:ext>
                  </a:extLst>
                </a:gridCol>
                <a:gridCol w="1606064">
                  <a:extLst>
                    <a:ext uri="{9D8B030D-6E8A-4147-A177-3AD203B41FA5}">
                      <a16:colId xmlns:a16="http://schemas.microsoft.com/office/drawing/2014/main" val="1769350807"/>
                    </a:ext>
                  </a:extLst>
                </a:gridCol>
              </a:tblGrid>
              <a:tr h="529268">
                <a:tc gridSpan="2">
                  <a:txBody>
                    <a:bodyPr/>
                    <a:lstStyle/>
                    <a:p>
                      <a:r>
                        <a:rPr lang="en-US" sz="1800" dirty="0"/>
                        <a:t>Multiple Linear Regression</a:t>
                      </a:r>
                    </a:p>
                  </a:txBody>
                  <a:tcPr/>
                </a:tc>
                <a:tc hMerge="1">
                  <a:txBody>
                    <a:bodyPr/>
                    <a:lstStyle/>
                    <a:p>
                      <a:endParaRPr lang="en-US" dirty="0"/>
                    </a:p>
                  </a:txBody>
                  <a:tcPr/>
                </a:tc>
                <a:extLst>
                  <a:ext uri="{0D108BD9-81ED-4DB2-BD59-A6C34878D82A}">
                    <a16:rowId xmlns:a16="http://schemas.microsoft.com/office/drawing/2014/main" val="983502773"/>
                  </a:ext>
                </a:extLst>
              </a:tr>
              <a:tr h="529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R-squared</a:t>
                      </a:r>
                    </a:p>
                  </a:txBody>
                  <a:tcPr/>
                </a:tc>
                <a:tc>
                  <a:txBody>
                    <a:bodyPr/>
                    <a:lstStyle/>
                    <a:p>
                      <a:r>
                        <a:rPr lang="en-US" sz="1800" dirty="0"/>
                        <a:t>0.73</a:t>
                      </a:r>
                    </a:p>
                  </a:txBody>
                  <a:tcPr/>
                </a:tc>
                <a:extLst>
                  <a:ext uri="{0D108BD9-81ED-4DB2-BD59-A6C34878D82A}">
                    <a16:rowId xmlns:a16="http://schemas.microsoft.com/office/drawing/2014/main" val="2215938601"/>
                  </a:ext>
                </a:extLst>
              </a:tr>
              <a:tr h="529268">
                <a:tc>
                  <a:txBody>
                    <a:bodyPr/>
                    <a:lstStyle/>
                    <a:p>
                      <a:r>
                        <a:rPr lang="en-US" sz="1800" dirty="0"/>
                        <a:t>Intercept value</a:t>
                      </a:r>
                    </a:p>
                  </a:txBody>
                  <a:tcPr/>
                </a:tc>
                <a:tc>
                  <a:txBody>
                    <a:bodyPr/>
                    <a:lstStyle/>
                    <a:p>
                      <a:r>
                        <a:rPr lang="en-US" sz="1800" dirty="0"/>
                        <a:t>16.52</a:t>
                      </a:r>
                    </a:p>
                  </a:txBody>
                  <a:tcPr/>
                </a:tc>
                <a:extLst>
                  <a:ext uri="{0D108BD9-81ED-4DB2-BD59-A6C34878D82A}">
                    <a16:rowId xmlns:a16="http://schemas.microsoft.com/office/drawing/2014/main" val="1023095068"/>
                  </a:ext>
                </a:extLst>
              </a:tr>
              <a:tr h="529268">
                <a:tc>
                  <a:txBody>
                    <a:bodyPr/>
                    <a:lstStyle/>
                    <a:p>
                      <a:r>
                        <a:rPr lang="en-US" sz="1800" dirty="0"/>
                        <a:t>Coefficient value – Piece Count</a:t>
                      </a:r>
                    </a:p>
                  </a:txBody>
                  <a:tcPr/>
                </a:tc>
                <a:tc>
                  <a:txBody>
                    <a:bodyPr/>
                    <a:lstStyle/>
                    <a:p>
                      <a:r>
                        <a:rPr lang="en-US" sz="1800" dirty="0"/>
                        <a:t>0.0996</a:t>
                      </a:r>
                    </a:p>
                  </a:txBody>
                  <a:tcPr/>
                </a:tc>
                <a:extLst>
                  <a:ext uri="{0D108BD9-81ED-4DB2-BD59-A6C34878D82A}">
                    <a16:rowId xmlns:a16="http://schemas.microsoft.com/office/drawing/2014/main" val="3031629162"/>
                  </a:ext>
                </a:extLst>
              </a:tr>
              <a:tr h="529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Coefficient value – Ages</a:t>
                      </a:r>
                    </a:p>
                  </a:txBody>
                  <a:tcPr/>
                </a:tc>
                <a:tc>
                  <a:txBody>
                    <a:bodyPr/>
                    <a:lstStyle/>
                    <a:p>
                      <a:r>
                        <a:rPr lang="en-US" sz="1800" dirty="0"/>
                        <a:t>0.0292</a:t>
                      </a:r>
                    </a:p>
                  </a:txBody>
                  <a:tcPr/>
                </a:tc>
                <a:extLst>
                  <a:ext uri="{0D108BD9-81ED-4DB2-BD59-A6C34878D82A}">
                    <a16:rowId xmlns:a16="http://schemas.microsoft.com/office/drawing/2014/main" val="638806433"/>
                  </a:ext>
                </a:extLst>
              </a:tr>
              <a:tr h="529268">
                <a:tc>
                  <a:txBody>
                    <a:bodyPr/>
                    <a:lstStyle/>
                    <a:p>
                      <a:r>
                        <a:rPr lang="en-US" sz="1800" dirty="0">
                          <a:highlight>
                            <a:srgbClr val="FFFF00"/>
                          </a:highlight>
                        </a:rPr>
                        <a:t>Predicted Price (USD)</a:t>
                      </a:r>
                    </a:p>
                  </a:txBody>
                  <a:tcPr/>
                </a:tc>
                <a:tc>
                  <a:txBody>
                    <a:bodyPr/>
                    <a:lstStyle/>
                    <a:p>
                      <a:r>
                        <a:rPr lang="en-US" sz="1800" dirty="0">
                          <a:highlight>
                            <a:srgbClr val="FFFF00"/>
                          </a:highlight>
                        </a:rPr>
                        <a:t>814</a:t>
                      </a:r>
                    </a:p>
                  </a:txBody>
                  <a:tcPr/>
                </a:tc>
                <a:extLst>
                  <a:ext uri="{0D108BD9-81ED-4DB2-BD59-A6C34878D82A}">
                    <a16:rowId xmlns:a16="http://schemas.microsoft.com/office/drawing/2014/main" val="1256352836"/>
                  </a:ext>
                </a:extLst>
              </a:tr>
            </a:tbl>
          </a:graphicData>
        </a:graphic>
      </p:graphicFrame>
    </p:spTree>
    <p:extLst>
      <p:ext uri="{BB962C8B-B14F-4D97-AF65-F5344CB8AC3E}">
        <p14:creationId xmlns:p14="http://schemas.microsoft.com/office/powerpoint/2010/main" val="106078963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9" name="Picture 307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81" name="Picture 308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83" name="Rectangle 308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5" name="Rectangle 308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7" name="Rectangle 308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9" name="Rectangle 308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1" name="TextBox 309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3093" name="Rectangle 3092">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95" name="Picture 3094">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74" name="Picture 2" descr="Part 2: Why You Need Customer Sentiment Analysis Tools">
            <a:extLst>
              <a:ext uri="{FF2B5EF4-FFF2-40B4-BE49-F238E27FC236}">
                <a16:creationId xmlns:a16="http://schemas.microsoft.com/office/drawing/2014/main" id="{90CD58C5-2681-8E43-901F-F27D89E89CFD}"/>
              </a:ext>
            </a:extLst>
          </p:cNvPr>
          <p:cNvPicPr>
            <a:picLocks noChangeAspect="1" noChangeArrowheads="1"/>
          </p:cNvPicPr>
          <p:nvPr/>
        </p:nvPicPr>
        <p:blipFill rotWithShape="1">
          <a:blip r:embed="rId5">
            <a:alphaModFix amt="35000"/>
            <a:extLst>
              <a:ext uri="{28A0092B-C50C-407E-A947-70E740481C1C}">
                <a14:useLocalDpi xmlns:a14="http://schemas.microsoft.com/office/drawing/2010/main" val="0"/>
              </a:ext>
            </a:extLst>
          </a:blip>
          <a:srcRect l="9032" r="12748"/>
          <a:stretch/>
        </p:blipFill>
        <p:spPr bwMode="auto">
          <a:xfrm>
            <a:off x="19965" y="-2"/>
            <a:ext cx="12191695"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097" name="Picture 3096">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3" name="Title 2">
            <a:extLst>
              <a:ext uri="{FF2B5EF4-FFF2-40B4-BE49-F238E27FC236}">
                <a16:creationId xmlns:a16="http://schemas.microsoft.com/office/drawing/2014/main" id="{8275ADC5-125E-1D47-A79F-B09E758C2BD7}"/>
              </a:ext>
            </a:extLst>
          </p:cNvPr>
          <p:cNvSpPr>
            <a:spLocks noGrp="1"/>
          </p:cNvSpPr>
          <p:nvPr>
            <p:ph type="title"/>
          </p:nvPr>
        </p:nvSpPr>
        <p:spPr>
          <a:xfrm>
            <a:off x="2292053" y="3428998"/>
            <a:ext cx="8659091" cy="2623459"/>
          </a:xfrm>
        </p:spPr>
        <p:txBody>
          <a:bodyPr vert="horz" lIns="91440" tIns="45720" rIns="91440" bIns="45720" rtlCol="0" anchor="t">
            <a:normAutofit fontScale="90000"/>
          </a:bodyPr>
          <a:lstStyle/>
          <a:p>
            <a:pPr algn="r"/>
            <a:r>
              <a:rPr lang="en-US" sz="6600" dirty="0"/>
              <a:t>Customer sentiment of various toys and games</a:t>
            </a:r>
          </a:p>
        </p:txBody>
      </p:sp>
      <p:sp>
        <p:nvSpPr>
          <p:cNvPr id="3099" name="Rectangle 3098">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Rectangle 3100">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066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BE3D13-5BE5-4B05-AFCF-2A2E059D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76562092-3AA7-4EF0-9007-C44F879A13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a:extLst>
              <a:ext uri="{FF2B5EF4-FFF2-40B4-BE49-F238E27FC236}">
                <a16:creationId xmlns:a16="http://schemas.microsoft.com/office/drawing/2014/main" id="{1AC85C80-0175-4214-A13D-03C224658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70108" y="985292"/>
            <a:ext cx="1345319" cy="1345319"/>
          </a:xfrm>
          <a:prstGeom prst="ellipse">
            <a:avLst/>
          </a:prstGeom>
          <a:solidFill>
            <a:schemeClr val="accent1">
              <a:lumMod val="40000"/>
              <a:lumOff val="6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pic>
        <p:nvPicPr>
          <p:cNvPr id="14" name="Picture 13">
            <a:extLst>
              <a:ext uri="{FF2B5EF4-FFF2-40B4-BE49-F238E27FC236}">
                <a16:creationId xmlns:a16="http://schemas.microsoft.com/office/drawing/2014/main" id="{E60B620B-3E81-4075-BC12-D4FB3E299C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133" y="0"/>
            <a:ext cx="12189867" cy="6858000"/>
          </a:xfrm>
          <a:prstGeom prst="rect">
            <a:avLst/>
          </a:prstGeom>
        </p:spPr>
      </p:pic>
      <p:sp>
        <p:nvSpPr>
          <p:cNvPr id="2" name="Title 1">
            <a:extLst>
              <a:ext uri="{FF2B5EF4-FFF2-40B4-BE49-F238E27FC236}">
                <a16:creationId xmlns:a16="http://schemas.microsoft.com/office/drawing/2014/main" id="{6B7CF2AC-EA10-1F4A-88F7-3EF34D500BAA}"/>
              </a:ext>
            </a:extLst>
          </p:cNvPr>
          <p:cNvSpPr>
            <a:spLocks noGrp="1"/>
          </p:cNvSpPr>
          <p:nvPr>
            <p:ph type="title"/>
          </p:nvPr>
        </p:nvSpPr>
        <p:spPr>
          <a:xfrm>
            <a:off x="2598921" y="20267"/>
            <a:ext cx="7958331" cy="1308063"/>
          </a:xfrm>
        </p:spPr>
        <p:txBody>
          <a:bodyPr anchor="b">
            <a:normAutofit/>
          </a:bodyPr>
          <a:lstStyle/>
          <a:p>
            <a:pPr algn="l"/>
            <a:r>
              <a:rPr lang="en-US" sz="4400" dirty="0">
                <a:solidFill>
                  <a:srgbClr val="1F2D29"/>
                </a:solidFill>
              </a:rPr>
              <a:t>Customer sentiment</a:t>
            </a:r>
          </a:p>
        </p:txBody>
      </p:sp>
      <p:pic>
        <p:nvPicPr>
          <p:cNvPr id="9" name="Picture 8" descr="Chart, histogram&#10;&#10;Description automatically generated">
            <a:extLst>
              <a:ext uri="{FF2B5EF4-FFF2-40B4-BE49-F238E27FC236}">
                <a16:creationId xmlns:a16="http://schemas.microsoft.com/office/drawing/2014/main" id="{27135205-65EF-9443-9BAA-A1B14494A4EC}"/>
              </a:ext>
            </a:extLst>
          </p:cNvPr>
          <p:cNvPicPr>
            <a:picLocks noChangeAspect="1"/>
          </p:cNvPicPr>
          <p:nvPr/>
        </p:nvPicPr>
        <p:blipFill rotWithShape="1">
          <a:blip r:embed="rId4">
            <a:extLst>
              <a:ext uri="{28A0092B-C50C-407E-A947-70E740481C1C}">
                <a14:useLocalDpi xmlns:a14="http://schemas.microsoft.com/office/drawing/2010/main" val="0"/>
              </a:ext>
            </a:extLst>
          </a:blip>
          <a:srcRect l="5890" t="6983" r="8818" b="4001"/>
          <a:stretch/>
        </p:blipFill>
        <p:spPr bwMode="auto">
          <a:xfrm>
            <a:off x="1900358" y="2064849"/>
            <a:ext cx="8132284" cy="47728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6550964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{39B94446-F88A-C54C-85C1-1DDC9B8BA6C0}tf16401378</Template>
  <TotalTime>214</TotalTime>
  <Words>1872</Words>
  <Application>Microsoft Macintosh PowerPoint</Application>
  <PresentationFormat>Widescreen</PresentationFormat>
  <Paragraphs>185</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MS Shell Dlg 2</vt:lpstr>
      <vt:lpstr>Arial</vt:lpstr>
      <vt:lpstr>Calibri</vt:lpstr>
      <vt:lpstr>Wingdings</vt:lpstr>
      <vt:lpstr>Wingdings 3</vt:lpstr>
      <vt:lpstr>Madison</vt:lpstr>
      <vt:lpstr>Predictive  Analytics Insights</vt:lpstr>
      <vt:lpstr>Background</vt:lpstr>
      <vt:lpstr>Lego Pricing</vt:lpstr>
      <vt:lpstr>Price Trend (USD)</vt:lpstr>
      <vt:lpstr>Price Trend</vt:lpstr>
      <vt:lpstr>Predicted Price - 8000 pieces</vt:lpstr>
      <vt:lpstr>Predict Price – 8000 pieces &amp; Age 30</vt:lpstr>
      <vt:lpstr>Customer sentiment of various toys and games</vt:lpstr>
      <vt:lpstr>Customer sentiment</vt:lpstr>
      <vt:lpstr>Top 20 Positive Reviews</vt:lpstr>
      <vt:lpstr>Most frequently mentioned positive features</vt:lpstr>
      <vt:lpstr>Top 20 Negative Reviews</vt:lpstr>
      <vt:lpstr>PowerPoint Presentation</vt:lpstr>
      <vt:lpstr>PowerPoint Presentation</vt:lpstr>
      <vt:lpstr>PowerPoint Presentation</vt:lpstr>
      <vt:lpstr>Predicted Global Sales of Video Games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Hazel Chan</dc:creator>
  <cp:lastModifiedBy>Hazel Chan</cp:lastModifiedBy>
  <cp:revision>21</cp:revision>
  <dcterms:created xsi:type="dcterms:W3CDTF">2022-07-04T10:17:02Z</dcterms:created>
  <dcterms:modified xsi:type="dcterms:W3CDTF">2022-07-04T13:51:37Z</dcterms:modified>
</cp:coreProperties>
</file>