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4"/>
  </p:sldMasterIdLst>
  <p:sldIdLst>
    <p:sldId id="256" r:id="rId5"/>
    <p:sldId id="288" r:id="rId6"/>
    <p:sldId id="306" r:id="rId7"/>
    <p:sldId id="257" r:id="rId8"/>
    <p:sldId id="258" r:id="rId9"/>
    <p:sldId id="272" r:id="rId10"/>
    <p:sldId id="271" r:id="rId11"/>
    <p:sldId id="273" r:id="rId12"/>
    <p:sldId id="274" r:id="rId13"/>
    <p:sldId id="275" r:id="rId14"/>
    <p:sldId id="289" r:id="rId15"/>
    <p:sldId id="290" r:id="rId16"/>
    <p:sldId id="285" r:id="rId17"/>
    <p:sldId id="276" r:id="rId18"/>
    <p:sldId id="286" r:id="rId19"/>
    <p:sldId id="284" r:id="rId20"/>
    <p:sldId id="283" r:id="rId21"/>
    <p:sldId id="299" r:id="rId22"/>
    <p:sldId id="301" r:id="rId23"/>
    <p:sldId id="300" r:id="rId24"/>
    <p:sldId id="303" r:id="rId25"/>
    <p:sldId id="302" r:id="rId26"/>
    <p:sldId id="295" r:id="rId27"/>
    <p:sldId id="267" r:id="rId28"/>
    <p:sldId id="260" r:id="rId29"/>
    <p:sldId id="261" r:id="rId30"/>
    <p:sldId id="262" r:id="rId31"/>
    <p:sldId id="263" r:id="rId32"/>
    <p:sldId id="304" r:id="rId33"/>
    <p:sldId id="268" r:id="rId34"/>
    <p:sldId id="264" r:id="rId35"/>
    <p:sldId id="266" r:id="rId36"/>
    <p:sldId id="269" r:id="rId37"/>
    <p:sldId id="270" r:id="rId38"/>
    <p:sldId id="296" r:id="rId39"/>
    <p:sldId id="291" r:id="rId40"/>
    <p:sldId id="277" r:id="rId41"/>
    <p:sldId id="278" r:id="rId42"/>
    <p:sldId id="279" r:id="rId43"/>
    <p:sldId id="281" r:id="rId44"/>
    <p:sldId id="297" r:id="rId45"/>
    <p:sldId id="293" r:id="rId46"/>
    <p:sldId id="305" r:id="rId47"/>
    <p:sldId id="292"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05" d="100"/>
          <a:sy n="105" d="100"/>
        </p:scale>
        <p:origin x="120" y="13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vm-file-01\Users$\halabbasi\Documents\Requests\Dr.Fatema%20Survey\Student%20Life%20Survey%20_Data_Analysis_living%20Cost_UPDAT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AVG</a:t>
            </a:r>
            <a:r>
              <a:rPr lang="en-US" baseline="0"/>
              <a:t> Food Cost Paid By Students in LA vs San Diego</a:t>
            </a:r>
            <a:endParaRPr lang="en-US"/>
          </a:p>
        </c:rich>
      </c:tx>
      <c:layout>
        <c:manualLayout>
          <c:xMode val="edge"/>
          <c:yMode val="edge"/>
          <c:x val="0.12834953699247251"/>
          <c:y val="2.163331899061318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1"/>
          <c:order val="1"/>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'FoodCost_LA_San Diego'!$D$24:$D$25</c:f>
              <c:strCache>
                <c:ptCount val="2"/>
                <c:pt idx="0">
                  <c:v>AVG_FOOD COST_LA</c:v>
                </c:pt>
                <c:pt idx="1">
                  <c:v>AVG_FOOD COST_San Diego</c:v>
                </c:pt>
              </c:strCache>
            </c:strRef>
          </c:cat>
          <c:val>
            <c:numRef>
              <c:f>'FoodCost_LA_San Diego'!$F$24:$F$25</c:f>
            </c:numRef>
          </c:val>
          <c:extLst>
            <c:ext xmlns:c16="http://schemas.microsoft.com/office/drawing/2014/chart" uri="{C3380CC4-5D6E-409C-BE32-E72D297353CC}">
              <c16:uniqueId val="{00000000-54CE-41CD-8AD5-7D58AD4C2E35}"/>
            </c:ext>
          </c:extLst>
        </c:ser>
        <c:ser>
          <c:idx val="2"/>
          <c:order val="2"/>
          <c:spPr>
            <a:solidFill>
              <a:schemeClr val="accent3"/>
            </a:solidFill>
            <a:ln>
              <a:noFill/>
            </a:ln>
            <a:effectLst/>
          </c:spPr>
          <c:invertIfNegative val="0"/>
          <c:dPt>
            <c:idx val="0"/>
            <c:invertIfNegative val="0"/>
            <c:bubble3D val="0"/>
            <c:spPr>
              <a:solidFill>
                <a:schemeClr val="accent4">
                  <a:lumMod val="75000"/>
                </a:schemeClr>
              </a:solidFill>
              <a:ln>
                <a:noFill/>
              </a:ln>
              <a:effectLst/>
            </c:spPr>
            <c:extLst>
              <c:ext xmlns:c16="http://schemas.microsoft.com/office/drawing/2014/chart" uri="{C3380CC4-5D6E-409C-BE32-E72D297353CC}">
                <c16:uniqueId val="{00000002-54CE-41CD-8AD5-7D58AD4C2E35}"/>
              </c:ext>
            </c:extLst>
          </c:dPt>
          <c:dPt>
            <c:idx val="1"/>
            <c:invertIfNegative val="0"/>
            <c:bubble3D val="0"/>
            <c:spPr>
              <a:solidFill>
                <a:schemeClr val="accent2">
                  <a:lumMod val="75000"/>
                </a:schemeClr>
              </a:solidFill>
              <a:ln>
                <a:noFill/>
              </a:ln>
              <a:effectLst/>
            </c:spPr>
            <c:extLst>
              <c:ext xmlns:c16="http://schemas.microsoft.com/office/drawing/2014/chart" uri="{C3380CC4-5D6E-409C-BE32-E72D297353CC}">
                <c16:uniqueId val="{00000004-54CE-41CD-8AD5-7D58AD4C2E3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'FoodCost_LA_San Diego'!$D$24:$D$25</c:f>
              <c:strCache>
                <c:ptCount val="2"/>
                <c:pt idx="0">
                  <c:v>AVG_FOOD COST_LA</c:v>
                </c:pt>
                <c:pt idx="1">
                  <c:v>AVG_FOOD COST_San Diego</c:v>
                </c:pt>
              </c:strCache>
            </c:strRef>
          </c:cat>
          <c:val>
            <c:numRef>
              <c:f>'FoodCost_LA_San Diego'!$G$24:$G$25</c:f>
              <c:numCache>
                <c:formatCode>"$"#,##0.00</c:formatCode>
                <c:ptCount val="2"/>
                <c:pt idx="0">
                  <c:v>503.49382716049382</c:v>
                </c:pt>
                <c:pt idx="1">
                  <c:v>521.20000000000005</c:v>
                </c:pt>
              </c:numCache>
            </c:numRef>
          </c:val>
          <c:extLst>
            <c:ext xmlns:c16="http://schemas.microsoft.com/office/drawing/2014/chart" uri="{C3380CC4-5D6E-409C-BE32-E72D297353CC}">
              <c16:uniqueId val="{00000005-54CE-41CD-8AD5-7D58AD4C2E35}"/>
            </c:ext>
          </c:extLst>
        </c:ser>
        <c:dLbls>
          <c:dLblPos val="outEnd"/>
          <c:showLegendKey val="0"/>
          <c:showVal val="1"/>
          <c:showCatName val="0"/>
          <c:showSerName val="0"/>
          <c:showPercent val="0"/>
          <c:showBubbleSize val="0"/>
        </c:dLbls>
        <c:gapWidth val="182"/>
        <c:axId val="945836591"/>
        <c:axId val="945817455"/>
        <c:extLst>
          <c:ext xmlns:c15="http://schemas.microsoft.com/office/drawing/2012/chart" uri="{02D57815-91ED-43cb-92C2-25804820EDAC}">
            <c15:filteredBarSeries>
              <c15: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'FoodCost_LA_San Diego'!$D$24:$D$25</c15:sqref>
                        </c15:formulaRef>
                      </c:ext>
                    </c:extLst>
                    <c:strCache>
                      <c:ptCount val="2"/>
                      <c:pt idx="0">
                        <c:v>AVG_FOOD COST_LA</c:v>
                      </c:pt>
                      <c:pt idx="1">
                        <c:v>AVG_FOOD COST_San Diego</c:v>
                      </c:pt>
                    </c:strCache>
                  </c:strRef>
                </c:cat>
                <c:val>
                  <c:numRef>
                    <c:extLst>
                      <c:ext uri="{02D57815-91ED-43cb-92C2-25804820EDAC}">
                        <c15:formulaRef>
                          <c15:sqref>'FoodCost_LA_San Diego'!$E$24:$E$25</c15:sqref>
                        </c15:formulaRef>
                      </c:ext>
                    </c:extLst>
                    <c:numCache>
                      <c:formatCode>General</c:formatCode>
                      <c:ptCount val="2"/>
                    </c:numCache>
                  </c:numRef>
                </c:val>
                <c:extLst>
                  <c:ext xmlns:c16="http://schemas.microsoft.com/office/drawing/2014/chart" uri="{C3380CC4-5D6E-409C-BE32-E72D297353CC}">
                    <c16:uniqueId val="{00000006-54CE-41CD-8AD5-7D58AD4C2E35}"/>
                  </c:ext>
                </c:extLst>
              </c15:ser>
            </c15:filteredBarSeries>
          </c:ext>
        </c:extLst>
      </c:barChart>
      <c:catAx>
        <c:axId val="94583659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5817455"/>
        <c:crosses val="autoZero"/>
        <c:auto val="1"/>
        <c:lblAlgn val="ctr"/>
        <c:lblOffset val="100"/>
        <c:noMultiLvlLbl val="0"/>
      </c:catAx>
      <c:valAx>
        <c:axId val="945817455"/>
        <c:scaling>
          <c:orientation val="minMax"/>
        </c:scaling>
        <c:delete val="1"/>
        <c:axPos val="b"/>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crossAx val="94583659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E37FFE-0CDF-4329-97C1-2A5086261313}"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CDC6E93F-C729-48E4-88BB-284BC98FFCBF}">
      <dgm:prSet/>
      <dgm:spPr/>
      <dgm:t>
        <a:bodyPr/>
        <a:lstStyle/>
        <a:p>
          <a:r>
            <a:rPr lang="en-US" dirty="0"/>
            <a:t>The most expensive state in rent is California, the Avg rent is about $2742/month, and the cheapest  rent state according to the survey result is Arizona $1895 monthly.</a:t>
          </a:r>
        </a:p>
      </dgm:t>
    </dgm:pt>
    <dgm:pt modelId="{0383C91F-A212-4CC7-AC81-742817A32B28}" type="parTrans" cxnId="{94BD64C1-EBA8-4E50-B624-0A57CABD4E6D}">
      <dgm:prSet/>
      <dgm:spPr/>
      <dgm:t>
        <a:bodyPr/>
        <a:lstStyle/>
        <a:p>
          <a:endParaRPr lang="en-US"/>
        </a:p>
      </dgm:t>
    </dgm:pt>
    <dgm:pt modelId="{6FA58D42-C6FC-4566-ABEE-9FBD10F4E09E}" type="sibTrans" cxnId="{94BD64C1-EBA8-4E50-B624-0A57CABD4E6D}">
      <dgm:prSet/>
      <dgm:spPr/>
      <dgm:t>
        <a:bodyPr/>
        <a:lstStyle/>
        <a:p>
          <a:endParaRPr lang="en-US"/>
        </a:p>
      </dgm:t>
    </dgm:pt>
    <dgm:pt modelId="{42B50A39-7764-404C-AFEA-7D61CF71E2ED}">
      <dgm:prSet/>
      <dgm:spPr/>
      <dgm:t>
        <a:bodyPr/>
        <a:lstStyle/>
        <a:p>
          <a:r>
            <a:rPr lang="en-US" dirty="0"/>
            <a:t>The AVG COST OF transportation regardless of OWN CAR /NOT owning a car is approximately equal for CA, OR, and AZ ($452), while transportation in CO (451) is cheaper comparing to other states.</a:t>
          </a:r>
        </a:p>
      </dgm:t>
    </dgm:pt>
    <dgm:pt modelId="{FC29F9F9-FAC1-4721-AD40-34EC382AF3B3}" type="parTrans" cxnId="{3DE4335E-DE7E-4CC2-BD6E-D7A0A86E5DBE}">
      <dgm:prSet/>
      <dgm:spPr/>
      <dgm:t>
        <a:bodyPr/>
        <a:lstStyle/>
        <a:p>
          <a:endParaRPr lang="en-US"/>
        </a:p>
      </dgm:t>
    </dgm:pt>
    <dgm:pt modelId="{D0A50166-949B-429C-9159-63360C70DC13}" type="sibTrans" cxnId="{3DE4335E-DE7E-4CC2-BD6E-D7A0A86E5DBE}">
      <dgm:prSet/>
      <dgm:spPr/>
      <dgm:t>
        <a:bodyPr/>
        <a:lstStyle/>
        <a:p>
          <a:endParaRPr lang="en-US"/>
        </a:p>
      </dgm:t>
    </dgm:pt>
    <dgm:pt modelId="{98F5E7D6-B310-46A4-8232-C6C8AA81CB68}">
      <dgm:prSet/>
      <dgm:spPr/>
      <dgm:t>
        <a:bodyPr/>
        <a:lstStyle/>
        <a:p>
          <a:r>
            <a:rPr lang="en-US"/>
            <a:t>The AVG cost of food over 4 states is approximately the same and OR is the higher Avg cost and is about $427/ monthly.  </a:t>
          </a:r>
        </a:p>
      </dgm:t>
    </dgm:pt>
    <dgm:pt modelId="{AB7C808D-7042-4E55-A38E-19B4E7CB6383}" type="parTrans" cxnId="{CF6D5027-2673-48D9-9113-0CA356423928}">
      <dgm:prSet/>
      <dgm:spPr/>
      <dgm:t>
        <a:bodyPr/>
        <a:lstStyle/>
        <a:p>
          <a:endParaRPr lang="en-US"/>
        </a:p>
      </dgm:t>
    </dgm:pt>
    <dgm:pt modelId="{4A9E9395-0AE7-492D-82F6-211A9C7DB394}" type="sibTrans" cxnId="{CF6D5027-2673-48D9-9113-0CA356423928}">
      <dgm:prSet/>
      <dgm:spPr/>
      <dgm:t>
        <a:bodyPr/>
        <a:lstStyle/>
        <a:p>
          <a:endParaRPr lang="en-US"/>
        </a:p>
      </dgm:t>
    </dgm:pt>
    <dgm:pt modelId="{A269C3C5-D88E-4F0D-902A-0CF5A5114211}">
      <dgm:prSet/>
      <dgm:spPr/>
      <dgm:t>
        <a:bodyPr/>
        <a:lstStyle/>
        <a:p>
          <a:r>
            <a:rPr lang="en-US" dirty="0"/>
            <a:t>The most expensive states utilities is AZ (AVG cost is $246/monthly)and the cheapest one is CO and CA(AVG cost $239/monthly).</a:t>
          </a:r>
        </a:p>
      </dgm:t>
    </dgm:pt>
    <dgm:pt modelId="{E4870864-E064-4140-B4D8-E06EE0D16F9F}" type="parTrans" cxnId="{D31253BD-042C-447F-811A-3CE13A534DA5}">
      <dgm:prSet/>
      <dgm:spPr/>
      <dgm:t>
        <a:bodyPr/>
        <a:lstStyle/>
        <a:p>
          <a:endParaRPr lang="en-US"/>
        </a:p>
      </dgm:t>
    </dgm:pt>
    <dgm:pt modelId="{BBE9447A-BF3A-48A7-9474-CC317DCB8D09}" type="sibTrans" cxnId="{D31253BD-042C-447F-811A-3CE13A534DA5}">
      <dgm:prSet/>
      <dgm:spPr/>
      <dgm:t>
        <a:bodyPr/>
        <a:lstStyle/>
        <a:p>
          <a:endParaRPr lang="en-US"/>
        </a:p>
      </dgm:t>
    </dgm:pt>
    <dgm:pt modelId="{2F95673C-20CE-469D-A63C-0168CD075A10}">
      <dgm:prSet/>
      <dgm:spPr/>
      <dgm:t>
        <a:bodyPr/>
        <a:lstStyle/>
        <a:p>
          <a:r>
            <a:rPr lang="en-US" dirty="0"/>
            <a:t>The higher AVG Extra money requested by our students from their families is in CA, and it is about $939/monthly. From other side, OR state has the lower AVG extra money requested by Kuwaiti students from their families monthly and is about $745/monthly.</a:t>
          </a:r>
        </a:p>
      </dgm:t>
    </dgm:pt>
    <dgm:pt modelId="{0598B008-BD36-45FE-86E9-F30BD48AC334}" type="parTrans" cxnId="{F8DCAB01-8F9E-438C-ACA8-C82BEAB6845B}">
      <dgm:prSet/>
      <dgm:spPr/>
      <dgm:t>
        <a:bodyPr/>
        <a:lstStyle/>
        <a:p>
          <a:endParaRPr lang="en-US"/>
        </a:p>
      </dgm:t>
    </dgm:pt>
    <dgm:pt modelId="{48D2A136-E2E5-42EA-A838-3F1067FCEE3C}" type="sibTrans" cxnId="{F8DCAB01-8F9E-438C-ACA8-C82BEAB6845B}">
      <dgm:prSet/>
      <dgm:spPr/>
      <dgm:t>
        <a:bodyPr/>
        <a:lstStyle/>
        <a:p>
          <a:endParaRPr lang="en-US"/>
        </a:p>
      </dgm:t>
    </dgm:pt>
    <dgm:pt modelId="{F5C135FC-54C4-4351-8412-002F698D7AA0}" type="pres">
      <dgm:prSet presAssocID="{D5E37FFE-0CDF-4329-97C1-2A5086261313}" presName="diagram" presStyleCnt="0">
        <dgm:presLayoutVars>
          <dgm:dir/>
          <dgm:resizeHandles val="exact"/>
        </dgm:presLayoutVars>
      </dgm:prSet>
      <dgm:spPr/>
    </dgm:pt>
    <dgm:pt modelId="{19CCE551-7027-44E0-A943-E5A41EFB1C09}" type="pres">
      <dgm:prSet presAssocID="{CDC6E93F-C729-48E4-88BB-284BC98FFCBF}" presName="node" presStyleLbl="node1" presStyleIdx="0" presStyleCnt="5">
        <dgm:presLayoutVars>
          <dgm:bulletEnabled val="1"/>
        </dgm:presLayoutVars>
      </dgm:prSet>
      <dgm:spPr/>
    </dgm:pt>
    <dgm:pt modelId="{B1EDEDCC-5C8F-4BD3-9D28-C6DE5B942347}" type="pres">
      <dgm:prSet presAssocID="{6FA58D42-C6FC-4566-ABEE-9FBD10F4E09E}" presName="sibTrans" presStyleCnt="0"/>
      <dgm:spPr/>
    </dgm:pt>
    <dgm:pt modelId="{ECAA8F58-5B85-490D-BE4A-867139650032}" type="pres">
      <dgm:prSet presAssocID="{42B50A39-7764-404C-AFEA-7D61CF71E2ED}" presName="node" presStyleLbl="node1" presStyleIdx="1" presStyleCnt="5">
        <dgm:presLayoutVars>
          <dgm:bulletEnabled val="1"/>
        </dgm:presLayoutVars>
      </dgm:prSet>
      <dgm:spPr/>
    </dgm:pt>
    <dgm:pt modelId="{52C5ABCE-43D7-4D88-B10C-7AA05DDA5333}" type="pres">
      <dgm:prSet presAssocID="{D0A50166-949B-429C-9159-63360C70DC13}" presName="sibTrans" presStyleCnt="0"/>
      <dgm:spPr/>
    </dgm:pt>
    <dgm:pt modelId="{3A5329A9-FEB2-4724-AAED-9DEFB0747709}" type="pres">
      <dgm:prSet presAssocID="{98F5E7D6-B310-46A4-8232-C6C8AA81CB68}" presName="node" presStyleLbl="node1" presStyleIdx="2" presStyleCnt="5">
        <dgm:presLayoutVars>
          <dgm:bulletEnabled val="1"/>
        </dgm:presLayoutVars>
      </dgm:prSet>
      <dgm:spPr/>
    </dgm:pt>
    <dgm:pt modelId="{586F1709-CA10-4DE4-A2C1-F87438CDE0FA}" type="pres">
      <dgm:prSet presAssocID="{4A9E9395-0AE7-492D-82F6-211A9C7DB394}" presName="sibTrans" presStyleCnt="0"/>
      <dgm:spPr/>
    </dgm:pt>
    <dgm:pt modelId="{EEC4DAE7-7FFE-40DC-A4E0-EFD535BE66C0}" type="pres">
      <dgm:prSet presAssocID="{A269C3C5-D88E-4F0D-902A-0CF5A5114211}" presName="node" presStyleLbl="node1" presStyleIdx="3" presStyleCnt="5">
        <dgm:presLayoutVars>
          <dgm:bulletEnabled val="1"/>
        </dgm:presLayoutVars>
      </dgm:prSet>
      <dgm:spPr/>
    </dgm:pt>
    <dgm:pt modelId="{FB8E1904-45B0-4642-BCF8-0BC9EBC04026}" type="pres">
      <dgm:prSet presAssocID="{BBE9447A-BF3A-48A7-9474-CC317DCB8D09}" presName="sibTrans" presStyleCnt="0"/>
      <dgm:spPr/>
    </dgm:pt>
    <dgm:pt modelId="{4A9ADF9B-6479-403A-BB38-BC3A5C550A84}" type="pres">
      <dgm:prSet presAssocID="{2F95673C-20CE-469D-A63C-0168CD075A10}" presName="node" presStyleLbl="node1" presStyleIdx="4" presStyleCnt="5">
        <dgm:presLayoutVars>
          <dgm:bulletEnabled val="1"/>
        </dgm:presLayoutVars>
      </dgm:prSet>
      <dgm:spPr/>
    </dgm:pt>
  </dgm:ptLst>
  <dgm:cxnLst>
    <dgm:cxn modelId="{F8DCAB01-8F9E-438C-ACA8-C82BEAB6845B}" srcId="{D5E37FFE-0CDF-4329-97C1-2A5086261313}" destId="{2F95673C-20CE-469D-A63C-0168CD075A10}" srcOrd="4" destOrd="0" parTransId="{0598B008-BD36-45FE-86E9-F30BD48AC334}" sibTransId="{48D2A136-E2E5-42EA-A838-3F1067FCEE3C}"/>
    <dgm:cxn modelId="{8D2DFA02-75F2-4FCB-9F2B-FA71BFACAB38}" type="presOf" srcId="{D5E37FFE-0CDF-4329-97C1-2A5086261313}" destId="{F5C135FC-54C4-4351-8412-002F698D7AA0}" srcOrd="0" destOrd="0" presId="urn:microsoft.com/office/officeart/2005/8/layout/default"/>
    <dgm:cxn modelId="{C360BD1B-5856-4D74-9391-BD10B99C64F5}" type="presOf" srcId="{2F95673C-20CE-469D-A63C-0168CD075A10}" destId="{4A9ADF9B-6479-403A-BB38-BC3A5C550A84}" srcOrd="0" destOrd="0" presId="urn:microsoft.com/office/officeart/2005/8/layout/default"/>
    <dgm:cxn modelId="{CF6D5027-2673-48D9-9113-0CA356423928}" srcId="{D5E37FFE-0CDF-4329-97C1-2A5086261313}" destId="{98F5E7D6-B310-46A4-8232-C6C8AA81CB68}" srcOrd="2" destOrd="0" parTransId="{AB7C808D-7042-4E55-A38E-19B4E7CB6383}" sibTransId="{4A9E9395-0AE7-492D-82F6-211A9C7DB394}"/>
    <dgm:cxn modelId="{3DE4335E-DE7E-4CC2-BD6E-D7A0A86E5DBE}" srcId="{D5E37FFE-0CDF-4329-97C1-2A5086261313}" destId="{42B50A39-7764-404C-AFEA-7D61CF71E2ED}" srcOrd="1" destOrd="0" parTransId="{FC29F9F9-FAC1-4721-AD40-34EC382AF3B3}" sibTransId="{D0A50166-949B-429C-9159-63360C70DC13}"/>
    <dgm:cxn modelId="{216F22A0-1F8D-4AD8-8772-720B3E8F8AE0}" type="presOf" srcId="{98F5E7D6-B310-46A4-8232-C6C8AA81CB68}" destId="{3A5329A9-FEB2-4724-AAED-9DEFB0747709}" srcOrd="0" destOrd="0" presId="urn:microsoft.com/office/officeart/2005/8/layout/default"/>
    <dgm:cxn modelId="{D08306B2-6109-4542-AEBC-9F48F26B4296}" type="presOf" srcId="{CDC6E93F-C729-48E4-88BB-284BC98FFCBF}" destId="{19CCE551-7027-44E0-A943-E5A41EFB1C09}" srcOrd="0" destOrd="0" presId="urn:microsoft.com/office/officeart/2005/8/layout/default"/>
    <dgm:cxn modelId="{00845BBA-1628-414B-90E1-4884FB40A4F5}" type="presOf" srcId="{42B50A39-7764-404C-AFEA-7D61CF71E2ED}" destId="{ECAA8F58-5B85-490D-BE4A-867139650032}" srcOrd="0" destOrd="0" presId="urn:microsoft.com/office/officeart/2005/8/layout/default"/>
    <dgm:cxn modelId="{D31253BD-042C-447F-811A-3CE13A534DA5}" srcId="{D5E37FFE-0CDF-4329-97C1-2A5086261313}" destId="{A269C3C5-D88E-4F0D-902A-0CF5A5114211}" srcOrd="3" destOrd="0" parTransId="{E4870864-E064-4140-B4D8-E06EE0D16F9F}" sibTransId="{BBE9447A-BF3A-48A7-9474-CC317DCB8D09}"/>
    <dgm:cxn modelId="{94BD64C1-EBA8-4E50-B624-0A57CABD4E6D}" srcId="{D5E37FFE-0CDF-4329-97C1-2A5086261313}" destId="{CDC6E93F-C729-48E4-88BB-284BC98FFCBF}" srcOrd="0" destOrd="0" parTransId="{0383C91F-A212-4CC7-AC81-742817A32B28}" sibTransId="{6FA58D42-C6FC-4566-ABEE-9FBD10F4E09E}"/>
    <dgm:cxn modelId="{A7E473FB-BEC2-452C-AE67-B992F2C13383}" type="presOf" srcId="{A269C3C5-D88E-4F0D-902A-0CF5A5114211}" destId="{EEC4DAE7-7FFE-40DC-A4E0-EFD535BE66C0}" srcOrd="0" destOrd="0" presId="urn:microsoft.com/office/officeart/2005/8/layout/default"/>
    <dgm:cxn modelId="{59582513-D84F-4397-AE57-1F624E08FACF}" type="presParOf" srcId="{F5C135FC-54C4-4351-8412-002F698D7AA0}" destId="{19CCE551-7027-44E0-A943-E5A41EFB1C09}" srcOrd="0" destOrd="0" presId="urn:microsoft.com/office/officeart/2005/8/layout/default"/>
    <dgm:cxn modelId="{29D87CB3-86F0-4C50-900D-442ECC401685}" type="presParOf" srcId="{F5C135FC-54C4-4351-8412-002F698D7AA0}" destId="{B1EDEDCC-5C8F-4BD3-9D28-C6DE5B942347}" srcOrd="1" destOrd="0" presId="urn:microsoft.com/office/officeart/2005/8/layout/default"/>
    <dgm:cxn modelId="{AB139C2B-4F9C-40BF-9C97-47552CC3A285}" type="presParOf" srcId="{F5C135FC-54C4-4351-8412-002F698D7AA0}" destId="{ECAA8F58-5B85-490D-BE4A-867139650032}" srcOrd="2" destOrd="0" presId="urn:microsoft.com/office/officeart/2005/8/layout/default"/>
    <dgm:cxn modelId="{F3ACA35F-F102-4249-B960-FCE434739BF3}" type="presParOf" srcId="{F5C135FC-54C4-4351-8412-002F698D7AA0}" destId="{52C5ABCE-43D7-4D88-B10C-7AA05DDA5333}" srcOrd="3" destOrd="0" presId="urn:microsoft.com/office/officeart/2005/8/layout/default"/>
    <dgm:cxn modelId="{8208E8FD-DAD1-45C9-BFF3-3A2E4044BCDB}" type="presParOf" srcId="{F5C135FC-54C4-4351-8412-002F698D7AA0}" destId="{3A5329A9-FEB2-4724-AAED-9DEFB0747709}" srcOrd="4" destOrd="0" presId="urn:microsoft.com/office/officeart/2005/8/layout/default"/>
    <dgm:cxn modelId="{1B8E2C0E-0E24-4B0F-B4C1-6872C08BF36F}" type="presParOf" srcId="{F5C135FC-54C4-4351-8412-002F698D7AA0}" destId="{586F1709-CA10-4DE4-A2C1-F87438CDE0FA}" srcOrd="5" destOrd="0" presId="urn:microsoft.com/office/officeart/2005/8/layout/default"/>
    <dgm:cxn modelId="{FD1628F4-E5AA-4E9E-8367-BB7CACDA8331}" type="presParOf" srcId="{F5C135FC-54C4-4351-8412-002F698D7AA0}" destId="{EEC4DAE7-7FFE-40DC-A4E0-EFD535BE66C0}" srcOrd="6" destOrd="0" presId="urn:microsoft.com/office/officeart/2005/8/layout/default"/>
    <dgm:cxn modelId="{43F7B1E6-4FC5-4D2B-AC59-10792F2818EE}" type="presParOf" srcId="{F5C135FC-54C4-4351-8412-002F698D7AA0}" destId="{FB8E1904-45B0-4642-BCF8-0BC9EBC04026}" srcOrd="7" destOrd="0" presId="urn:microsoft.com/office/officeart/2005/8/layout/default"/>
    <dgm:cxn modelId="{63FB555F-78CE-48FC-99F8-79BD0212FA08}" type="presParOf" srcId="{F5C135FC-54C4-4351-8412-002F698D7AA0}" destId="{4A9ADF9B-6479-403A-BB38-BC3A5C550A84}"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CCE551-7027-44E0-A943-E5A41EFB1C09}">
      <dsp:nvSpPr>
        <dsp:cNvPr id="0" name=""/>
        <dsp:cNvSpPr/>
      </dsp:nvSpPr>
      <dsp:spPr>
        <a:xfrm>
          <a:off x="827246" y="2750"/>
          <a:ext cx="2929830" cy="1757898"/>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The most expensive state in rent is California, the Avg rent is about $2742/month, and the cheapest  rent state according to the survey result is Arizona $1895 monthly.</a:t>
          </a:r>
        </a:p>
      </dsp:txBody>
      <dsp:txXfrm>
        <a:off x="827246" y="2750"/>
        <a:ext cx="2929830" cy="1757898"/>
      </dsp:txXfrm>
    </dsp:sp>
    <dsp:sp modelId="{ECAA8F58-5B85-490D-BE4A-867139650032}">
      <dsp:nvSpPr>
        <dsp:cNvPr id="0" name=""/>
        <dsp:cNvSpPr/>
      </dsp:nvSpPr>
      <dsp:spPr>
        <a:xfrm>
          <a:off x="4050059" y="2750"/>
          <a:ext cx="2929830" cy="1757898"/>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The AVG COST OF transportation regardless of OWN CAR /NOT owning a car is approximately equal for CA, OR, and AZ ($452), while transportation in CO (451) is cheaper comparing to other states.</a:t>
          </a:r>
        </a:p>
      </dsp:txBody>
      <dsp:txXfrm>
        <a:off x="4050059" y="2750"/>
        <a:ext cx="2929830" cy="1757898"/>
      </dsp:txXfrm>
    </dsp:sp>
    <dsp:sp modelId="{3A5329A9-FEB2-4724-AAED-9DEFB0747709}">
      <dsp:nvSpPr>
        <dsp:cNvPr id="0" name=""/>
        <dsp:cNvSpPr/>
      </dsp:nvSpPr>
      <dsp:spPr>
        <a:xfrm>
          <a:off x="7272873" y="2750"/>
          <a:ext cx="2929830" cy="1757898"/>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The AVG cost of food over 4 states is approximately the same and OR is the higher Avg cost and is about $427/ monthly.  </a:t>
          </a:r>
        </a:p>
      </dsp:txBody>
      <dsp:txXfrm>
        <a:off x="7272873" y="2750"/>
        <a:ext cx="2929830" cy="1757898"/>
      </dsp:txXfrm>
    </dsp:sp>
    <dsp:sp modelId="{EEC4DAE7-7FFE-40DC-A4E0-EFD535BE66C0}">
      <dsp:nvSpPr>
        <dsp:cNvPr id="0" name=""/>
        <dsp:cNvSpPr/>
      </dsp:nvSpPr>
      <dsp:spPr>
        <a:xfrm>
          <a:off x="2438653" y="2053632"/>
          <a:ext cx="2929830" cy="1757898"/>
        </a:xfrm>
        <a:prstGeom prst="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The most expensive states utilities is AZ (AVG cost is $246/monthly)and the cheapest one is CO and CA(AVG cost $239/monthly).</a:t>
          </a:r>
        </a:p>
      </dsp:txBody>
      <dsp:txXfrm>
        <a:off x="2438653" y="2053632"/>
        <a:ext cx="2929830" cy="1757898"/>
      </dsp:txXfrm>
    </dsp:sp>
    <dsp:sp modelId="{4A9ADF9B-6479-403A-BB38-BC3A5C550A84}">
      <dsp:nvSpPr>
        <dsp:cNvPr id="0" name=""/>
        <dsp:cNvSpPr/>
      </dsp:nvSpPr>
      <dsp:spPr>
        <a:xfrm>
          <a:off x="5661466" y="2053632"/>
          <a:ext cx="2929830" cy="1757898"/>
        </a:xfrm>
        <a:prstGeom prst="rect">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The higher AVG Extra money requested by our students from their families is in CA, and it is about $939/monthly. From other side, OR state has the lower AVG extra money requested by Kuwaiti students from their families monthly and is about $745/monthly.</a:t>
          </a:r>
        </a:p>
      </dsp:txBody>
      <dsp:txXfrm>
        <a:off x="5661466" y="2053632"/>
        <a:ext cx="2929830" cy="175789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1/12/2023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89918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3605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1/12/2023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53585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1/12/2023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38133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1/12/2023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28126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1825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02198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7109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69117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1/12/2023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22080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1/12/2023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7568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1/12/2023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413098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png"/><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emf"/><Relationship Id="rId1" Type="http://schemas.openxmlformats.org/officeDocument/2006/relationships/slideLayout" Target="../slideLayouts/slideLayout5.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png"/><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png"/><Relationship Id="rId1" Type="http://schemas.openxmlformats.org/officeDocument/2006/relationships/slideLayout" Target="../slideLayouts/slideLayout5.xml"/><Relationship Id="rId4" Type="http://schemas.openxmlformats.org/officeDocument/2006/relationships/image" Target="../media/image9.emf"/></Relationships>
</file>

<file path=ppt/slides/_rels/slide18.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png"/><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png"/><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png"/><Relationship Id="rId1" Type="http://schemas.openxmlformats.org/officeDocument/2006/relationships/slideLayout" Target="../slideLayouts/slideLayout5.xml"/><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png"/><Relationship Id="rId1" Type="http://schemas.openxmlformats.org/officeDocument/2006/relationships/slideLayout" Target="../slideLayouts/slideLayout5.xml"/><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png"/><Relationship Id="rId1" Type="http://schemas.openxmlformats.org/officeDocument/2006/relationships/slideLayout" Target="../slideLayouts/slideLayout5.xml"/><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emf"/><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emf"/><Relationship Id="rId1" Type="http://schemas.openxmlformats.org/officeDocument/2006/relationships/slideLayout" Target="../slideLayouts/slideLayout5.xml"/><Relationship Id="rId4" Type="http://schemas.openxmlformats.org/officeDocument/2006/relationships/image" Target="../media/image28.emf"/></Relationships>
</file>

<file path=ppt/slides/_rels/slide26.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png"/><Relationship Id="rId1" Type="http://schemas.openxmlformats.org/officeDocument/2006/relationships/slideLayout" Target="../slideLayouts/slideLayout5.xml"/><Relationship Id="rId4" Type="http://schemas.openxmlformats.org/officeDocument/2006/relationships/image" Target="../media/image9.emf"/></Relationships>
</file>

<file path=ppt/slides/_rels/slide2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28.emf"/><Relationship Id="rId1" Type="http://schemas.openxmlformats.org/officeDocument/2006/relationships/slideLayout" Target="../slideLayouts/slideLayout5.xml"/><Relationship Id="rId4" Type="http://schemas.openxmlformats.org/officeDocument/2006/relationships/image" Target="../media/image57.emf"/></Relationships>
</file>

<file path=ppt/slides/_rels/slide2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9.emf"/><Relationship Id="rId1" Type="http://schemas.openxmlformats.org/officeDocument/2006/relationships/slideLayout" Target="../slideLayouts/slideLayout5.xml"/><Relationship Id="rId4" Type="http://schemas.openxmlformats.org/officeDocument/2006/relationships/image" Target="../media/image59.emf"/></Relationships>
</file>

<file path=ppt/slides/_rels/slide2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emf"/><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png"/><Relationship Id="rId1" Type="http://schemas.openxmlformats.org/officeDocument/2006/relationships/slideLayout" Target="../slideLayouts/slideLayout5.xml"/><Relationship Id="rId5" Type="http://schemas.openxmlformats.org/officeDocument/2006/relationships/image" Target="../media/image9.emf"/><Relationship Id="rId4" Type="http://schemas.openxmlformats.org/officeDocument/2006/relationships/image" Target="../media/image64.emf"/></Relationships>
</file>

<file path=ppt/slides/_rels/slide32.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image" Target="../media/image65.png"/><Relationship Id="rId1" Type="http://schemas.openxmlformats.org/officeDocument/2006/relationships/slideLayout" Target="../slideLayouts/slideLayout5.xml"/><Relationship Id="rId4" Type="http://schemas.openxmlformats.org/officeDocument/2006/relationships/image" Target="../media/image67.png"/></Relationships>
</file>

<file path=ppt/slides/_rels/slide3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68.emf"/><Relationship Id="rId1" Type="http://schemas.openxmlformats.org/officeDocument/2006/relationships/slideLayout" Target="../slideLayouts/slideLayout5.xml"/><Relationship Id="rId4" Type="http://schemas.openxmlformats.org/officeDocument/2006/relationships/image" Target="../media/image69.png"/></Relationships>
</file>

<file path=ppt/slides/_rels/slide34.x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image" Target="../media/image70.png"/><Relationship Id="rId1" Type="http://schemas.openxmlformats.org/officeDocument/2006/relationships/slideLayout" Target="../slideLayouts/slideLayout5.xml"/><Relationship Id="rId4" Type="http://schemas.openxmlformats.org/officeDocument/2006/relationships/image" Target="../media/image9.emf"/></Relationships>
</file>

<file path=ppt/slides/_rels/slide35.x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image" Target="../media/image72.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74.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image" Target="../media/image75.png"/><Relationship Id="rId1" Type="http://schemas.openxmlformats.org/officeDocument/2006/relationships/slideLayout" Target="../slideLayouts/slideLayout5.xml"/><Relationship Id="rId4" Type="http://schemas.openxmlformats.org/officeDocument/2006/relationships/image" Target="../media/image9.emf"/></Relationships>
</file>

<file path=ppt/slides/_rels/slide3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7.emf"/><Relationship Id="rId1" Type="http://schemas.openxmlformats.org/officeDocument/2006/relationships/slideLayout" Target="../slideLayouts/slideLayout5.xml"/><Relationship Id="rId4" Type="http://schemas.openxmlformats.org/officeDocument/2006/relationships/image" Target="../media/image9.emf"/></Relationships>
</file>

<file path=ppt/slides/_rels/slide3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78.emf"/><Relationship Id="rId1" Type="http://schemas.openxmlformats.org/officeDocument/2006/relationships/slideLayout" Target="../slideLayouts/slideLayout5.xml"/><Relationship Id="rId4" Type="http://schemas.openxmlformats.org/officeDocument/2006/relationships/image" Target="../media/image79.png"/></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emf"/><Relationship Id="rId1" Type="http://schemas.openxmlformats.org/officeDocument/2006/relationships/slideLayout" Target="../slideLayouts/slideLayout5.xml"/><Relationship Id="rId4" Type="http://schemas.openxmlformats.org/officeDocument/2006/relationships/image" Target="../media/image9.emf"/></Relationships>
</file>

<file path=ppt/slides/_rels/slide41.x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image" Target="../media/image82.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4.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5.xml"/><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5.xml"/><Relationship Id="rId4"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20" name="Rectangle 19">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1336FE7-1148-37D3-BA56-7F9FD3D80925}"/>
              </a:ext>
            </a:extLst>
          </p:cNvPr>
          <p:cNvSpPr>
            <a:spLocks noGrp="1"/>
          </p:cNvSpPr>
          <p:nvPr>
            <p:ph type="ctrTitle"/>
          </p:nvPr>
        </p:nvSpPr>
        <p:spPr>
          <a:xfrm>
            <a:off x="581192" y="1009398"/>
            <a:ext cx="6823988" cy="3453419"/>
          </a:xfrm>
        </p:spPr>
        <p:txBody>
          <a:bodyPr anchor="b">
            <a:normAutofit fontScale="90000"/>
          </a:bodyPr>
          <a:lstStyle/>
          <a:p>
            <a:r>
              <a:rPr lang="en-US" sz="6000" dirty="0">
                <a:solidFill>
                  <a:schemeClr val="tx1"/>
                </a:solidFill>
              </a:rPr>
              <a:t>KUWAITI STUDENTS LIVING COST</a:t>
            </a:r>
            <a:br>
              <a:rPr lang="en-US" sz="6000" dirty="0">
                <a:solidFill>
                  <a:schemeClr val="tx1"/>
                </a:solidFill>
              </a:rPr>
            </a:br>
            <a:r>
              <a:rPr lang="en-US" sz="6000" dirty="0">
                <a:solidFill>
                  <a:schemeClr val="tx1"/>
                </a:solidFill>
              </a:rPr>
              <a:t>analysis IN USA</a:t>
            </a:r>
          </a:p>
        </p:txBody>
      </p:sp>
      <p:sp>
        <p:nvSpPr>
          <p:cNvPr id="22" name="Rectangle 21">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Network Technology Background">
            <a:extLst>
              <a:ext uri="{FF2B5EF4-FFF2-40B4-BE49-F238E27FC236}">
                <a16:creationId xmlns:a16="http://schemas.microsoft.com/office/drawing/2014/main" id="{51F22B36-80F8-ED59-5878-EDDBEEB4A855}"/>
              </a:ext>
            </a:extLst>
          </p:cNvPr>
          <p:cNvPicPr>
            <a:picLocks noChangeAspect="1"/>
          </p:cNvPicPr>
          <p:nvPr/>
        </p:nvPicPr>
        <p:blipFill rotWithShape="1">
          <a:blip r:embed="rId2"/>
          <a:srcRect l="49808" r="15779" b="-1"/>
          <a:stretch/>
        </p:blipFill>
        <p:spPr>
          <a:xfrm>
            <a:off x="8140428" y="10"/>
            <a:ext cx="4051572" cy="6857990"/>
          </a:xfrm>
          <a:prstGeom prst="rect">
            <a:avLst/>
          </a:prstGeom>
        </p:spPr>
      </p:pic>
    </p:spTree>
    <p:extLst>
      <p:ext uri="{BB962C8B-B14F-4D97-AF65-F5344CB8AC3E}">
        <p14:creationId xmlns:p14="http://schemas.microsoft.com/office/powerpoint/2010/main" val="331840300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64991-21B0-DADC-615D-B2BB548F9E65}"/>
              </a:ext>
            </a:extLst>
          </p:cNvPr>
          <p:cNvSpPr>
            <a:spLocks noGrp="1"/>
          </p:cNvSpPr>
          <p:nvPr>
            <p:ph type="title"/>
          </p:nvPr>
        </p:nvSpPr>
        <p:spPr/>
        <p:txBody>
          <a:bodyPr/>
          <a:lstStyle/>
          <a:p>
            <a:r>
              <a:rPr lang="en-US" dirty="0"/>
              <a:t>AVG Rent cost paid by students in san Diego vs LOS ANGELES</a:t>
            </a:r>
          </a:p>
        </p:txBody>
      </p:sp>
      <p:pic>
        <p:nvPicPr>
          <p:cNvPr id="11" name="Content Placeholder 10">
            <a:extLst>
              <a:ext uri="{FF2B5EF4-FFF2-40B4-BE49-F238E27FC236}">
                <a16:creationId xmlns:a16="http://schemas.microsoft.com/office/drawing/2014/main" id="{9B960F73-DB5A-8227-D871-3AB495F92A23}"/>
              </a:ext>
            </a:extLst>
          </p:cNvPr>
          <p:cNvPicPr>
            <a:picLocks noGrp="1" noChangeAspect="1"/>
          </p:cNvPicPr>
          <p:nvPr>
            <p:ph sz="half" idx="2"/>
          </p:nvPr>
        </p:nvPicPr>
        <p:blipFill>
          <a:blip r:embed="rId2"/>
          <a:stretch>
            <a:fillRect/>
          </a:stretch>
        </p:blipFill>
        <p:spPr>
          <a:xfrm>
            <a:off x="425074" y="1878646"/>
            <a:ext cx="4584589" cy="2755631"/>
          </a:xfrm>
          <a:prstGeom prst="rect">
            <a:avLst/>
          </a:prstGeom>
        </p:spPr>
      </p:pic>
      <p:sp>
        <p:nvSpPr>
          <p:cNvPr id="5" name="Text Placeholder 4">
            <a:extLst>
              <a:ext uri="{FF2B5EF4-FFF2-40B4-BE49-F238E27FC236}">
                <a16:creationId xmlns:a16="http://schemas.microsoft.com/office/drawing/2014/main" id="{28DE5974-2060-8E75-50B2-D4AE87535965}"/>
              </a:ext>
            </a:extLst>
          </p:cNvPr>
          <p:cNvSpPr>
            <a:spLocks noGrp="1"/>
          </p:cNvSpPr>
          <p:nvPr>
            <p:ph type="body" sz="quarter" idx="3"/>
          </p:nvPr>
        </p:nvSpPr>
        <p:spPr>
          <a:xfrm>
            <a:off x="6342887" y="1545336"/>
            <a:ext cx="5194770" cy="1077063"/>
          </a:xfrm>
        </p:spPr>
        <p:txBody>
          <a:bodyPr/>
          <a:lstStyle/>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endParaRPr kumimoji="0" lang="en-US" sz="12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endParaRPr>
          </a:p>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r>
              <a:rPr kumimoji="0" lang="en-US" sz="12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Results outline</a:t>
            </a:r>
            <a:r>
              <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 The students in LOS ANGELES  are paying more for the rent than students in San Diego. The difference between the means is about </a:t>
            </a: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$33</a:t>
            </a:r>
            <a:r>
              <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/month. The minimum paid by Los Angeles students for rent is $390/monthly, and the maximum is $6000/month, while the minimum paid by students living in San Diego is about $925 and the maximum is $6000/per monthly. NO. OF PARTCIPAINTS : 215</a:t>
            </a:r>
            <a:endParaRPr kumimoji="0" lang="en-US" sz="20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endParaRPr>
          </a:p>
          <a:p>
            <a:endParaRPr lang="en-US" dirty="0"/>
          </a:p>
        </p:txBody>
      </p:sp>
      <p:pic>
        <p:nvPicPr>
          <p:cNvPr id="10" name="Content Placeholder 9">
            <a:extLst>
              <a:ext uri="{FF2B5EF4-FFF2-40B4-BE49-F238E27FC236}">
                <a16:creationId xmlns:a16="http://schemas.microsoft.com/office/drawing/2014/main" id="{D32771EA-7013-FBFD-3657-D9EAE0056696}"/>
              </a:ext>
            </a:extLst>
          </p:cNvPr>
          <p:cNvPicPr>
            <a:picLocks noGrp="1" noChangeAspect="1"/>
          </p:cNvPicPr>
          <p:nvPr>
            <p:ph sz="quarter" idx="4"/>
          </p:nvPr>
        </p:nvPicPr>
        <p:blipFill>
          <a:blip r:embed="rId3"/>
          <a:stretch>
            <a:fillRect/>
          </a:stretch>
        </p:blipFill>
        <p:spPr>
          <a:xfrm>
            <a:off x="6343357" y="2668119"/>
            <a:ext cx="5194300" cy="2357938"/>
          </a:xfrm>
          <a:prstGeom prst="rect">
            <a:avLst/>
          </a:prstGeom>
        </p:spPr>
      </p:pic>
      <p:pic>
        <p:nvPicPr>
          <p:cNvPr id="4" name="Picture 3">
            <a:extLst>
              <a:ext uri="{FF2B5EF4-FFF2-40B4-BE49-F238E27FC236}">
                <a16:creationId xmlns:a16="http://schemas.microsoft.com/office/drawing/2014/main" id="{EA61BE73-CAD1-3AAB-86E2-6E3CE1F1DF11}"/>
              </a:ext>
            </a:extLst>
          </p:cNvPr>
          <p:cNvPicPr>
            <a:picLocks noChangeAspect="1"/>
          </p:cNvPicPr>
          <p:nvPr/>
        </p:nvPicPr>
        <p:blipFill>
          <a:blip r:embed="rId4"/>
          <a:stretch>
            <a:fillRect/>
          </a:stretch>
        </p:blipFill>
        <p:spPr>
          <a:xfrm>
            <a:off x="425074" y="4715016"/>
            <a:ext cx="2400300" cy="1762125"/>
          </a:xfrm>
          <a:prstGeom prst="rect">
            <a:avLst/>
          </a:prstGeom>
        </p:spPr>
      </p:pic>
    </p:spTree>
    <p:extLst>
      <p:ext uri="{BB962C8B-B14F-4D97-AF65-F5344CB8AC3E}">
        <p14:creationId xmlns:p14="http://schemas.microsoft.com/office/powerpoint/2010/main" val="1393888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B0EB9-8E9C-A08A-A15C-58F3EC5BADD6}"/>
              </a:ext>
            </a:extLst>
          </p:cNvPr>
          <p:cNvSpPr>
            <a:spLocks noGrp="1"/>
          </p:cNvSpPr>
          <p:nvPr>
            <p:ph type="title"/>
          </p:nvPr>
        </p:nvSpPr>
        <p:spPr/>
        <p:txBody>
          <a:bodyPr/>
          <a:lstStyle/>
          <a:p>
            <a:r>
              <a:rPr lang="en-US">
                <a:solidFill>
                  <a:srgbClr val="FF0000"/>
                </a:solidFill>
              </a:rPr>
              <a:t>Summary</a:t>
            </a:r>
            <a:r>
              <a:rPr lang="en-US"/>
              <a:t> : AVG Rent cost over the 4 states ca, co, or az.</a:t>
            </a:r>
            <a:endParaRPr lang="en-US" dirty="0"/>
          </a:p>
        </p:txBody>
      </p:sp>
      <p:pic>
        <p:nvPicPr>
          <p:cNvPr id="8" name="Content Placeholder 7">
            <a:extLst>
              <a:ext uri="{FF2B5EF4-FFF2-40B4-BE49-F238E27FC236}">
                <a16:creationId xmlns:a16="http://schemas.microsoft.com/office/drawing/2014/main" id="{5D868CAB-F205-AE46-E6D2-1D12ACABFB33}"/>
              </a:ext>
            </a:extLst>
          </p:cNvPr>
          <p:cNvPicPr>
            <a:picLocks noGrp="1" noChangeAspect="1"/>
          </p:cNvPicPr>
          <p:nvPr>
            <p:ph sz="half" idx="2"/>
          </p:nvPr>
        </p:nvPicPr>
        <p:blipFill>
          <a:blip r:embed="rId2"/>
          <a:stretch>
            <a:fillRect/>
          </a:stretch>
        </p:blipFill>
        <p:spPr>
          <a:xfrm>
            <a:off x="885880" y="2622399"/>
            <a:ext cx="4584589" cy="2755631"/>
          </a:xfrm>
          <a:prstGeom prst="rect">
            <a:avLst/>
          </a:prstGeom>
        </p:spPr>
      </p:pic>
      <p:sp>
        <p:nvSpPr>
          <p:cNvPr id="5" name="Text Placeholder 4">
            <a:extLst>
              <a:ext uri="{FF2B5EF4-FFF2-40B4-BE49-F238E27FC236}">
                <a16:creationId xmlns:a16="http://schemas.microsoft.com/office/drawing/2014/main" id="{FC206ADB-EDB1-A8E5-48B8-8582E27F72AC}"/>
              </a:ext>
            </a:extLst>
          </p:cNvPr>
          <p:cNvSpPr>
            <a:spLocks noGrp="1"/>
          </p:cNvSpPr>
          <p:nvPr>
            <p:ph type="body" sz="quarter" idx="3"/>
          </p:nvPr>
        </p:nvSpPr>
        <p:spPr>
          <a:xfrm>
            <a:off x="6421080" y="1572322"/>
            <a:ext cx="5194770" cy="1728690"/>
          </a:xfrm>
        </p:spPr>
        <p:txBody>
          <a:bodyPr/>
          <a:lstStyle/>
          <a:p>
            <a:r>
              <a:rPr lang="en-US" sz="1600" dirty="0"/>
              <a:t>According to the table below we can notice that the most expensive state in rent is California, the Avg rent is about $2742/month, and the cheapest state regards rent according to the survey result is Arizona $1895 monthly.</a:t>
            </a:r>
          </a:p>
        </p:txBody>
      </p:sp>
      <p:pic>
        <p:nvPicPr>
          <p:cNvPr id="7" name="Content Placeholder 6">
            <a:extLst>
              <a:ext uri="{FF2B5EF4-FFF2-40B4-BE49-F238E27FC236}">
                <a16:creationId xmlns:a16="http://schemas.microsoft.com/office/drawing/2014/main" id="{158F3BA9-5AF3-A00E-660A-9417E2378E35}"/>
              </a:ext>
            </a:extLst>
          </p:cNvPr>
          <p:cNvPicPr>
            <a:picLocks noGrp="1" noChangeAspect="1"/>
          </p:cNvPicPr>
          <p:nvPr>
            <p:ph sz="quarter" idx="4"/>
          </p:nvPr>
        </p:nvPicPr>
        <p:blipFill>
          <a:blip r:embed="rId3"/>
          <a:stretch>
            <a:fillRect/>
          </a:stretch>
        </p:blipFill>
        <p:spPr>
          <a:xfrm>
            <a:off x="7284655" y="3556988"/>
            <a:ext cx="3467621" cy="1380772"/>
          </a:xfrm>
          <a:prstGeom prst="rect">
            <a:avLst/>
          </a:prstGeom>
        </p:spPr>
      </p:pic>
    </p:spTree>
    <p:extLst>
      <p:ext uri="{BB962C8B-B14F-4D97-AF65-F5344CB8AC3E}">
        <p14:creationId xmlns:p14="http://schemas.microsoft.com/office/powerpoint/2010/main" val="361198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3135F-245E-1FE7-1353-8856EBAC7DA3}"/>
              </a:ext>
            </a:extLst>
          </p:cNvPr>
          <p:cNvSpPr>
            <a:spLocks noGrp="1"/>
          </p:cNvSpPr>
          <p:nvPr>
            <p:ph type="title"/>
          </p:nvPr>
        </p:nvSpPr>
        <p:spPr>
          <a:xfrm>
            <a:off x="581196" y="655566"/>
            <a:ext cx="11029616" cy="988332"/>
          </a:xfrm>
        </p:spPr>
        <p:txBody>
          <a:bodyPr/>
          <a:lstStyle/>
          <a:p>
            <a:r>
              <a:rPr lang="en-US" dirty="0"/>
              <a:t>No. of Participants to answer rent question compared to total</a:t>
            </a:r>
          </a:p>
        </p:txBody>
      </p:sp>
      <p:sp>
        <p:nvSpPr>
          <p:cNvPr id="5" name="Text Placeholder 4">
            <a:extLst>
              <a:ext uri="{FF2B5EF4-FFF2-40B4-BE49-F238E27FC236}">
                <a16:creationId xmlns:a16="http://schemas.microsoft.com/office/drawing/2014/main" id="{DDF78915-4663-3538-6DAE-3A0E775F899A}"/>
              </a:ext>
            </a:extLst>
          </p:cNvPr>
          <p:cNvSpPr>
            <a:spLocks noGrp="1"/>
          </p:cNvSpPr>
          <p:nvPr>
            <p:ph type="body" sz="quarter" idx="3"/>
          </p:nvPr>
        </p:nvSpPr>
        <p:spPr>
          <a:xfrm>
            <a:off x="6416034" y="1540559"/>
            <a:ext cx="5194770" cy="553373"/>
          </a:xfrm>
        </p:spPr>
        <p:txBody>
          <a:bodyPr/>
          <a:lstStyle/>
          <a:p>
            <a:r>
              <a:rPr lang="en-US" sz="1200" dirty="0"/>
              <a:t>There are 844 students from total students 1062 who answered the rent question from the 4 states including AZ, OR, and CA. The percentages are on the chart below.</a:t>
            </a:r>
          </a:p>
        </p:txBody>
      </p:sp>
      <p:pic>
        <p:nvPicPr>
          <p:cNvPr id="12" name="Content Placeholder 11">
            <a:extLst>
              <a:ext uri="{FF2B5EF4-FFF2-40B4-BE49-F238E27FC236}">
                <a16:creationId xmlns:a16="http://schemas.microsoft.com/office/drawing/2014/main" id="{667A1F82-C0D1-97E3-0D43-FC7D8F156B57}"/>
              </a:ext>
            </a:extLst>
          </p:cNvPr>
          <p:cNvPicPr>
            <a:picLocks noGrp="1" noChangeAspect="1"/>
          </p:cNvPicPr>
          <p:nvPr>
            <p:ph sz="half" idx="2"/>
          </p:nvPr>
        </p:nvPicPr>
        <p:blipFill>
          <a:blip r:embed="rId2"/>
          <a:stretch>
            <a:fillRect/>
          </a:stretch>
        </p:blipFill>
        <p:spPr>
          <a:xfrm>
            <a:off x="719199" y="1712806"/>
            <a:ext cx="4258441" cy="2349292"/>
          </a:xfrm>
          <a:prstGeom prst="rect">
            <a:avLst/>
          </a:prstGeom>
        </p:spPr>
      </p:pic>
      <p:pic>
        <p:nvPicPr>
          <p:cNvPr id="8" name="Content Placeholder 7">
            <a:extLst>
              <a:ext uri="{FF2B5EF4-FFF2-40B4-BE49-F238E27FC236}">
                <a16:creationId xmlns:a16="http://schemas.microsoft.com/office/drawing/2014/main" id="{4DD09A61-EB6E-D5AB-78FF-7BF54D609CE5}"/>
              </a:ext>
            </a:extLst>
          </p:cNvPr>
          <p:cNvPicPr>
            <a:picLocks noGrp="1" noChangeAspect="1"/>
          </p:cNvPicPr>
          <p:nvPr>
            <p:ph sz="quarter" idx="4"/>
          </p:nvPr>
        </p:nvPicPr>
        <p:blipFill>
          <a:blip r:embed="rId3"/>
          <a:stretch>
            <a:fillRect/>
          </a:stretch>
        </p:blipFill>
        <p:spPr>
          <a:xfrm>
            <a:off x="6610085" y="2093932"/>
            <a:ext cx="4708403" cy="2149647"/>
          </a:xfrm>
          <a:prstGeom prst="rect">
            <a:avLst/>
          </a:prstGeom>
        </p:spPr>
      </p:pic>
      <p:pic>
        <p:nvPicPr>
          <p:cNvPr id="10" name="Picture 9">
            <a:extLst>
              <a:ext uri="{FF2B5EF4-FFF2-40B4-BE49-F238E27FC236}">
                <a16:creationId xmlns:a16="http://schemas.microsoft.com/office/drawing/2014/main" id="{5F29E561-EB3E-7CA6-0F51-9D452E975A21}"/>
              </a:ext>
            </a:extLst>
          </p:cNvPr>
          <p:cNvPicPr>
            <a:picLocks noChangeAspect="1"/>
          </p:cNvPicPr>
          <p:nvPr/>
        </p:nvPicPr>
        <p:blipFill>
          <a:blip r:embed="rId4"/>
          <a:stretch>
            <a:fillRect/>
          </a:stretch>
        </p:blipFill>
        <p:spPr>
          <a:xfrm>
            <a:off x="719199" y="4131006"/>
            <a:ext cx="4258441" cy="2559595"/>
          </a:xfrm>
          <a:prstGeom prst="rect">
            <a:avLst/>
          </a:prstGeom>
        </p:spPr>
      </p:pic>
    </p:spTree>
    <p:extLst>
      <p:ext uri="{BB962C8B-B14F-4D97-AF65-F5344CB8AC3E}">
        <p14:creationId xmlns:p14="http://schemas.microsoft.com/office/powerpoint/2010/main" val="346303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3">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20" name="Rectangle 15">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7" name="Title 6">
            <a:extLst>
              <a:ext uri="{FF2B5EF4-FFF2-40B4-BE49-F238E27FC236}">
                <a16:creationId xmlns:a16="http://schemas.microsoft.com/office/drawing/2014/main" id="{9EE3A169-1EE4-4906-199F-1C82CCD3A5A2}"/>
              </a:ext>
            </a:extLst>
          </p:cNvPr>
          <p:cNvSpPr>
            <a:spLocks noGrp="1"/>
          </p:cNvSpPr>
          <p:nvPr>
            <p:ph type="ctrTitle"/>
          </p:nvPr>
        </p:nvSpPr>
        <p:spPr>
          <a:xfrm>
            <a:off x="581192" y="1009398"/>
            <a:ext cx="6823988" cy="3453419"/>
          </a:xfrm>
        </p:spPr>
        <p:txBody>
          <a:bodyPr anchor="b">
            <a:normAutofit/>
          </a:bodyPr>
          <a:lstStyle/>
          <a:p>
            <a:pPr>
              <a:lnSpc>
                <a:spcPct val="90000"/>
              </a:lnSpc>
            </a:pPr>
            <a:r>
              <a:rPr lang="en-US" sz="4700" dirty="0">
                <a:solidFill>
                  <a:schemeClr val="tx1"/>
                </a:solidFill>
              </a:rPr>
              <a:t>Transportations COST OWN CARS/NO Personal cars</a:t>
            </a:r>
          </a:p>
        </p:txBody>
      </p:sp>
      <p:sp>
        <p:nvSpPr>
          <p:cNvPr id="18" name="Rectangle 17">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21" name="Picture 9" descr="Large car car park from above">
            <a:extLst>
              <a:ext uri="{FF2B5EF4-FFF2-40B4-BE49-F238E27FC236}">
                <a16:creationId xmlns:a16="http://schemas.microsoft.com/office/drawing/2014/main" id="{E84B1E89-73EC-4160-3145-52E8AF74BA20}"/>
              </a:ext>
            </a:extLst>
          </p:cNvPr>
          <p:cNvPicPr>
            <a:picLocks noChangeAspect="1"/>
          </p:cNvPicPr>
          <p:nvPr/>
        </p:nvPicPr>
        <p:blipFill rotWithShape="1">
          <a:blip r:embed="rId2"/>
          <a:srcRect l="14285" r="46429"/>
          <a:stretch/>
        </p:blipFill>
        <p:spPr>
          <a:xfrm>
            <a:off x="8140428" y="10"/>
            <a:ext cx="4051572" cy="6857990"/>
          </a:xfrm>
          <a:prstGeom prst="rect">
            <a:avLst/>
          </a:prstGeom>
        </p:spPr>
      </p:pic>
    </p:spTree>
    <p:extLst>
      <p:ext uri="{BB962C8B-B14F-4D97-AF65-F5344CB8AC3E}">
        <p14:creationId xmlns:p14="http://schemas.microsoft.com/office/powerpoint/2010/main" val="137654601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4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FB78E-3203-7886-4D78-D9507940E903}"/>
              </a:ext>
            </a:extLst>
          </p:cNvPr>
          <p:cNvSpPr>
            <a:spLocks noGrp="1"/>
          </p:cNvSpPr>
          <p:nvPr>
            <p:ph type="title"/>
          </p:nvPr>
        </p:nvSpPr>
        <p:spPr/>
        <p:txBody>
          <a:bodyPr/>
          <a:lstStyle/>
          <a:p>
            <a:r>
              <a:rPr lang="en-US" dirty="0"/>
              <a:t>Transportations own cars /not own cars over all the states</a:t>
            </a:r>
          </a:p>
        </p:txBody>
      </p:sp>
      <p:pic>
        <p:nvPicPr>
          <p:cNvPr id="8" name="Content Placeholder 7">
            <a:extLst>
              <a:ext uri="{FF2B5EF4-FFF2-40B4-BE49-F238E27FC236}">
                <a16:creationId xmlns:a16="http://schemas.microsoft.com/office/drawing/2014/main" id="{8BE8CE92-5D84-0E52-60D9-DD993C8ABE89}"/>
              </a:ext>
            </a:extLst>
          </p:cNvPr>
          <p:cNvPicPr>
            <a:picLocks noGrp="1" noChangeAspect="1"/>
          </p:cNvPicPr>
          <p:nvPr>
            <p:ph sz="half" idx="2"/>
          </p:nvPr>
        </p:nvPicPr>
        <p:blipFill>
          <a:blip r:embed="rId2"/>
          <a:stretch>
            <a:fillRect/>
          </a:stretch>
        </p:blipFill>
        <p:spPr>
          <a:xfrm>
            <a:off x="315056" y="2235714"/>
            <a:ext cx="5857143" cy="3417094"/>
          </a:xfrm>
          <a:prstGeom prst="rect">
            <a:avLst/>
          </a:prstGeom>
        </p:spPr>
      </p:pic>
      <p:sp>
        <p:nvSpPr>
          <p:cNvPr id="5" name="Text Placeholder 4">
            <a:extLst>
              <a:ext uri="{FF2B5EF4-FFF2-40B4-BE49-F238E27FC236}">
                <a16:creationId xmlns:a16="http://schemas.microsoft.com/office/drawing/2014/main" id="{ADCD2045-912F-E551-69E2-7E40DE45900E}"/>
              </a:ext>
            </a:extLst>
          </p:cNvPr>
          <p:cNvSpPr>
            <a:spLocks noGrp="1"/>
          </p:cNvSpPr>
          <p:nvPr>
            <p:ph type="body" sz="quarter" idx="3"/>
          </p:nvPr>
        </p:nvSpPr>
        <p:spPr>
          <a:xfrm>
            <a:off x="6416042" y="1847100"/>
            <a:ext cx="5194770" cy="777228"/>
          </a:xfrm>
        </p:spPr>
        <p:txBody>
          <a:bodyPr/>
          <a:lstStyle/>
          <a:p>
            <a:r>
              <a:rPr lang="en-US" sz="1200" dirty="0"/>
              <a:t>The number of students who have their own cars and participated in this survey is 739 students and about 425 students are not have their own cars. The total number of students are answered this question is about 1164 students.</a:t>
            </a:r>
          </a:p>
        </p:txBody>
      </p:sp>
      <p:pic>
        <p:nvPicPr>
          <p:cNvPr id="7" name="Content Placeholder 6">
            <a:extLst>
              <a:ext uri="{FF2B5EF4-FFF2-40B4-BE49-F238E27FC236}">
                <a16:creationId xmlns:a16="http://schemas.microsoft.com/office/drawing/2014/main" id="{4DA494D0-DAE1-ABE8-B1A7-D489F297C48D}"/>
              </a:ext>
            </a:extLst>
          </p:cNvPr>
          <p:cNvPicPr>
            <a:picLocks noGrp="1" noChangeAspect="1"/>
          </p:cNvPicPr>
          <p:nvPr>
            <p:ph sz="quarter" idx="4"/>
          </p:nvPr>
        </p:nvPicPr>
        <p:blipFill>
          <a:blip r:embed="rId3"/>
          <a:stretch>
            <a:fillRect/>
          </a:stretch>
        </p:blipFill>
        <p:spPr>
          <a:xfrm>
            <a:off x="6951972" y="3082957"/>
            <a:ext cx="4480802" cy="1534763"/>
          </a:xfrm>
          <a:prstGeom prst="rect">
            <a:avLst/>
          </a:prstGeom>
        </p:spPr>
      </p:pic>
    </p:spTree>
    <p:extLst>
      <p:ext uri="{BB962C8B-B14F-4D97-AF65-F5344CB8AC3E}">
        <p14:creationId xmlns:p14="http://schemas.microsoft.com/office/powerpoint/2010/main" val="3544637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DF66D-0353-D742-9E94-8361E0CD180D}"/>
              </a:ext>
            </a:extLst>
          </p:cNvPr>
          <p:cNvSpPr>
            <a:spLocks noGrp="1"/>
          </p:cNvSpPr>
          <p:nvPr>
            <p:ph type="title"/>
          </p:nvPr>
        </p:nvSpPr>
        <p:spPr/>
        <p:txBody>
          <a:bodyPr/>
          <a:lstStyle/>
          <a:p>
            <a:r>
              <a:rPr lang="en-US" dirty="0"/>
              <a:t>Transportation cost paid by students' own cars vs students don’t own cars in san Diego</a:t>
            </a:r>
          </a:p>
        </p:txBody>
      </p:sp>
      <p:sp>
        <p:nvSpPr>
          <p:cNvPr id="5" name="Text Placeholder 4">
            <a:extLst>
              <a:ext uri="{FF2B5EF4-FFF2-40B4-BE49-F238E27FC236}">
                <a16:creationId xmlns:a16="http://schemas.microsoft.com/office/drawing/2014/main" id="{D120CEDA-CC96-7A29-BD84-5A925FD31799}"/>
              </a:ext>
            </a:extLst>
          </p:cNvPr>
          <p:cNvSpPr>
            <a:spLocks noGrp="1"/>
          </p:cNvSpPr>
          <p:nvPr>
            <p:ph type="body" sz="quarter" idx="3"/>
          </p:nvPr>
        </p:nvSpPr>
        <p:spPr>
          <a:xfrm>
            <a:off x="6578969" y="1717990"/>
            <a:ext cx="5194770" cy="1141071"/>
          </a:xfrm>
        </p:spPr>
        <p:txBody>
          <a:bodyPr/>
          <a:lstStyle/>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endParaRPr kumimoji="0" lang="en-US" sz="12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endParaRPr>
          </a:p>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endParaRPr kumimoji="0" lang="en-US" sz="12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endParaRPr>
          </a:p>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r>
              <a:rPr kumimoji="0" lang="en-US" sz="11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Results outlines</a:t>
            </a:r>
            <a:r>
              <a:rPr kumimoji="0" lang="en-US" sz="11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 The students are own their cars in San Diego are paying more for transportation than students are not own cars in San Diego. The difference between the means is about </a:t>
            </a:r>
            <a:r>
              <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$39</a:t>
            </a:r>
            <a:r>
              <a:rPr kumimoji="0" lang="en-US" sz="11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/per month. The minimum paid by students who own their cars for transportation cost $250/per month, and the maximum is $1000/per month, while the minimum paid by students who are not own a car in San Diego is about $100 and the maximum is $1000/monthly. </a:t>
            </a:r>
            <a:r>
              <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NO. OF PARTCIPAINTS : 129</a:t>
            </a:r>
            <a:endParaRPr kumimoji="0" lang="en-US" sz="11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endParaRPr>
          </a:p>
          <a:p>
            <a:endParaRPr lang="en-US" dirty="0"/>
          </a:p>
        </p:txBody>
      </p:sp>
      <p:pic>
        <p:nvPicPr>
          <p:cNvPr id="10" name="Content Placeholder 9">
            <a:extLst>
              <a:ext uri="{FF2B5EF4-FFF2-40B4-BE49-F238E27FC236}">
                <a16:creationId xmlns:a16="http://schemas.microsoft.com/office/drawing/2014/main" id="{567D1AF0-D75E-2983-BF3C-887512C8CE15}"/>
              </a:ext>
            </a:extLst>
          </p:cNvPr>
          <p:cNvPicPr>
            <a:picLocks noGrp="1" noChangeAspect="1"/>
          </p:cNvPicPr>
          <p:nvPr>
            <p:ph sz="quarter" idx="4"/>
          </p:nvPr>
        </p:nvPicPr>
        <p:blipFill>
          <a:blip r:embed="rId2"/>
          <a:stretch>
            <a:fillRect/>
          </a:stretch>
        </p:blipFill>
        <p:spPr>
          <a:xfrm>
            <a:off x="6578969" y="3015591"/>
            <a:ext cx="5194300" cy="2412892"/>
          </a:xfrm>
          <a:prstGeom prst="rect">
            <a:avLst/>
          </a:prstGeom>
        </p:spPr>
      </p:pic>
      <p:pic>
        <p:nvPicPr>
          <p:cNvPr id="14" name="Content Placeholder 13">
            <a:extLst>
              <a:ext uri="{FF2B5EF4-FFF2-40B4-BE49-F238E27FC236}">
                <a16:creationId xmlns:a16="http://schemas.microsoft.com/office/drawing/2014/main" id="{D8DD0786-A0EC-C710-38CE-08F966FDCE95}"/>
              </a:ext>
            </a:extLst>
          </p:cNvPr>
          <p:cNvPicPr>
            <a:picLocks noGrp="1" noChangeAspect="1"/>
          </p:cNvPicPr>
          <p:nvPr>
            <p:ph sz="half" idx="2"/>
          </p:nvPr>
        </p:nvPicPr>
        <p:blipFill>
          <a:blip r:embed="rId3"/>
          <a:stretch>
            <a:fillRect/>
          </a:stretch>
        </p:blipFill>
        <p:spPr>
          <a:xfrm>
            <a:off x="874729" y="1717990"/>
            <a:ext cx="4584589" cy="2755631"/>
          </a:xfrm>
          <a:prstGeom prst="rect">
            <a:avLst/>
          </a:prstGeom>
        </p:spPr>
      </p:pic>
      <p:pic>
        <p:nvPicPr>
          <p:cNvPr id="4" name="Picture 3">
            <a:extLst>
              <a:ext uri="{FF2B5EF4-FFF2-40B4-BE49-F238E27FC236}">
                <a16:creationId xmlns:a16="http://schemas.microsoft.com/office/drawing/2014/main" id="{A04DFA87-CA26-E4AA-F3B7-B4E2CFA6352D}"/>
              </a:ext>
            </a:extLst>
          </p:cNvPr>
          <p:cNvPicPr>
            <a:picLocks noChangeAspect="1"/>
          </p:cNvPicPr>
          <p:nvPr/>
        </p:nvPicPr>
        <p:blipFill>
          <a:blip r:embed="rId4"/>
          <a:stretch>
            <a:fillRect/>
          </a:stretch>
        </p:blipFill>
        <p:spPr>
          <a:xfrm>
            <a:off x="1317118" y="4771113"/>
            <a:ext cx="2518901" cy="1849194"/>
          </a:xfrm>
          <a:prstGeom prst="rect">
            <a:avLst/>
          </a:prstGeom>
        </p:spPr>
      </p:pic>
    </p:spTree>
    <p:extLst>
      <p:ext uri="{BB962C8B-B14F-4D97-AF65-F5344CB8AC3E}">
        <p14:creationId xmlns:p14="http://schemas.microsoft.com/office/powerpoint/2010/main" val="3481998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F7244-69D3-DD10-CC80-AE76266BCB15}"/>
              </a:ext>
            </a:extLst>
          </p:cNvPr>
          <p:cNvSpPr>
            <a:spLocks noGrp="1"/>
          </p:cNvSpPr>
          <p:nvPr>
            <p:ph type="title"/>
          </p:nvPr>
        </p:nvSpPr>
        <p:spPr/>
        <p:txBody>
          <a:bodyPr/>
          <a:lstStyle/>
          <a:p>
            <a:r>
              <a:rPr kumimoji="0" lang="en-US" sz="2600" b="0" i="0" u="none" strike="noStrike" kern="1200" cap="all" spc="0" normalizeH="0" baseline="0" noProof="0" dirty="0">
                <a:ln>
                  <a:noFill/>
                </a:ln>
                <a:solidFill>
                  <a:srgbClr val="000000">
                    <a:lumMod val="75000"/>
                    <a:lumOff val="25000"/>
                  </a:srgbClr>
                </a:solidFill>
                <a:effectLst/>
                <a:uLnTx/>
                <a:uFillTx/>
                <a:latin typeface="Century Schoolbook" panose="020B0502020104020203"/>
                <a:ea typeface="+mj-ea"/>
                <a:cs typeface="+mj-cs"/>
              </a:rPr>
              <a:t>Transportation cost paid by students' own cars vs students don’t own cars in LA, California</a:t>
            </a:r>
            <a:endParaRPr lang="en-US" dirty="0"/>
          </a:p>
        </p:txBody>
      </p:sp>
      <p:pic>
        <p:nvPicPr>
          <p:cNvPr id="11" name="Content Placeholder 10">
            <a:extLst>
              <a:ext uri="{FF2B5EF4-FFF2-40B4-BE49-F238E27FC236}">
                <a16:creationId xmlns:a16="http://schemas.microsoft.com/office/drawing/2014/main" id="{A683EFAB-53B2-E146-CD95-369A6F92F2AD}"/>
              </a:ext>
            </a:extLst>
          </p:cNvPr>
          <p:cNvPicPr>
            <a:picLocks noGrp="1" noChangeAspect="1"/>
          </p:cNvPicPr>
          <p:nvPr>
            <p:ph sz="half" idx="2"/>
          </p:nvPr>
        </p:nvPicPr>
        <p:blipFill>
          <a:blip r:embed="rId2"/>
          <a:stretch>
            <a:fillRect/>
          </a:stretch>
        </p:blipFill>
        <p:spPr>
          <a:xfrm>
            <a:off x="767008" y="1775632"/>
            <a:ext cx="4584589" cy="2755631"/>
          </a:xfrm>
          <a:prstGeom prst="rect">
            <a:avLst/>
          </a:prstGeom>
        </p:spPr>
      </p:pic>
      <p:sp>
        <p:nvSpPr>
          <p:cNvPr id="5" name="Text Placeholder 4">
            <a:extLst>
              <a:ext uri="{FF2B5EF4-FFF2-40B4-BE49-F238E27FC236}">
                <a16:creationId xmlns:a16="http://schemas.microsoft.com/office/drawing/2014/main" id="{9C0EAE4D-989A-6625-11B8-DB00C805CE53}"/>
              </a:ext>
            </a:extLst>
          </p:cNvPr>
          <p:cNvSpPr>
            <a:spLocks noGrp="1"/>
          </p:cNvSpPr>
          <p:nvPr>
            <p:ph type="body" sz="quarter" idx="3"/>
          </p:nvPr>
        </p:nvSpPr>
        <p:spPr>
          <a:xfrm>
            <a:off x="6507479" y="1882345"/>
            <a:ext cx="5194770" cy="1133246"/>
          </a:xfrm>
        </p:spPr>
        <p:txBody>
          <a:bodyPr/>
          <a:lstStyle/>
          <a:p>
            <a:r>
              <a:rPr kumimoji="0" lang="en-US" sz="10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Results outlines</a:t>
            </a:r>
            <a:r>
              <a:rPr kumimoji="0" lang="en-US" sz="10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 The students are own their cars in LA are paying more for transportation than students are not own cars in LA. The difference between the means is about </a:t>
            </a:r>
            <a:r>
              <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$18</a:t>
            </a:r>
            <a:r>
              <a:rPr kumimoji="0" lang="en-US" sz="10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/per month. The minimum paid by students who own their cars for transportation cost $100/month, and the maximum is $1000/month, while the minimum </a:t>
            </a:r>
            <a:r>
              <a:rPr kumimoji="0" lang="en-US" sz="1000" b="0" i="0"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paid by students who are not own a car in LA is about $100, and the maximum </a:t>
            </a:r>
            <a:r>
              <a:rPr kumimoji="0" lang="en-US" sz="10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is $1000/per monthly. NO. OF PARTCIPAINTS : 80</a:t>
            </a:r>
            <a:endParaRPr lang="en-US" sz="1000" dirty="0"/>
          </a:p>
        </p:txBody>
      </p:sp>
      <p:pic>
        <p:nvPicPr>
          <p:cNvPr id="10" name="Content Placeholder 9">
            <a:extLst>
              <a:ext uri="{FF2B5EF4-FFF2-40B4-BE49-F238E27FC236}">
                <a16:creationId xmlns:a16="http://schemas.microsoft.com/office/drawing/2014/main" id="{F8C70326-DA5C-8339-2A4A-803919966B07}"/>
              </a:ext>
            </a:extLst>
          </p:cNvPr>
          <p:cNvPicPr>
            <a:picLocks noGrp="1" noChangeAspect="1"/>
          </p:cNvPicPr>
          <p:nvPr>
            <p:ph sz="quarter" idx="4"/>
          </p:nvPr>
        </p:nvPicPr>
        <p:blipFill>
          <a:blip r:embed="rId3"/>
          <a:stretch>
            <a:fillRect/>
          </a:stretch>
        </p:blipFill>
        <p:spPr>
          <a:xfrm>
            <a:off x="6416675" y="3153448"/>
            <a:ext cx="5194300" cy="2479917"/>
          </a:xfrm>
          <a:prstGeom prst="rect">
            <a:avLst/>
          </a:prstGeom>
        </p:spPr>
      </p:pic>
      <p:pic>
        <p:nvPicPr>
          <p:cNvPr id="4" name="Picture 3">
            <a:extLst>
              <a:ext uri="{FF2B5EF4-FFF2-40B4-BE49-F238E27FC236}">
                <a16:creationId xmlns:a16="http://schemas.microsoft.com/office/drawing/2014/main" id="{5E25C4BC-C3A3-AE6F-2C8B-83245C70CED3}"/>
              </a:ext>
            </a:extLst>
          </p:cNvPr>
          <p:cNvPicPr>
            <a:picLocks noChangeAspect="1"/>
          </p:cNvPicPr>
          <p:nvPr/>
        </p:nvPicPr>
        <p:blipFill>
          <a:blip r:embed="rId4"/>
          <a:stretch>
            <a:fillRect/>
          </a:stretch>
        </p:blipFill>
        <p:spPr>
          <a:xfrm>
            <a:off x="845067" y="4682880"/>
            <a:ext cx="2589509" cy="1900969"/>
          </a:xfrm>
          <a:prstGeom prst="rect">
            <a:avLst/>
          </a:prstGeom>
        </p:spPr>
      </p:pic>
      <p:sp>
        <p:nvSpPr>
          <p:cNvPr id="3" name="TextBox 2">
            <a:extLst>
              <a:ext uri="{FF2B5EF4-FFF2-40B4-BE49-F238E27FC236}">
                <a16:creationId xmlns:a16="http://schemas.microsoft.com/office/drawing/2014/main" id="{01742DCC-E6EB-C028-8767-C1166FF13718}"/>
              </a:ext>
            </a:extLst>
          </p:cNvPr>
          <p:cNvSpPr txBox="1"/>
          <p:nvPr/>
        </p:nvSpPr>
        <p:spPr>
          <a:xfrm>
            <a:off x="3755251" y="4987033"/>
            <a:ext cx="2661424" cy="1477328"/>
          </a:xfrm>
          <a:prstGeom prst="rect">
            <a:avLst/>
          </a:prstGeom>
          <a:noFill/>
        </p:spPr>
        <p:txBody>
          <a:bodyPr wrap="square" rtlCol="0">
            <a:spAutoFit/>
          </a:bodyPr>
          <a:lstStyle/>
          <a:p>
            <a:r>
              <a:rPr lang="en-US" b="1" i="1" dirty="0"/>
              <a:t>The total number of CA students who answered the transportation question is </a:t>
            </a:r>
            <a:r>
              <a:rPr lang="en-US" dirty="0"/>
              <a:t>:  =129+80=209</a:t>
            </a:r>
          </a:p>
        </p:txBody>
      </p:sp>
    </p:spTree>
    <p:extLst>
      <p:ext uri="{BB962C8B-B14F-4D97-AF65-F5344CB8AC3E}">
        <p14:creationId xmlns:p14="http://schemas.microsoft.com/office/powerpoint/2010/main" val="3170742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6B9B5-E4CA-FB72-037C-19459A2C296F}"/>
              </a:ext>
            </a:extLst>
          </p:cNvPr>
          <p:cNvSpPr>
            <a:spLocks noGrp="1"/>
          </p:cNvSpPr>
          <p:nvPr>
            <p:ph type="title"/>
          </p:nvPr>
        </p:nvSpPr>
        <p:spPr/>
        <p:txBody>
          <a:bodyPr/>
          <a:lstStyle/>
          <a:p>
            <a:r>
              <a:rPr kumimoji="0" lang="en-US" sz="2600" b="0" i="0" u="none" strike="noStrike" kern="1200" cap="all" spc="0" normalizeH="0" baseline="0" noProof="0" dirty="0">
                <a:ln>
                  <a:noFill/>
                </a:ln>
                <a:solidFill>
                  <a:srgbClr val="000000">
                    <a:lumMod val="75000"/>
                    <a:lumOff val="25000"/>
                  </a:srgbClr>
                </a:solidFill>
                <a:effectLst/>
                <a:uLnTx/>
                <a:uFillTx/>
                <a:latin typeface="Century Schoolbook" panose="020B0502020104020203"/>
                <a:ea typeface="+mj-ea"/>
                <a:cs typeface="+mj-cs"/>
              </a:rPr>
              <a:t>Transportation cost paid by students' own cars vs students don’t own cars in Denver co</a:t>
            </a:r>
            <a:endParaRPr lang="en-US" dirty="0"/>
          </a:p>
        </p:txBody>
      </p:sp>
      <p:pic>
        <p:nvPicPr>
          <p:cNvPr id="8" name="Content Placeholder 7">
            <a:extLst>
              <a:ext uri="{FF2B5EF4-FFF2-40B4-BE49-F238E27FC236}">
                <a16:creationId xmlns:a16="http://schemas.microsoft.com/office/drawing/2014/main" id="{C81A8FA0-FC30-BE56-0E6F-CB295B1B4A3E}"/>
              </a:ext>
            </a:extLst>
          </p:cNvPr>
          <p:cNvPicPr>
            <a:picLocks noGrp="1" noChangeAspect="1"/>
          </p:cNvPicPr>
          <p:nvPr>
            <p:ph sz="half" idx="2"/>
          </p:nvPr>
        </p:nvPicPr>
        <p:blipFill>
          <a:blip r:embed="rId2"/>
          <a:stretch>
            <a:fillRect/>
          </a:stretch>
        </p:blipFill>
        <p:spPr>
          <a:xfrm>
            <a:off x="727495" y="1815052"/>
            <a:ext cx="4633386" cy="2935287"/>
          </a:xfrm>
          <a:prstGeom prst="rect">
            <a:avLst/>
          </a:prstGeom>
        </p:spPr>
      </p:pic>
      <p:sp>
        <p:nvSpPr>
          <p:cNvPr id="5" name="Text Placeholder 4">
            <a:extLst>
              <a:ext uri="{FF2B5EF4-FFF2-40B4-BE49-F238E27FC236}">
                <a16:creationId xmlns:a16="http://schemas.microsoft.com/office/drawing/2014/main" id="{3F7805FD-233C-458C-CE66-0A869C2A18CB}"/>
              </a:ext>
            </a:extLst>
          </p:cNvPr>
          <p:cNvSpPr>
            <a:spLocks noGrp="1"/>
          </p:cNvSpPr>
          <p:nvPr>
            <p:ph type="body" sz="quarter" idx="3"/>
          </p:nvPr>
        </p:nvSpPr>
        <p:spPr>
          <a:xfrm>
            <a:off x="6446520" y="1671552"/>
            <a:ext cx="5264873" cy="1501415"/>
          </a:xfrm>
        </p:spPr>
        <p:txBody>
          <a:bodyPr/>
          <a:lstStyle/>
          <a:p>
            <a:r>
              <a:rPr kumimoji="0" lang="en-US" sz="12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Results outlines</a:t>
            </a:r>
            <a:r>
              <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 The students are own their cars in Denver are paying more for transportation than students are not own cars in </a:t>
            </a:r>
            <a:r>
              <a:rPr lang="en-US" sz="1200" dirty="0">
                <a:solidFill>
                  <a:srgbClr val="000000">
                    <a:lumMod val="75000"/>
                    <a:lumOff val="25000"/>
                  </a:srgbClr>
                </a:solidFill>
                <a:latin typeface="Franklin Gothic Book" panose="020B0502020104020203"/>
              </a:rPr>
              <a:t>D</a:t>
            </a:r>
            <a:r>
              <a:rPr kumimoji="0" lang="en-US" sz="1200" b="0" i="0" u="none" strike="noStrike" kern="1200" cap="none" spc="0" normalizeH="0" baseline="0" noProof="0" dirty="0" err="1">
                <a:ln>
                  <a:noFill/>
                </a:ln>
                <a:solidFill>
                  <a:srgbClr val="000000">
                    <a:lumMod val="75000"/>
                    <a:lumOff val="25000"/>
                  </a:srgbClr>
                </a:solidFill>
                <a:effectLst/>
                <a:uLnTx/>
                <a:uFillTx/>
                <a:latin typeface="Franklin Gothic Book" panose="020B0502020104020203"/>
                <a:ea typeface="+mn-ea"/>
                <a:cs typeface="+mn-cs"/>
              </a:rPr>
              <a:t>enver</a:t>
            </a:r>
            <a:r>
              <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 The differences between the means are about </a:t>
            </a: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$144</a:t>
            </a:r>
            <a:r>
              <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/month. The minimum paid by students who own their cars for transportation cost $150/month, and the maximum is $1000/per month, while the minimum paid by students who are not own a car in Denver is about $100 and the maximum is $1000/per monthly. NO. OF PARTCIPAINTS : 147</a:t>
            </a:r>
            <a:endParaRPr lang="en-US" dirty="0"/>
          </a:p>
        </p:txBody>
      </p:sp>
      <p:pic>
        <p:nvPicPr>
          <p:cNvPr id="7" name="Content Placeholder 6">
            <a:extLst>
              <a:ext uri="{FF2B5EF4-FFF2-40B4-BE49-F238E27FC236}">
                <a16:creationId xmlns:a16="http://schemas.microsoft.com/office/drawing/2014/main" id="{93C135BA-1381-D248-3C3E-034F1AA5AD54}"/>
              </a:ext>
            </a:extLst>
          </p:cNvPr>
          <p:cNvPicPr>
            <a:picLocks noGrp="1" noChangeAspect="1"/>
          </p:cNvPicPr>
          <p:nvPr>
            <p:ph sz="quarter" idx="4"/>
          </p:nvPr>
        </p:nvPicPr>
        <p:blipFill>
          <a:blip r:embed="rId3"/>
          <a:stretch>
            <a:fillRect/>
          </a:stretch>
        </p:blipFill>
        <p:spPr>
          <a:xfrm>
            <a:off x="6516623" y="3337558"/>
            <a:ext cx="5399220" cy="2660905"/>
          </a:xfrm>
          <a:prstGeom prst="rect">
            <a:avLst/>
          </a:prstGeom>
        </p:spPr>
      </p:pic>
      <p:pic>
        <p:nvPicPr>
          <p:cNvPr id="4" name="Picture 3">
            <a:extLst>
              <a:ext uri="{FF2B5EF4-FFF2-40B4-BE49-F238E27FC236}">
                <a16:creationId xmlns:a16="http://schemas.microsoft.com/office/drawing/2014/main" id="{833F0DD8-1BCF-ABC5-7020-1CE1E47521B1}"/>
              </a:ext>
            </a:extLst>
          </p:cNvPr>
          <p:cNvPicPr>
            <a:picLocks noChangeAspect="1"/>
          </p:cNvPicPr>
          <p:nvPr/>
        </p:nvPicPr>
        <p:blipFill>
          <a:blip r:embed="rId4"/>
          <a:stretch>
            <a:fillRect/>
          </a:stretch>
        </p:blipFill>
        <p:spPr>
          <a:xfrm>
            <a:off x="630131" y="4897901"/>
            <a:ext cx="2400300" cy="1762125"/>
          </a:xfrm>
          <a:prstGeom prst="rect">
            <a:avLst/>
          </a:prstGeom>
        </p:spPr>
      </p:pic>
    </p:spTree>
    <p:extLst>
      <p:ext uri="{BB962C8B-B14F-4D97-AF65-F5344CB8AC3E}">
        <p14:creationId xmlns:p14="http://schemas.microsoft.com/office/powerpoint/2010/main" val="3926947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D990A-FE4B-9DE9-5D7C-8B4E124F2E19}"/>
              </a:ext>
            </a:extLst>
          </p:cNvPr>
          <p:cNvSpPr>
            <a:spLocks noGrp="1"/>
          </p:cNvSpPr>
          <p:nvPr>
            <p:ph type="title"/>
          </p:nvPr>
        </p:nvSpPr>
        <p:spPr/>
        <p:txBody>
          <a:bodyPr/>
          <a:lstStyle/>
          <a:p>
            <a:r>
              <a:rPr kumimoji="0" lang="en-US" sz="2600" b="0" i="0" u="none" strike="noStrike" kern="1200" cap="all" spc="0" normalizeH="0" baseline="0" noProof="0" dirty="0">
                <a:ln>
                  <a:noFill/>
                </a:ln>
                <a:solidFill>
                  <a:srgbClr val="000000">
                    <a:lumMod val="75000"/>
                    <a:lumOff val="25000"/>
                  </a:srgbClr>
                </a:solidFill>
                <a:effectLst/>
                <a:uLnTx/>
                <a:uFillTx/>
                <a:latin typeface="Century Schoolbook" panose="020B0502020104020203"/>
                <a:ea typeface="+mj-ea"/>
                <a:cs typeface="+mj-cs"/>
              </a:rPr>
              <a:t>Transportation cost paid by students' own cars vs students don’t own cars in BOULDER, CO</a:t>
            </a:r>
            <a:endParaRPr lang="en-US" dirty="0"/>
          </a:p>
        </p:txBody>
      </p:sp>
      <p:pic>
        <p:nvPicPr>
          <p:cNvPr id="8" name="Content Placeholder 7">
            <a:extLst>
              <a:ext uri="{FF2B5EF4-FFF2-40B4-BE49-F238E27FC236}">
                <a16:creationId xmlns:a16="http://schemas.microsoft.com/office/drawing/2014/main" id="{00E5980E-7FBD-0DF0-D100-20DB048B4DCB}"/>
              </a:ext>
            </a:extLst>
          </p:cNvPr>
          <p:cNvPicPr>
            <a:picLocks noGrp="1" noChangeAspect="1"/>
          </p:cNvPicPr>
          <p:nvPr>
            <p:ph sz="half" idx="2"/>
          </p:nvPr>
        </p:nvPicPr>
        <p:blipFill>
          <a:blip r:embed="rId2"/>
          <a:stretch>
            <a:fillRect/>
          </a:stretch>
        </p:blipFill>
        <p:spPr>
          <a:xfrm>
            <a:off x="581193" y="1884587"/>
            <a:ext cx="4584589" cy="2755631"/>
          </a:xfrm>
          <a:prstGeom prst="rect">
            <a:avLst/>
          </a:prstGeom>
        </p:spPr>
      </p:pic>
      <p:sp>
        <p:nvSpPr>
          <p:cNvPr id="5" name="Text Placeholder 4">
            <a:extLst>
              <a:ext uri="{FF2B5EF4-FFF2-40B4-BE49-F238E27FC236}">
                <a16:creationId xmlns:a16="http://schemas.microsoft.com/office/drawing/2014/main" id="{9ADFAD7B-5B1F-5AEA-89A7-30042430A6DC}"/>
              </a:ext>
            </a:extLst>
          </p:cNvPr>
          <p:cNvSpPr>
            <a:spLocks noGrp="1"/>
          </p:cNvSpPr>
          <p:nvPr>
            <p:ph type="body" sz="quarter" idx="3"/>
          </p:nvPr>
        </p:nvSpPr>
        <p:spPr>
          <a:xfrm>
            <a:off x="6489189" y="1932847"/>
            <a:ext cx="5194770" cy="1086275"/>
          </a:xfrm>
        </p:spPr>
        <p:txBody>
          <a:bodyPr/>
          <a:lstStyle/>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endParaRPr kumimoji="0" lang="en-US" sz="10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endParaRPr>
          </a:p>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endParaRPr kumimoji="0" lang="en-US" sz="10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endParaRPr>
          </a:p>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r>
              <a:rPr kumimoji="0" lang="en-US" sz="10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Results outlines</a:t>
            </a:r>
            <a:r>
              <a:rPr kumimoji="0" lang="en-US" sz="10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 The students are own their cars in </a:t>
            </a:r>
            <a:r>
              <a:rPr lang="en-US" sz="1000" dirty="0">
                <a:solidFill>
                  <a:srgbClr val="000000">
                    <a:lumMod val="75000"/>
                    <a:lumOff val="25000"/>
                  </a:srgbClr>
                </a:solidFill>
                <a:latin typeface="Franklin Gothic Book" panose="020B0502020104020203"/>
              </a:rPr>
              <a:t>B</a:t>
            </a:r>
            <a:r>
              <a:rPr kumimoji="0" lang="en-US" sz="1000" b="0" i="0" u="none" strike="noStrike" kern="1200" cap="none" spc="0" normalizeH="0" baseline="0" noProof="0" dirty="0" err="1">
                <a:ln>
                  <a:noFill/>
                </a:ln>
                <a:solidFill>
                  <a:srgbClr val="000000">
                    <a:lumMod val="75000"/>
                    <a:lumOff val="25000"/>
                  </a:srgbClr>
                </a:solidFill>
                <a:effectLst/>
                <a:uLnTx/>
                <a:uFillTx/>
                <a:latin typeface="Franklin Gothic Book" panose="020B0502020104020203"/>
                <a:ea typeface="+mn-ea"/>
                <a:cs typeface="+mn-cs"/>
              </a:rPr>
              <a:t>oulder</a:t>
            </a:r>
            <a:r>
              <a:rPr kumimoji="0" lang="en-US" sz="10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 are paying more for transportation than students are not own cars in Boulder. The difference between the means is about </a:t>
            </a:r>
            <a:r>
              <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$209</a:t>
            </a:r>
            <a:r>
              <a:rPr kumimoji="0" lang="en-US" sz="10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/per month. The minimum paid by students who own their cars for transportation cost $100/month, and the maximum is $1000/month, while the minimum paid by students who are not own a car in BOULDER is about $150, and the maximum is $1000/per monthly. NO. OF PARTCIPAINTS : 107</a:t>
            </a:r>
          </a:p>
          <a:p>
            <a:endParaRPr lang="en-US" dirty="0"/>
          </a:p>
        </p:txBody>
      </p:sp>
      <p:pic>
        <p:nvPicPr>
          <p:cNvPr id="11" name="Content Placeholder 10">
            <a:extLst>
              <a:ext uri="{FF2B5EF4-FFF2-40B4-BE49-F238E27FC236}">
                <a16:creationId xmlns:a16="http://schemas.microsoft.com/office/drawing/2014/main" id="{C2B757F4-C9F5-1482-34E4-316DE4E78BE9}"/>
              </a:ext>
            </a:extLst>
          </p:cNvPr>
          <p:cNvPicPr>
            <a:picLocks noGrp="1" noChangeAspect="1"/>
          </p:cNvPicPr>
          <p:nvPr>
            <p:ph sz="quarter" idx="4"/>
          </p:nvPr>
        </p:nvPicPr>
        <p:blipFill>
          <a:blip r:embed="rId3"/>
          <a:stretch>
            <a:fillRect/>
          </a:stretch>
        </p:blipFill>
        <p:spPr>
          <a:xfrm>
            <a:off x="6343993" y="3233979"/>
            <a:ext cx="5194300" cy="2386236"/>
          </a:xfrm>
          <a:prstGeom prst="rect">
            <a:avLst/>
          </a:prstGeom>
        </p:spPr>
      </p:pic>
      <p:pic>
        <p:nvPicPr>
          <p:cNvPr id="12" name="Picture 11">
            <a:extLst>
              <a:ext uri="{FF2B5EF4-FFF2-40B4-BE49-F238E27FC236}">
                <a16:creationId xmlns:a16="http://schemas.microsoft.com/office/drawing/2014/main" id="{88F5D9F1-97E7-3628-5966-AEF9C8F48CE4}"/>
              </a:ext>
            </a:extLst>
          </p:cNvPr>
          <p:cNvPicPr>
            <a:picLocks noChangeAspect="1"/>
          </p:cNvPicPr>
          <p:nvPr/>
        </p:nvPicPr>
        <p:blipFill>
          <a:blip r:embed="rId4"/>
          <a:stretch>
            <a:fillRect/>
          </a:stretch>
        </p:blipFill>
        <p:spPr>
          <a:xfrm>
            <a:off x="777946" y="4806815"/>
            <a:ext cx="2584928" cy="1902117"/>
          </a:xfrm>
          <a:prstGeom prst="rect">
            <a:avLst/>
          </a:prstGeom>
        </p:spPr>
      </p:pic>
      <p:sp>
        <p:nvSpPr>
          <p:cNvPr id="3" name="TextBox 2">
            <a:extLst>
              <a:ext uri="{FF2B5EF4-FFF2-40B4-BE49-F238E27FC236}">
                <a16:creationId xmlns:a16="http://schemas.microsoft.com/office/drawing/2014/main" id="{40FF2030-5022-4622-615A-7C5222099782}"/>
              </a:ext>
            </a:extLst>
          </p:cNvPr>
          <p:cNvSpPr txBox="1"/>
          <p:nvPr/>
        </p:nvSpPr>
        <p:spPr>
          <a:xfrm>
            <a:off x="3682569" y="5297049"/>
            <a:ext cx="2806620" cy="646331"/>
          </a:xfrm>
          <a:prstGeom prst="rect">
            <a:avLst/>
          </a:prstGeom>
          <a:noFill/>
        </p:spPr>
        <p:txBody>
          <a:bodyPr wrap="square" rtlCol="0">
            <a:spAutoFit/>
          </a:bodyPr>
          <a:lstStyle/>
          <a:p>
            <a:r>
              <a:rPr lang="en-US" dirty="0"/>
              <a:t>Total CO responding :</a:t>
            </a:r>
          </a:p>
          <a:p>
            <a:r>
              <a:rPr lang="en-US" dirty="0"/>
              <a:t>107+147=254</a:t>
            </a:r>
          </a:p>
        </p:txBody>
      </p:sp>
    </p:spTree>
    <p:extLst>
      <p:ext uri="{BB962C8B-B14F-4D97-AF65-F5344CB8AC3E}">
        <p14:creationId xmlns:p14="http://schemas.microsoft.com/office/powerpoint/2010/main" val="3222823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CE4E4-534E-E2AD-093F-DA0523869CD3}"/>
              </a:ext>
            </a:extLst>
          </p:cNvPr>
          <p:cNvSpPr>
            <a:spLocks noGrp="1"/>
          </p:cNvSpPr>
          <p:nvPr>
            <p:ph type="title"/>
          </p:nvPr>
        </p:nvSpPr>
        <p:spPr/>
        <p:txBody>
          <a:bodyPr/>
          <a:lstStyle/>
          <a:p>
            <a:r>
              <a:rPr kumimoji="0" lang="en-US" sz="2600" b="0" i="0" u="none" strike="noStrike" kern="1200" cap="all" spc="0" normalizeH="0" baseline="0" noProof="0" dirty="0">
                <a:ln>
                  <a:noFill/>
                </a:ln>
                <a:solidFill>
                  <a:srgbClr val="000000">
                    <a:lumMod val="75000"/>
                    <a:lumOff val="25000"/>
                  </a:srgbClr>
                </a:solidFill>
                <a:effectLst/>
                <a:uLnTx/>
                <a:uFillTx/>
                <a:latin typeface="Century Schoolbook" panose="020B0502020104020203"/>
                <a:ea typeface="+mj-ea"/>
                <a:cs typeface="+mj-cs"/>
              </a:rPr>
              <a:t>Transportation cost paid by students' own cars vs students don’t own cars in TUCSON,AZ</a:t>
            </a:r>
            <a:endParaRPr lang="en-US" dirty="0"/>
          </a:p>
        </p:txBody>
      </p:sp>
      <p:sp>
        <p:nvSpPr>
          <p:cNvPr id="5" name="Text Placeholder 4">
            <a:extLst>
              <a:ext uri="{FF2B5EF4-FFF2-40B4-BE49-F238E27FC236}">
                <a16:creationId xmlns:a16="http://schemas.microsoft.com/office/drawing/2014/main" id="{29FB6DC2-0AD2-035C-2EBF-5A62BD32A37A}"/>
              </a:ext>
            </a:extLst>
          </p:cNvPr>
          <p:cNvSpPr>
            <a:spLocks noGrp="1"/>
          </p:cNvSpPr>
          <p:nvPr>
            <p:ph type="body" sz="quarter" idx="3"/>
          </p:nvPr>
        </p:nvSpPr>
        <p:spPr>
          <a:xfrm>
            <a:off x="6416039" y="1815934"/>
            <a:ext cx="5194770" cy="1150290"/>
          </a:xfrm>
        </p:spPr>
        <p:txBody>
          <a:bodyPr/>
          <a:lstStyle/>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endParaRPr kumimoji="0" lang="en-US" sz="10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endParaRPr>
          </a:p>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endParaRPr lang="en-US" sz="1000" b="1" dirty="0">
              <a:solidFill>
                <a:srgbClr val="000000">
                  <a:lumMod val="75000"/>
                  <a:lumOff val="25000"/>
                </a:srgbClr>
              </a:solidFill>
              <a:latin typeface="Franklin Gothic Book" panose="020B0502020104020203"/>
            </a:endParaRPr>
          </a:p>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r>
              <a:rPr kumimoji="0" lang="en-US" sz="10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Results outlines</a:t>
            </a:r>
            <a:r>
              <a:rPr kumimoji="0" lang="en-US" sz="10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 The students are own their cars in Tucson  are paying more for transportation than students are not own cars in Tucson. The difference between the means is about </a:t>
            </a:r>
            <a:r>
              <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$125.03</a:t>
            </a:r>
            <a:r>
              <a:rPr kumimoji="0" lang="en-US" sz="10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/per month. The minimum paid by students who own their cars for transportation cost $150/month, and the maximum is $1000/month, </a:t>
            </a:r>
            <a:r>
              <a:rPr lang="en-US" sz="1000" dirty="0">
                <a:solidFill>
                  <a:srgbClr val="000000">
                    <a:lumMod val="75000"/>
                    <a:lumOff val="25000"/>
                  </a:srgbClr>
                </a:solidFill>
                <a:latin typeface="Franklin Gothic Book" panose="020B0502020104020203"/>
              </a:rPr>
              <a:t>while </a:t>
            </a:r>
            <a:r>
              <a:rPr kumimoji="0" lang="en-US" sz="10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the minimum paid by students who are not own a car in Tucson is about $100, and the maximum is $1000/per monthly.  NO. OF PARTCIPAINTS : 174</a:t>
            </a:r>
          </a:p>
          <a:p>
            <a:endParaRPr lang="en-US" dirty="0"/>
          </a:p>
        </p:txBody>
      </p:sp>
      <p:pic>
        <p:nvPicPr>
          <p:cNvPr id="9" name="Picture 8">
            <a:extLst>
              <a:ext uri="{FF2B5EF4-FFF2-40B4-BE49-F238E27FC236}">
                <a16:creationId xmlns:a16="http://schemas.microsoft.com/office/drawing/2014/main" id="{01DF5BB4-7C14-0A0C-8C37-CE2C3FC6FE4D}"/>
              </a:ext>
            </a:extLst>
          </p:cNvPr>
          <p:cNvPicPr>
            <a:picLocks noChangeAspect="1"/>
          </p:cNvPicPr>
          <p:nvPr/>
        </p:nvPicPr>
        <p:blipFill>
          <a:blip r:embed="rId2"/>
          <a:stretch>
            <a:fillRect/>
          </a:stretch>
        </p:blipFill>
        <p:spPr>
          <a:xfrm>
            <a:off x="1283976" y="4786243"/>
            <a:ext cx="2584928" cy="1902117"/>
          </a:xfrm>
          <a:prstGeom prst="rect">
            <a:avLst/>
          </a:prstGeom>
        </p:spPr>
      </p:pic>
      <p:pic>
        <p:nvPicPr>
          <p:cNvPr id="12" name="Content Placeholder 11">
            <a:extLst>
              <a:ext uri="{FF2B5EF4-FFF2-40B4-BE49-F238E27FC236}">
                <a16:creationId xmlns:a16="http://schemas.microsoft.com/office/drawing/2014/main" id="{C6CDF86D-439B-4702-4D6E-B07111CA90D2}"/>
              </a:ext>
            </a:extLst>
          </p:cNvPr>
          <p:cNvPicPr>
            <a:picLocks noGrp="1" noChangeAspect="1"/>
          </p:cNvPicPr>
          <p:nvPr>
            <p:ph sz="quarter" idx="4"/>
          </p:nvPr>
        </p:nvPicPr>
        <p:blipFill>
          <a:blip r:embed="rId3"/>
          <a:stretch>
            <a:fillRect/>
          </a:stretch>
        </p:blipFill>
        <p:spPr>
          <a:xfrm>
            <a:off x="6416675" y="3184615"/>
            <a:ext cx="5194300" cy="2417583"/>
          </a:xfrm>
          <a:prstGeom prst="rect">
            <a:avLst/>
          </a:prstGeom>
        </p:spPr>
      </p:pic>
      <p:pic>
        <p:nvPicPr>
          <p:cNvPr id="15" name="Content Placeholder 14">
            <a:extLst>
              <a:ext uri="{FF2B5EF4-FFF2-40B4-BE49-F238E27FC236}">
                <a16:creationId xmlns:a16="http://schemas.microsoft.com/office/drawing/2014/main" id="{1BD53CCA-0216-AB66-CCFA-5815B406A42E}"/>
              </a:ext>
            </a:extLst>
          </p:cNvPr>
          <p:cNvPicPr>
            <a:picLocks noGrp="1" noChangeAspect="1"/>
          </p:cNvPicPr>
          <p:nvPr>
            <p:ph sz="half" idx="2"/>
          </p:nvPr>
        </p:nvPicPr>
        <p:blipFill>
          <a:blip r:embed="rId4"/>
          <a:stretch>
            <a:fillRect/>
          </a:stretch>
        </p:blipFill>
        <p:spPr>
          <a:xfrm>
            <a:off x="736496" y="1933308"/>
            <a:ext cx="5194300" cy="2761355"/>
          </a:xfrm>
          <a:prstGeom prst="rect">
            <a:avLst/>
          </a:prstGeom>
        </p:spPr>
      </p:pic>
    </p:spTree>
    <p:extLst>
      <p:ext uri="{BB962C8B-B14F-4D97-AF65-F5344CB8AC3E}">
        <p14:creationId xmlns:p14="http://schemas.microsoft.com/office/powerpoint/2010/main" val="694919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9D427C-2722-B4F9-F804-8A02DC07C9E6}"/>
              </a:ext>
            </a:extLst>
          </p:cNvPr>
          <p:cNvSpPr>
            <a:spLocks noGrp="1"/>
          </p:cNvSpPr>
          <p:nvPr>
            <p:ph type="title"/>
          </p:nvPr>
        </p:nvSpPr>
        <p:spPr>
          <a:xfrm>
            <a:off x="581193" y="702156"/>
            <a:ext cx="6309003" cy="1013800"/>
          </a:xfrm>
        </p:spPr>
        <p:txBody>
          <a:bodyPr>
            <a:normAutofit/>
          </a:bodyPr>
          <a:lstStyle/>
          <a:p>
            <a:r>
              <a:rPr lang="en-US" dirty="0">
                <a:solidFill>
                  <a:schemeClr val="tx2"/>
                </a:solidFill>
              </a:rPr>
              <a:t>Study Introduction</a:t>
            </a:r>
          </a:p>
        </p:txBody>
      </p:sp>
      <p:sp>
        <p:nvSpPr>
          <p:cNvPr id="18" name="Rectangle 10">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BD71251-5B37-85BC-637E-5F6FE6AA5595}"/>
              </a:ext>
            </a:extLst>
          </p:cNvPr>
          <p:cNvSpPr>
            <a:spLocks noGrp="1"/>
          </p:cNvSpPr>
          <p:nvPr>
            <p:ph idx="1"/>
          </p:nvPr>
        </p:nvSpPr>
        <p:spPr>
          <a:xfrm>
            <a:off x="581194" y="1896533"/>
            <a:ext cx="6309003" cy="3962266"/>
          </a:xfrm>
        </p:spPr>
        <p:txBody>
          <a:bodyPr>
            <a:normAutofit fontScale="77500" lnSpcReduction="20000"/>
          </a:bodyPr>
          <a:lstStyle/>
          <a:p>
            <a:r>
              <a:rPr lang="en-US" dirty="0">
                <a:solidFill>
                  <a:schemeClr val="tx2"/>
                </a:solidFill>
              </a:rPr>
              <a:t>The goal of this study is to explore and analyze the living cost of Kuwaiti students in the USA over 4 states including : California CA ,Colorado CO, Arizona AZ, and Oregon OR.</a:t>
            </a:r>
          </a:p>
          <a:p>
            <a:r>
              <a:rPr lang="en-US" dirty="0">
                <a:solidFill>
                  <a:schemeClr val="tx2"/>
                </a:solidFill>
              </a:rPr>
              <a:t>The 4 states were selected according to our student's distribution </a:t>
            </a:r>
            <a:r>
              <a:rPr lang="en-US" b="0" i="0" dirty="0">
                <a:solidFill>
                  <a:srgbClr val="202124"/>
                </a:solidFill>
                <a:effectLst/>
                <a:latin typeface="Roboto" panose="020B0604020202020204" pitchFamily="2" charset="0"/>
              </a:rPr>
              <a:t>on </a:t>
            </a:r>
            <a:r>
              <a:rPr lang="en-US" dirty="0">
                <a:solidFill>
                  <a:schemeClr val="tx2"/>
                </a:solidFill>
              </a:rPr>
              <a:t>these states.</a:t>
            </a:r>
          </a:p>
          <a:p>
            <a:r>
              <a:rPr lang="en-US" dirty="0">
                <a:solidFill>
                  <a:schemeClr val="tx2"/>
                </a:solidFill>
              </a:rPr>
              <a:t>We selected the top two cities from each state that includes most of our students who are living and studying there. The top cities mean that these cities have large number of Kuwaiti students who are studying and living there as mentioned above, for instance, LA and San Diego from California , Denver and Boulder from Colorado, Portland and Corvallis from Oregon, and Tempe &amp; Tucson from Arizona.</a:t>
            </a:r>
          </a:p>
          <a:p>
            <a:r>
              <a:rPr lang="en-US" dirty="0">
                <a:solidFill>
                  <a:schemeClr val="tx2"/>
                </a:solidFill>
              </a:rPr>
              <a:t>We used several techniques to conclude our results including:</a:t>
            </a:r>
          </a:p>
          <a:p>
            <a:r>
              <a:rPr lang="en-US" dirty="0">
                <a:solidFill>
                  <a:schemeClr val="tx2"/>
                </a:solidFill>
              </a:rPr>
              <a:t>Comparing two cities’ Mean(AVG ) from each state about the following factors: AVG Rent Cost, AVG Utility cost, AVG Transportations Cost, AVG Food cost, and the AVG Extra money requested by students from their families monthly.</a:t>
            </a:r>
          </a:p>
          <a:p>
            <a:r>
              <a:rPr lang="en-US" dirty="0">
                <a:solidFill>
                  <a:schemeClr val="tx2"/>
                </a:solidFill>
              </a:rPr>
              <a:t>Comparing two categories in one city and show the differences between them such as (own car/not own a </a:t>
            </a:r>
            <a:r>
              <a:rPr lang="en-US">
                <a:solidFill>
                  <a:schemeClr val="tx2"/>
                </a:solidFill>
              </a:rPr>
              <a:t>car).</a:t>
            </a:r>
            <a:endParaRPr lang="en-US" dirty="0">
              <a:solidFill>
                <a:schemeClr val="tx2"/>
              </a:solidFill>
            </a:endParaRPr>
          </a:p>
          <a:p>
            <a:r>
              <a:rPr lang="en-US" dirty="0">
                <a:solidFill>
                  <a:schemeClr val="tx2"/>
                </a:solidFill>
              </a:rPr>
              <a:t>Comparing one category in two cities on the same state such (AVG rent cost).</a:t>
            </a:r>
          </a:p>
        </p:txBody>
      </p:sp>
      <p:pic>
        <p:nvPicPr>
          <p:cNvPr id="19" name="Picture 4" descr="Aerial view of buildings">
            <a:extLst>
              <a:ext uri="{FF2B5EF4-FFF2-40B4-BE49-F238E27FC236}">
                <a16:creationId xmlns:a16="http://schemas.microsoft.com/office/drawing/2014/main" id="{5494DE1B-2763-E169-372A-094A9400B488}"/>
              </a:ext>
            </a:extLst>
          </p:cNvPr>
          <p:cNvPicPr>
            <a:picLocks noChangeAspect="1"/>
          </p:cNvPicPr>
          <p:nvPr/>
        </p:nvPicPr>
        <p:blipFill rotWithShape="1">
          <a:blip r:embed="rId2"/>
          <a:srcRect l="18501" r="36038" b="-1"/>
          <a:stretch/>
        </p:blipFill>
        <p:spPr>
          <a:xfrm>
            <a:off x="7521283" y="10"/>
            <a:ext cx="4670717" cy="6857990"/>
          </a:xfrm>
          <a:prstGeom prst="rect">
            <a:avLst/>
          </a:prstGeom>
        </p:spPr>
      </p:pic>
    </p:spTree>
    <p:extLst>
      <p:ext uri="{BB962C8B-B14F-4D97-AF65-F5344CB8AC3E}">
        <p14:creationId xmlns:p14="http://schemas.microsoft.com/office/powerpoint/2010/main" val="3477826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38CBA-8AB9-F3B6-2E30-6CC3B5141282}"/>
              </a:ext>
            </a:extLst>
          </p:cNvPr>
          <p:cNvSpPr>
            <a:spLocks noGrp="1"/>
          </p:cNvSpPr>
          <p:nvPr>
            <p:ph type="title"/>
          </p:nvPr>
        </p:nvSpPr>
        <p:spPr/>
        <p:txBody>
          <a:bodyPr/>
          <a:lstStyle/>
          <a:p>
            <a:r>
              <a:rPr kumimoji="0" lang="en-US" sz="2600" b="0" i="0" u="none" strike="noStrike" kern="1200" cap="all" spc="0" normalizeH="0" baseline="0" noProof="0" dirty="0">
                <a:ln>
                  <a:noFill/>
                </a:ln>
                <a:solidFill>
                  <a:srgbClr val="000000">
                    <a:lumMod val="75000"/>
                    <a:lumOff val="25000"/>
                  </a:srgbClr>
                </a:solidFill>
                <a:effectLst/>
                <a:uLnTx/>
                <a:uFillTx/>
                <a:latin typeface="Century Schoolbook" panose="020B0502020104020203"/>
                <a:ea typeface="+mj-ea"/>
                <a:cs typeface="+mj-cs"/>
              </a:rPr>
              <a:t>Transportation cost paid by students' own cars vs students don’t own cars IN TEMPE,AZ</a:t>
            </a:r>
            <a:endParaRPr lang="en-US" dirty="0"/>
          </a:p>
        </p:txBody>
      </p:sp>
      <p:pic>
        <p:nvPicPr>
          <p:cNvPr id="8" name="Content Placeholder 7">
            <a:extLst>
              <a:ext uri="{FF2B5EF4-FFF2-40B4-BE49-F238E27FC236}">
                <a16:creationId xmlns:a16="http://schemas.microsoft.com/office/drawing/2014/main" id="{07B37249-EE8A-BAB0-0F8B-071616776516}"/>
              </a:ext>
            </a:extLst>
          </p:cNvPr>
          <p:cNvPicPr>
            <a:picLocks noGrp="1" noChangeAspect="1"/>
          </p:cNvPicPr>
          <p:nvPr>
            <p:ph sz="half" idx="2"/>
          </p:nvPr>
        </p:nvPicPr>
        <p:blipFill>
          <a:blip r:embed="rId2"/>
          <a:stretch>
            <a:fillRect/>
          </a:stretch>
        </p:blipFill>
        <p:spPr>
          <a:xfrm>
            <a:off x="831016" y="1918311"/>
            <a:ext cx="4584589" cy="2755631"/>
          </a:xfrm>
          <a:prstGeom prst="rect">
            <a:avLst/>
          </a:prstGeom>
        </p:spPr>
      </p:pic>
      <p:sp>
        <p:nvSpPr>
          <p:cNvPr id="5" name="Text Placeholder 4">
            <a:extLst>
              <a:ext uri="{FF2B5EF4-FFF2-40B4-BE49-F238E27FC236}">
                <a16:creationId xmlns:a16="http://schemas.microsoft.com/office/drawing/2014/main" id="{10C49AB9-BFBE-64FA-47AF-E914E4326E0F}"/>
              </a:ext>
            </a:extLst>
          </p:cNvPr>
          <p:cNvSpPr>
            <a:spLocks noGrp="1"/>
          </p:cNvSpPr>
          <p:nvPr>
            <p:ph type="body" sz="quarter" idx="3"/>
          </p:nvPr>
        </p:nvSpPr>
        <p:spPr>
          <a:xfrm>
            <a:off x="6416039" y="1815934"/>
            <a:ext cx="5194770" cy="988332"/>
          </a:xfrm>
        </p:spPr>
        <p:txBody>
          <a:bodyPr/>
          <a:lstStyle/>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endParaRPr kumimoji="0" lang="en-US" sz="10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endParaRPr>
          </a:p>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endParaRPr lang="en-US" sz="1000" b="1" dirty="0">
              <a:solidFill>
                <a:srgbClr val="000000">
                  <a:lumMod val="75000"/>
                  <a:lumOff val="25000"/>
                </a:srgbClr>
              </a:solidFill>
              <a:latin typeface="Franklin Gothic Book" panose="020B0502020104020203"/>
            </a:endParaRPr>
          </a:p>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r>
              <a:rPr kumimoji="0" lang="en-US" sz="10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Results outlines</a:t>
            </a:r>
            <a:r>
              <a:rPr kumimoji="0" lang="en-US" sz="10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 The students are own their cars in Tempe  are paying more for transportation than students are not own cars in Tempe. The difference between the means is about </a:t>
            </a:r>
            <a:r>
              <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$129.63</a:t>
            </a:r>
            <a:r>
              <a:rPr kumimoji="0" lang="en-US" sz="10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/per month. The minimum paid by students who own their cars for transportation cost $100/month, and the maximum is $950/month, as well the minimum paid by students who are not own a car in Tempe is about $100, and the maximum is $1000/per monthly.  NO. OF PARTCIPAINTS : 92</a:t>
            </a:r>
          </a:p>
          <a:p>
            <a:endParaRPr lang="en-US" dirty="0"/>
          </a:p>
        </p:txBody>
      </p:sp>
      <p:pic>
        <p:nvPicPr>
          <p:cNvPr id="7" name="Content Placeholder 6">
            <a:extLst>
              <a:ext uri="{FF2B5EF4-FFF2-40B4-BE49-F238E27FC236}">
                <a16:creationId xmlns:a16="http://schemas.microsoft.com/office/drawing/2014/main" id="{9C641541-00CD-CC6D-FB3A-D5B52B4DE2A0}"/>
              </a:ext>
            </a:extLst>
          </p:cNvPr>
          <p:cNvPicPr>
            <a:picLocks noGrp="1" noChangeAspect="1"/>
          </p:cNvPicPr>
          <p:nvPr>
            <p:ph sz="quarter" idx="4"/>
          </p:nvPr>
        </p:nvPicPr>
        <p:blipFill>
          <a:blip r:embed="rId3"/>
          <a:stretch>
            <a:fillRect/>
          </a:stretch>
        </p:blipFill>
        <p:spPr>
          <a:xfrm>
            <a:off x="6416675" y="3222560"/>
            <a:ext cx="5194300" cy="2341692"/>
          </a:xfrm>
          <a:prstGeom prst="rect">
            <a:avLst/>
          </a:prstGeom>
        </p:spPr>
      </p:pic>
      <p:pic>
        <p:nvPicPr>
          <p:cNvPr id="9" name="Picture 8">
            <a:extLst>
              <a:ext uri="{FF2B5EF4-FFF2-40B4-BE49-F238E27FC236}">
                <a16:creationId xmlns:a16="http://schemas.microsoft.com/office/drawing/2014/main" id="{C4147C60-F792-CAA0-1ADD-84194C880FC2}"/>
              </a:ext>
            </a:extLst>
          </p:cNvPr>
          <p:cNvPicPr>
            <a:picLocks noChangeAspect="1"/>
          </p:cNvPicPr>
          <p:nvPr/>
        </p:nvPicPr>
        <p:blipFill>
          <a:blip r:embed="rId4"/>
          <a:stretch>
            <a:fillRect/>
          </a:stretch>
        </p:blipFill>
        <p:spPr>
          <a:xfrm>
            <a:off x="1394608" y="4785053"/>
            <a:ext cx="2584928" cy="1902117"/>
          </a:xfrm>
          <a:prstGeom prst="rect">
            <a:avLst/>
          </a:prstGeom>
        </p:spPr>
      </p:pic>
      <p:sp>
        <p:nvSpPr>
          <p:cNvPr id="3" name="TextBox 2">
            <a:extLst>
              <a:ext uri="{FF2B5EF4-FFF2-40B4-BE49-F238E27FC236}">
                <a16:creationId xmlns:a16="http://schemas.microsoft.com/office/drawing/2014/main" id="{9BBD9E34-2152-2D5B-471B-DBF18AF9DD7D}"/>
              </a:ext>
            </a:extLst>
          </p:cNvPr>
          <p:cNvSpPr txBox="1"/>
          <p:nvPr/>
        </p:nvSpPr>
        <p:spPr>
          <a:xfrm>
            <a:off x="4594047" y="5855346"/>
            <a:ext cx="2661424" cy="646331"/>
          </a:xfrm>
          <a:prstGeom prst="rect">
            <a:avLst/>
          </a:prstGeom>
          <a:noFill/>
        </p:spPr>
        <p:txBody>
          <a:bodyPr wrap="square" rtlCol="0">
            <a:spAutoFit/>
          </a:bodyPr>
          <a:lstStyle/>
          <a:p>
            <a:r>
              <a:rPr lang="en-US" dirty="0"/>
              <a:t>Total AZ responding:  =174+92=266</a:t>
            </a:r>
          </a:p>
        </p:txBody>
      </p:sp>
    </p:spTree>
    <p:extLst>
      <p:ext uri="{BB962C8B-B14F-4D97-AF65-F5344CB8AC3E}">
        <p14:creationId xmlns:p14="http://schemas.microsoft.com/office/powerpoint/2010/main" val="3110368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B4C44-8C5E-586F-5D4D-D56B5ADC33CC}"/>
              </a:ext>
            </a:extLst>
          </p:cNvPr>
          <p:cNvSpPr>
            <a:spLocks noGrp="1"/>
          </p:cNvSpPr>
          <p:nvPr>
            <p:ph type="title"/>
          </p:nvPr>
        </p:nvSpPr>
        <p:spPr/>
        <p:txBody>
          <a:bodyPr/>
          <a:lstStyle/>
          <a:p>
            <a:r>
              <a:rPr kumimoji="0" lang="en-US" sz="2600" b="0" i="0" u="none" strike="noStrike" kern="1200" cap="all" spc="0" normalizeH="0" baseline="0" noProof="0" dirty="0">
                <a:ln>
                  <a:noFill/>
                </a:ln>
                <a:solidFill>
                  <a:srgbClr val="000000">
                    <a:lumMod val="75000"/>
                    <a:lumOff val="25000"/>
                  </a:srgbClr>
                </a:solidFill>
                <a:effectLst/>
                <a:uLnTx/>
                <a:uFillTx/>
                <a:latin typeface="Century Schoolbook" panose="020B0502020104020203"/>
                <a:ea typeface="+mj-ea"/>
                <a:cs typeface="+mj-cs"/>
              </a:rPr>
              <a:t>Transportation cost paid by students' own cars vs students don’t own cars in Portland, or</a:t>
            </a:r>
            <a:endParaRPr lang="en-US" dirty="0"/>
          </a:p>
        </p:txBody>
      </p:sp>
      <p:pic>
        <p:nvPicPr>
          <p:cNvPr id="8" name="Content Placeholder 7">
            <a:extLst>
              <a:ext uri="{FF2B5EF4-FFF2-40B4-BE49-F238E27FC236}">
                <a16:creationId xmlns:a16="http://schemas.microsoft.com/office/drawing/2014/main" id="{011474D9-BB8D-C17F-3CAF-D410BC10F1D0}"/>
              </a:ext>
            </a:extLst>
          </p:cNvPr>
          <p:cNvPicPr>
            <a:picLocks noGrp="1" noChangeAspect="1"/>
          </p:cNvPicPr>
          <p:nvPr>
            <p:ph sz="half" idx="2"/>
          </p:nvPr>
        </p:nvPicPr>
        <p:blipFill>
          <a:blip r:embed="rId2"/>
          <a:stretch>
            <a:fillRect/>
          </a:stretch>
        </p:blipFill>
        <p:spPr>
          <a:xfrm>
            <a:off x="615950" y="1789515"/>
            <a:ext cx="4584589" cy="2755631"/>
          </a:xfrm>
          <a:prstGeom prst="rect">
            <a:avLst/>
          </a:prstGeom>
        </p:spPr>
      </p:pic>
      <p:sp>
        <p:nvSpPr>
          <p:cNvPr id="5" name="Text Placeholder 4">
            <a:extLst>
              <a:ext uri="{FF2B5EF4-FFF2-40B4-BE49-F238E27FC236}">
                <a16:creationId xmlns:a16="http://schemas.microsoft.com/office/drawing/2014/main" id="{99904371-449B-2DFC-24C9-48EA0CF11798}"/>
              </a:ext>
            </a:extLst>
          </p:cNvPr>
          <p:cNvSpPr>
            <a:spLocks noGrp="1"/>
          </p:cNvSpPr>
          <p:nvPr>
            <p:ph type="body" sz="quarter" idx="3"/>
          </p:nvPr>
        </p:nvSpPr>
        <p:spPr>
          <a:xfrm>
            <a:off x="6416039" y="2027259"/>
            <a:ext cx="5194770" cy="988331"/>
          </a:xfrm>
        </p:spPr>
        <p:txBody>
          <a:bodyPr/>
          <a:lstStyle/>
          <a:p>
            <a:r>
              <a:rPr kumimoji="0" lang="en-US" sz="10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Results outlines</a:t>
            </a:r>
            <a:r>
              <a:rPr kumimoji="0" lang="en-US" sz="10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 The students are own their cars in Portland  are paying more for transportation than students are not own cars in Portland. The difference between the means is about </a:t>
            </a:r>
            <a:r>
              <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$ 40.21 </a:t>
            </a:r>
            <a:r>
              <a:rPr kumimoji="0" lang="en-US" sz="10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/per month. The minimum paid by students who own their cars for transportation cost $250/month, and the maximum is $950/month, as well the minimum paid by students who are not own a car in Tempe is about $100, and the maximum is $650/per monthly.  NO. OF PARTCIPAINTS is 49</a:t>
            </a:r>
            <a:endParaRPr lang="en-US" dirty="0"/>
          </a:p>
        </p:txBody>
      </p:sp>
      <p:pic>
        <p:nvPicPr>
          <p:cNvPr id="7" name="Content Placeholder 6">
            <a:extLst>
              <a:ext uri="{FF2B5EF4-FFF2-40B4-BE49-F238E27FC236}">
                <a16:creationId xmlns:a16="http://schemas.microsoft.com/office/drawing/2014/main" id="{1EA78F95-3E40-0973-2547-C0C79B855BE1}"/>
              </a:ext>
            </a:extLst>
          </p:cNvPr>
          <p:cNvPicPr>
            <a:picLocks noGrp="1" noChangeAspect="1"/>
          </p:cNvPicPr>
          <p:nvPr>
            <p:ph sz="quarter" idx="4"/>
          </p:nvPr>
        </p:nvPicPr>
        <p:blipFill>
          <a:blip r:embed="rId3"/>
          <a:stretch>
            <a:fillRect/>
          </a:stretch>
        </p:blipFill>
        <p:spPr>
          <a:xfrm>
            <a:off x="6451600" y="3083719"/>
            <a:ext cx="5124450" cy="2619375"/>
          </a:xfrm>
          <a:prstGeom prst="rect">
            <a:avLst/>
          </a:prstGeom>
        </p:spPr>
      </p:pic>
      <p:pic>
        <p:nvPicPr>
          <p:cNvPr id="9" name="Picture 8">
            <a:extLst>
              <a:ext uri="{FF2B5EF4-FFF2-40B4-BE49-F238E27FC236}">
                <a16:creationId xmlns:a16="http://schemas.microsoft.com/office/drawing/2014/main" id="{FAD83BFD-F25F-A079-B58A-6BCCB796818F}"/>
              </a:ext>
            </a:extLst>
          </p:cNvPr>
          <p:cNvPicPr>
            <a:picLocks noChangeAspect="1"/>
          </p:cNvPicPr>
          <p:nvPr/>
        </p:nvPicPr>
        <p:blipFill>
          <a:blip r:embed="rId4"/>
          <a:stretch>
            <a:fillRect/>
          </a:stretch>
        </p:blipFill>
        <p:spPr>
          <a:xfrm>
            <a:off x="1615780" y="4672618"/>
            <a:ext cx="2584928" cy="1902117"/>
          </a:xfrm>
          <a:prstGeom prst="rect">
            <a:avLst/>
          </a:prstGeom>
        </p:spPr>
      </p:pic>
    </p:spTree>
    <p:extLst>
      <p:ext uri="{BB962C8B-B14F-4D97-AF65-F5344CB8AC3E}">
        <p14:creationId xmlns:p14="http://schemas.microsoft.com/office/powerpoint/2010/main" val="2179316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AAD21-4538-10F3-012E-29080403DFAB}"/>
              </a:ext>
            </a:extLst>
          </p:cNvPr>
          <p:cNvSpPr>
            <a:spLocks noGrp="1"/>
          </p:cNvSpPr>
          <p:nvPr>
            <p:ph type="title"/>
          </p:nvPr>
        </p:nvSpPr>
        <p:spPr/>
        <p:txBody>
          <a:bodyPr/>
          <a:lstStyle/>
          <a:p>
            <a:r>
              <a:rPr kumimoji="0" lang="en-US" sz="2600" b="0" i="0" u="none" strike="noStrike" kern="1200" cap="all" spc="0" normalizeH="0" baseline="0" noProof="0" dirty="0">
                <a:ln>
                  <a:noFill/>
                </a:ln>
                <a:solidFill>
                  <a:srgbClr val="000000">
                    <a:lumMod val="75000"/>
                    <a:lumOff val="25000"/>
                  </a:srgbClr>
                </a:solidFill>
                <a:effectLst/>
                <a:uLnTx/>
                <a:uFillTx/>
                <a:latin typeface="Century Schoolbook" panose="020B0502020104020203"/>
                <a:ea typeface="+mj-ea"/>
                <a:cs typeface="+mj-cs"/>
              </a:rPr>
              <a:t>Transportation cost paid by students' own cars vs students don’t own cars in Corvallis, or</a:t>
            </a:r>
            <a:endParaRPr lang="en-US" dirty="0"/>
          </a:p>
        </p:txBody>
      </p:sp>
      <p:pic>
        <p:nvPicPr>
          <p:cNvPr id="8" name="Content Placeholder 7">
            <a:extLst>
              <a:ext uri="{FF2B5EF4-FFF2-40B4-BE49-F238E27FC236}">
                <a16:creationId xmlns:a16="http://schemas.microsoft.com/office/drawing/2014/main" id="{65FDD389-BF8A-7FA8-B85D-055E2FA07752}"/>
              </a:ext>
            </a:extLst>
          </p:cNvPr>
          <p:cNvPicPr>
            <a:picLocks noGrp="1" noChangeAspect="1"/>
          </p:cNvPicPr>
          <p:nvPr>
            <p:ph sz="half" idx="2"/>
          </p:nvPr>
        </p:nvPicPr>
        <p:blipFill>
          <a:blip r:embed="rId2"/>
          <a:stretch>
            <a:fillRect/>
          </a:stretch>
        </p:blipFill>
        <p:spPr>
          <a:xfrm>
            <a:off x="893909" y="1744743"/>
            <a:ext cx="4584589" cy="2755631"/>
          </a:xfrm>
          <a:prstGeom prst="rect">
            <a:avLst/>
          </a:prstGeom>
        </p:spPr>
      </p:pic>
      <p:sp>
        <p:nvSpPr>
          <p:cNvPr id="5" name="Text Placeholder 4">
            <a:extLst>
              <a:ext uri="{FF2B5EF4-FFF2-40B4-BE49-F238E27FC236}">
                <a16:creationId xmlns:a16="http://schemas.microsoft.com/office/drawing/2014/main" id="{857B9630-C4A1-4F2D-B90C-78E1204DCC99}"/>
              </a:ext>
            </a:extLst>
          </p:cNvPr>
          <p:cNvSpPr>
            <a:spLocks noGrp="1"/>
          </p:cNvSpPr>
          <p:nvPr>
            <p:ph type="body" sz="quarter" idx="3"/>
          </p:nvPr>
        </p:nvSpPr>
        <p:spPr>
          <a:xfrm>
            <a:off x="6416039" y="1929384"/>
            <a:ext cx="5194770" cy="874881"/>
          </a:xfrm>
        </p:spPr>
        <p:txBody>
          <a:bodyPr/>
          <a:lstStyle/>
          <a:p>
            <a:r>
              <a:rPr kumimoji="0" lang="en-US" sz="10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Results outlines</a:t>
            </a:r>
            <a:r>
              <a:rPr kumimoji="0" lang="en-US" sz="10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 The students are own their cars in Corvallis  are paying more for transportation than students are not own cars in Corvallis. The difference between the means is about </a:t>
            </a:r>
            <a:r>
              <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$80.61</a:t>
            </a:r>
            <a:r>
              <a:rPr kumimoji="0" lang="en-US" sz="10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/per month. The minimum paid by students who own their cars for transportation cost $150/month, and the maximum is $1000/month, while the minimum paid by students who are not own a car in Tempe is about $100, and the maximum is $850,50/per monthly.  NO. OF PARTCIPAINTS is 57</a:t>
            </a:r>
            <a:endParaRPr lang="en-US" dirty="0"/>
          </a:p>
        </p:txBody>
      </p:sp>
      <p:pic>
        <p:nvPicPr>
          <p:cNvPr id="7" name="Content Placeholder 6">
            <a:extLst>
              <a:ext uri="{FF2B5EF4-FFF2-40B4-BE49-F238E27FC236}">
                <a16:creationId xmlns:a16="http://schemas.microsoft.com/office/drawing/2014/main" id="{FF5A59E0-3E92-9C4D-4AAA-7E6FCC17BFB4}"/>
              </a:ext>
            </a:extLst>
          </p:cNvPr>
          <p:cNvPicPr>
            <a:picLocks noGrp="1" noChangeAspect="1"/>
          </p:cNvPicPr>
          <p:nvPr>
            <p:ph sz="quarter" idx="4"/>
          </p:nvPr>
        </p:nvPicPr>
        <p:blipFill>
          <a:blip r:embed="rId3"/>
          <a:stretch>
            <a:fillRect/>
          </a:stretch>
        </p:blipFill>
        <p:spPr>
          <a:xfrm>
            <a:off x="6416509" y="3015659"/>
            <a:ext cx="5194300" cy="2541694"/>
          </a:xfrm>
          <a:prstGeom prst="rect">
            <a:avLst/>
          </a:prstGeom>
        </p:spPr>
      </p:pic>
      <p:pic>
        <p:nvPicPr>
          <p:cNvPr id="9" name="Picture 8">
            <a:extLst>
              <a:ext uri="{FF2B5EF4-FFF2-40B4-BE49-F238E27FC236}">
                <a16:creationId xmlns:a16="http://schemas.microsoft.com/office/drawing/2014/main" id="{1F28392E-51EC-D5E0-AFF6-A1386473F5EE}"/>
              </a:ext>
            </a:extLst>
          </p:cNvPr>
          <p:cNvPicPr>
            <a:picLocks noChangeAspect="1"/>
          </p:cNvPicPr>
          <p:nvPr/>
        </p:nvPicPr>
        <p:blipFill>
          <a:blip r:embed="rId4"/>
          <a:stretch>
            <a:fillRect/>
          </a:stretch>
        </p:blipFill>
        <p:spPr>
          <a:xfrm>
            <a:off x="1525077" y="4627776"/>
            <a:ext cx="2584928" cy="1902117"/>
          </a:xfrm>
          <a:prstGeom prst="rect">
            <a:avLst/>
          </a:prstGeom>
        </p:spPr>
      </p:pic>
      <p:sp>
        <p:nvSpPr>
          <p:cNvPr id="3" name="TextBox 2">
            <a:extLst>
              <a:ext uri="{FF2B5EF4-FFF2-40B4-BE49-F238E27FC236}">
                <a16:creationId xmlns:a16="http://schemas.microsoft.com/office/drawing/2014/main" id="{0CFFCAAA-A144-FB56-2147-EEB0BA71BA5E}"/>
              </a:ext>
            </a:extLst>
          </p:cNvPr>
          <p:cNvSpPr txBox="1"/>
          <p:nvPr/>
        </p:nvSpPr>
        <p:spPr>
          <a:xfrm>
            <a:off x="4356303" y="5557353"/>
            <a:ext cx="2661424" cy="1200329"/>
          </a:xfrm>
          <a:prstGeom prst="rect">
            <a:avLst/>
          </a:prstGeom>
          <a:noFill/>
        </p:spPr>
        <p:txBody>
          <a:bodyPr wrap="square" rtlCol="0">
            <a:spAutoFit/>
          </a:bodyPr>
          <a:lstStyle/>
          <a:p>
            <a:r>
              <a:rPr lang="en-US" b="1" i="1" dirty="0"/>
              <a:t>The total number of OR students who answered the transportation question is</a:t>
            </a:r>
            <a:r>
              <a:rPr lang="en-US" dirty="0"/>
              <a:t> </a:t>
            </a:r>
            <a:r>
              <a:rPr lang="en-US" b="1" dirty="0"/>
              <a:t>57+49=106</a:t>
            </a:r>
          </a:p>
        </p:txBody>
      </p:sp>
    </p:spTree>
    <p:extLst>
      <p:ext uri="{BB962C8B-B14F-4D97-AF65-F5344CB8AC3E}">
        <p14:creationId xmlns:p14="http://schemas.microsoft.com/office/powerpoint/2010/main" val="824644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737A5-972E-EF7C-97F0-E5B288FA8C66}"/>
              </a:ext>
            </a:extLst>
          </p:cNvPr>
          <p:cNvSpPr>
            <a:spLocks noGrp="1"/>
          </p:cNvSpPr>
          <p:nvPr>
            <p:ph type="title"/>
          </p:nvPr>
        </p:nvSpPr>
        <p:spPr/>
        <p:txBody>
          <a:bodyPr/>
          <a:lstStyle/>
          <a:p>
            <a:r>
              <a:rPr lang="en-US" dirty="0">
                <a:solidFill>
                  <a:srgbClr val="FF0000"/>
                </a:solidFill>
              </a:rPr>
              <a:t>Summary</a:t>
            </a:r>
            <a:r>
              <a:rPr lang="en-US" dirty="0"/>
              <a:t> : AVG Transportations cost over the 4 states ca, co, or az.</a:t>
            </a:r>
          </a:p>
        </p:txBody>
      </p:sp>
      <p:sp>
        <p:nvSpPr>
          <p:cNvPr id="5" name="Text Placeholder 4">
            <a:extLst>
              <a:ext uri="{FF2B5EF4-FFF2-40B4-BE49-F238E27FC236}">
                <a16:creationId xmlns:a16="http://schemas.microsoft.com/office/drawing/2014/main" id="{7A70A3AE-9ABA-7A73-845E-AA69C266CCCD}"/>
              </a:ext>
            </a:extLst>
          </p:cNvPr>
          <p:cNvSpPr>
            <a:spLocks noGrp="1"/>
          </p:cNvSpPr>
          <p:nvPr>
            <p:ph type="body" sz="quarter" idx="3"/>
          </p:nvPr>
        </p:nvSpPr>
        <p:spPr>
          <a:xfrm>
            <a:off x="6186014" y="1640540"/>
            <a:ext cx="5424793" cy="1233028"/>
          </a:xfrm>
        </p:spPr>
        <p:txBody>
          <a:bodyPr/>
          <a:lstStyle/>
          <a:p>
            <a:r>
              <a:rPr lang="en-US" dirty="0"/>
              <a:t>The AVG COST OF transportation regardless of OWN CAR /NOT owning a car is equal for CA, OR, and small difference in AVG cost in AZ, while transportation in CO is cheaper than others.</a:t>
            </a:r>
          </a:p>
        </p:txBody>
      </p:sp>
      <p:sp>
        <p:nvSpPr>
          <p:cNvPr id="17" name="TextBox 16">
            <a:extLst>
              <a:ext uri="{FF2B5EF4-FFF2-40B4-BE49-F238E27FC236}">
                <a16:creationId xmlns:a16="http://schemas.microsoft.com/office/drawing/2014/main" id="{4CCDBBF1-BBD6-AF1F-A969-02ECCA6BA7CC}"/>
              </a:ext>
            </a:extLst>
          </p:cNvPr>
          <p:cNvSpPr txBox="1"/>
          <p:nvPr/>
        </p:nvSpPr>
        <p:spPr>
          <a:xfrm>
            <a:off x="1257578" y="5140011"/>
            <a:ext cx="2962656" cy="1477328"/>
          </a:xfrm>
          <a:prstGeom prst="rect">
            <a:avLst/>
          </a:prstGeom>
          <a:noFill/>
        </p:spPr>
        <p:txBody>
          <a:bodyPr wrap="square" rtlCol="0">
            <a:spAutoFit/>
          </a:bodyPr>
          <a:lstStyle/>
          <a:p>
            <a:r>
              <a:rPr lang="en-US" b="1" i="1" dirty="0"/>
              <a:t>The total number of students who answered the transportation question is 673 students from the 1062 students.</a:t>
            </a:r>
          </a:p>
        </p:txBody>
      </p:sp>
      <p:pic>
        <p:nvPicPr>
          <p:cNvPr id="6" name="Content Placeholder 5">
            <a:extLst>
              <a:ext uri="{FF2B5EF4-FFF2-40B4-BE49-F238E27FC236}">
                <a16:creationId xmlns:a16="http://schemas.microsoft.com/office/drawing/2014/main" id="{2E7EBFA4-2A67-6679-7256-7771C1FFF174}"/>
              </a:ext>
            </a:extLst>
          </p:cNvPr>
          <p:cNvPicPr>
            <a:picLocks noGrp="1" noChangeAspect="1"/>
          </p:cNvPicPr>
          <p:nvPr>
            <p:ph sz="quarter" idx="4"/>
          </p:nvPr>
        </p:nvPicPr>
        <p:blipFill>
          <a:blip r:embed="rId2"/>
          <a:stretch>
            <a:fillRect/>
          </a:stretch>
        </p:blipFill>
        <p:spPr>
          <a:xfrm>
            <a:off x="6953995" y="3218751"/>
            <a:ext cx="4374428" cy="1921260"/>
          </a:xfrm>
          <a:prstGeom prst="rect">
            <a:avLst/>
          </a:prstGeom>
        </p:spPr>
      </p:pic>
      <p:pic>
        <p:nvPicPr>
          <p:cNvPr id="9" name="Content Placeholder 8">
            <a:extLst>
              <a:ext uri="{FF2B5EF4-FFF2-40B4-BE49-F238E27FC236}">
                <a16:creationId xmlns:a16="http://schemas.microsoft.com/office/drawing/2014/main" id="{E6FB101B-AC88-789D-DBA1-5FBBE7D3495F}"/>
              </a:ext>
            </a:extLst>
          </p:cNvPr>
          <p:cNvPicPr>
            <a:picLocks noGrp="1" noChangeAspect="1"/>
          </p:cNvPicPr>
          <p:nvPr>
            <p:ph sz="half" idx="2"/>
          </p:nvPr>
        </p:nvPicPr>
        <p:blipFill>
          <a:blip r:embed="rId3"/>
          <a:stretch>
            <a:fillRect/>
          </a:stretch>
        </p:blipFill>
        <p:spPr>
          <a:xfrm>
            <a:off x="659513" y="1808018"/>
            <a:ext cx="5324568" cy="3204667"/>
          </a:xfrm>
          <a:prstGeom prst="rect">
            <a:avLst/>
          </a:prstGeom>
        </p:spPr>
      </p:pic>
    </p:spTree>
    <p:extLst>
      <p:ext uri="{BB962C8B-B14F-4D97-AF65-F5344CB8AC3E}">
        <p14:creationId xmlns:p14="http://schemas.microsoft.com/office/powerpoint/2010/main" val="4137119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9" name="Rectangle 14">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16">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18">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0">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2">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34" name="Rectangle 24">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9" name="Title 8">
            <a:extLst>
              <a:ext uri="{FF2B5EF4-FFF2-40B4-BE49-F238E27FC236}">
                <a16:creationId xmlns:a16="http://schemas.microsoft.com/office/drawing/2014/main" id="{D6EB465F-1953-22AE-24C0-7CD65ED40209}"/>
              </a:ext>
            </a:extLst>
          </p:cNvPr>
          <p:cNvSpPr>
            <a:spLocks noGrp="1"/>
          </p:cNvSpPr>
          <p:nvPr>
            <p:ph type="title"/>
          </p:nvPr>
        </p:nvSpPr>
        <p:spPr>
          <a:xfrm>
            <a:off x="581192" y="1009398"/>
            <a:ext cx="6823988" cy="3453419"/>
          </a:xfrm>
        </p:spPr>
        <p:txBody>
          <a:bodyPr vert="horz" lIns="91440" tIns="45720" rIns="91440" bIns="45720" rtlCol="0" anchor="b">
            <a:normAutofit/>
          </a:bodyPr>
          <a:lstStyle/>
          <a:p>
            <a:pPr>
              <a:lnSpc>
                <a:spcPct val="90000"/>
              </a:lnSpc>
            </a:pPr>
            <a:r>
              <a:rPr lang="en-US" sz="4700" dirty="0">
                <a:solidFill>
                  <a:schemeClr val="tx1"/>
                </a:solidFill>
              </a:rPr>
              <a:t>EXTRA MONEY RECEIVED BY STUDENTS</a:t>
            </a:r>
            <a:br>
              <a:rPr lang="en-US" sz="4700" dirty="0">
                <a:solidFill>
                  <a:schemeClr val="tx1"/>
                </a:solidFill>
              </a:rPr>
            </a:br>
            <a:r>
              <a:rPr lang="en-US" sz="4700" dirty="0">
                <a:solidFill>
                  <a:schemeClr val="tx1"/>
                </a:solidFill>
              </a:rPr>
              <a:t>     IN THE 4 STATES SORTING BY CITIES.</a:t>
            </a:r>
          </a:p>
        </p:txBody>
      </p:sp>
      <p:sp>
        <p:nvSpPr>
          <p:cNvPr id="35" name="Rectangle 26">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36" name="Picture 10" descr="World map made up of coins">
            <a:extLst>
              <a:ext uri="{FF2B5EF4-FFF2-40B4-BE49-F238E27FC236}">
                <a16:creationId xmlns:a16="http://schemas.microsoft.com/office/drawing/2014/main" id="{73960D59-48AB-7C1D-ED82-A0C5379F3CB8}"/>
              </a:ext>
            </a:extLst>
          </p:cNvPr>
          <p:cNvPicPr>
            <a:picLocks noChangeAspect="1"/>
          </p:cNvPicPr>
          <p:nvPr/>
        </p:nvPicPr>
        <p:blipFill rotWithShape="1">
          <a:blip r:embed="rId2"/>
          <a:srcRect l="29288" r="26550" b="-2"/>
          <a:stretch/>
        </p:blipFill>
        <p:spPr>
          <a:xfrm>
            <a:off x="8140428" y="10"/>
            <a:ext cx="4051572" cy="6857990"/>
          </a:xfrm>
          <a:prstGeom prst="rect">
            <a:avLst/>
          </a:prstGeom>
        </p:spPr>
      </p:pic>
    </p:spTree>
    <p:extLst>
      <p:ext uri="{BB962C8B-B14F-4D97-AF65-F5344CB8AC3E}">
        <p14:creationId xmlns:p14="http://schemas.microsoft.com/office/powerpoint/2010/main" val="296582429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4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C459-F88B-C273-BD49-835E942F5D60}"/>
              </a:ext>
            </a:extLst>
          </p:cNvPr>
          <p:cNvSpPr>
            <a:spLocks noGrp="1"/>
          </p:cNvSpPr>
          <p:nvPr>
            <p:ph type="title"/>
          </p:nvPr>
        </p:nvSpPr>
        <p:spPr/>
        <p:txBody>
          <a:bodyPr/>
          <a:lstStyle/>
          <a:p>
            <a:r>
              <a:rPr lang="en-US" dirty="0"/>
              <a:t>Extra money received by students From their families in Corvallis/Portland in OR</a:t>
            </a:r>
          </a:p>
        </p:txBody>
      </p:sp>
      <p:sp>
        <p:nvSpPr>
          <p:cNvPr id="5" name="Text Placeholder 4">
            <a:extLst>
              <a:ext uri="{FF2B5EF4-FFF2-40B4-BE49-F238E27FC236}">
                <a16:creationId xmlns:a16="http://schemas.microsoft.com/office/drawing/2014/main" id="{79BCCB29-B51E-0C66-6B14-C8D012B5929D}"/>
              </a:ext>
            </a:extLst>
          </p:cNvPr>
          <p:cNvSpPr>
            <a:spLocks noGrp="1"/>
          </p:cNvSpPr>
          <p:nvPr>
            <p:ph type="body" sz="quarter" idx="3"/>
          </p:nvPr>
        </p:nvSpPr>
        <p:spPr>
          <a:xfrm>
            <a:off x="6253922" y="1717991"/>
            <a:ext cx="5194770" cy="1299530"/>
          </a:xfrm>
        </p:spPr>
        <p:txBody>
          <a:bodyPr/>
          <a:lstStyle/>
          <a:p>
            <a:r>
              <a:rPr lang="en-US" sz="1000" dirty="0">
                <a:latin typeface="Arial" panose="020B0604020202020204" pitchFamily="34" charset="0"/>
                <a:cs typeface="Arial" panose="020B0604020202020204" pitchFamily="34" charset="0"/>
              </a:rPr>
              <a:t>Results Outlines: The students in Portland have received more money from their families than students in Corvallis. The difference between them is about $105/per monthly. The minimum received by Corvallis students is $250 and the maximum is $1000. while the minimum received by students living in Portland is about 375$ and the maximum is $1000. </a:t>
            </a:r>
            <a:r>
              <a:rPr kumimoji="0" lang="en-US" sz="1000" b="0" i="0" u="none" strike="noStrike" kern="1200" cap="none" spc="0" normalizeH="0" baseline="0" noProof="0" dirty="0">
                <a:ln>
                  <a:noFill/>
                </a:ln>
                <a:solidFill>
                  <a:srgbClr val="000000">
                    <a:lumMod val="75000"/>
                    <a:lumOff val="25000"/>
                  </a:srgbClr>
                </a:solidFill>
                <a:effectLst/>
                <a:uLnTx/>
                <a:uFillTx/>
                <a:latin typeface="Arial" panose="020B0604020202020204" pitchFamily="34" charset="0"/>
                <a:cs typeface="Arial" panose="020B0604020202020204" pitchFamily="34" charset="0"/>
              </a:rPr>
              <a:t>NO. OF PARTCIPAINTS :77</a:t>
            </a:r>
            <a:endParaRPr lang="en-US" sz="1000" dirty="0">
              <a:latin typeface="Arial" panose="020B0604020202020204" pitchFamily="34" charset="0"/>
              <a:cs typeface="Arial" panose="020B0604020202020204" pitchFamily="34" charset="0"/>
            </a:endParaRPr>
          </a:p>
        </p:txBody>
      </p:sp>
      <p:pic>
        <p:nvPicPr>
          <p:cNvPr id="14" name="Content Placeholder 13">
            <a:extLst>
              <a:ext uri="{FF2B5EF4-FFF2-40B4-BE49-F238E27FC236}">
                <a16:creationId xmlns:a16="http://schemas.microsoft.com/office/drawing/2014/main" id="{56A6BA96-7166-75A1-E96E-166B4E593AC6}"/>
              </a:ext>
            </a:extLst>
          </p:cNvPr>
          <p:cNvPicPr>
            <a:picLocks noGrp="1" noChangeAspect="1"/>
          </p:cNvPicPr>
          <p:nvPr>
            <p:ph sz="quarter" idx="4"/>
          </p:nvPr>
        </p:nvPicPr>
        <p:blipFill>
          <a:blip r:embed="rId2"/>
          <a:stretch>
            <a:fillRect/>
          </a:stretch>
        </p:blipFill>
        <p:spPr>
          <a:xfrm>
            <a:off x="5692733" y="3017521"/>
            <a:ext cx="6120125" cy="2482116"/>
          </a:xfrm>
          <a:prstGeom prst="rect">
            <a:avLst/>
          </a:prstGeom>
        </p:spPr>
      </p:pic>
      <p:pic>
        <p:nvPicPr>
          <p:cNvPr id="23" name="Content Placeholder 22">
            <a:extLst>
              <a:ext uri="{FF2B5EF4-FFF2-40B4-BE49-F238E27FC236}">
                <a16:creationId xmlns:a16="http://schemas.microsoft.com/office/drawing/2014/main" id="{D80BB156-F043-CBCF-2D78-C3941569EF28}"/>
              </a:ext>
            </a:extLst>
          </p:cNvPr>
          <p:cNvPicPr>
            <a:picLocks noGrp="1" noChangeAspect="1"/>
          </p:cNvPicPr>
          <p:nvPr>
            <p:ph sz="half" idx="2"/>
          </p:nvPr>
        </p:nvPicPr>
        <p:blipFill>
          <a:blip r:embed="rId3"/>
          <a:stretch>
            <a:fillRect/>
          </a:stretch>
        </p:blipFill>
        <p:spPr>
          <a:xfrm>
            <a:off x="460290" y="1810642"/>
            <a:ext cx="5034326" cy="2935287"/>
          </a:xfrm>
          <a:prstGeom prst="rect">
            <a:avLst/>
          </a:prstGeom>
        </p:spPr>
      </p:pic>
      <p:pic>
        <p:nvPicPr>
          <p:cNvPr id="7" name="Picture 6">
            <a:extLst>
              <a:ext uri="{FF2B5EF4-FFF2-40B4-BE49-F238E27FC236}">
                <a16:creationId xmlns:a16="http://schemas.microsoft.com/office/drawing/2014/main" id="{6556BC7E-6FCD-7D40-7900-67DD522D88C8}"/>
              </a:ext>
            </a:extLst>
          </p:cNvPr>
          <p:cNvPicPr>
            <a:picLocks noChangeAspect="1"/>
          </p:cNvPicPr>
          <p:nvPr/>
        </p:nvPicPr>
        <p:blipFill>
          <a:blip r:embed="rId4"/>
          <a:stretch>
            <a:fillRect/>
          </a:stretch>
        </p:blipFill>
        <p:spPr>
          <a:xfrm>
            <a:off x="499374" y="4838581"/>
            <a:ext cx="2400300" cy="1762125"/>
          </a:xfrm>
          <a:prstGeom prst="rect">
            <a:avLst/>
          </a:prstGeom>
        </p:spPr>
      </p:pic>
    </p:spTree>
    <p:extLst>
      <p:ext uri="{BB962C8B-B14F-4D97-AF65-F5344CB8AC3E}">
        <p14:creationId xmlns:p14="http://schemas.microsoft.com/office/powerpoint/2010/main" val="3307843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7F7E5-8B60-BB59-50FB-1673C2CC0E58}"/>
              </a:ext>
            </a:extLst>
          </p:cNvPr>
          <p:cNvSpPr>
            <a:spLocks noGrp="1"/>
          </p:cNvSpPr>
          <p:nvPr>
            <p:ph type="title"/>
          </p:nvPr>
        </p:nvSpPr>
        <p:spPr/>
        <p:txBody>
          <a:bodyPr/>
          <a:lstStyle/>
          <a:p>
            <a:r>
              <a:rPr lang="en-US" dirty="0"/>
              <a:t>Extra money received by students living in boulder vs Denver, co</a:t>
            </a:r>
          </a:p>
        </p:txBody>
      </p:sp>
      <p:pic>
        <p:nvPicPr>
          <p:cNvPr id="8" name="Content Placeholder 7">
            <a:extLst>
              <a:ext uri="{FF2B5EF4-FFF2-40B4-BE49-F238E27FC236}">
                <a16:creationId xmlns:a16="http://schemas.microsoft.com/office/drawing/2014/main" id="{ECB3E73B-6ED3-371B-B734-9B8E806DC139}"/>
              </a:ext>
            </a:extLst>
          </p:cNvPr>
          <p:cNvPicPr>
            <a:picLocks noGrp="1" noChangeAspect="1"/>
          </p:cNvPicPr>
          <p:nvPr>
            <p:ph sz="half" idx="2"/>
          </p:nvPr>
        </p:nvPicPr>
        <p:blipFill>
          <a:blip r:embed="rId2"/>
          <a:stretch>
            <a:fillRect/>
          </a:stretch>
        </p:blipFill>
        <p:spPr>
          <a:xfrm>
            <a:off x="213621" y="1756725"/>
            <a:ext cx="5194300" cy="2836218"/>
          </a:xfrm>
          <a:prstGeom prst="rect">
            <a:avLst/>
          </a:prstGeom>
        </p:spPr>
      </p:pic>
      <p:sp>
        <p:nvSpPr>
          <p:cNvPr id="5" name="Text Placeholder 4">
            <a:extLst>
              <a:ext uri="{FF2B5EF4-FFF2-40B4-BE49-F238E27FC236}">
                <a16:creationId xmlns:a16="http://schemas.microsoft.com/office/drawing/2014/main" id="{83BE6369-D861-90FC-2468-3524ED0CC613}"/>
              </a:ext>
            </a:extLst>
          </p:cNvPr>
          <p:cNvSpPr>
            <a:spLocks noGrp="1"/>
          </p:cNvSpPr>
          <p:nvPr>
            <p:ph type="body" sz="quarter" idx="3"/>
          </p:nvPr>
        </p:nvSpPr>
        <p:spPr>
          <a:xfrm>
            <a:off x="6096000" y="1756725"/>
            <a:ext cx="5194770" cy="988331"/>
          </a:xfrm>
        </p:spPr>
        <p:txBody>
          <a:bodyPr/>
          <a:lstStyle/>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r>
              <a:rPr kumimoji="0" lang="en-US" sz="1000" b="0" i="0" u="none" strike="noStrike" kern="1200" cap="none" spc="0" normalizeH="0" baseline="0" noProof="0" dirty="0">
                <a:ln>
                  <a:noFill/>
                </a:ln>
                <a:solidFill>
                  <a:srgbClr val="000000">
                    <a:lumMod val="75000"/>
                    <a:lumOff val="25000"/>
                  </a:srgbClr>
                </a:solidFill>
                <a:effectLst/>
                <a:uLnTx/>
                <a:uFillTx/>
                <a:latin typeface="Arial" panose="020B0604020202020204" pitchFamily="34" charset="0"/>
                <a:cs typeface="Arial" panose="020B0604020202020204" pitchFamily="34" charset="0"/>
              </a:rPr>
              <a:t>Results outlines: The students in Boulder are received more money from their families than students in Denver. The difference between them is about $40/month. The minimum received by Boulder students is $250 and the maximum is $2400/per month. While the minimum received by students living in Denver is about 150$ and the maximum is $1500/per month. NO. OF PARTCIPAINTS : 200</a:t>
            </a:r>
          </a:p>
        </p:txBody>
      </p:sp>
      <p:pic>
        <p:nvPicPr>
          <p:cNvPr id="7" name="Content Placeholder 6">
            <a:extLst>
              <a:ext uri="{FF2B5EF4-FFF2-40B4-BE49-F238E27FC236}">
                <a16:creationId xmlns:a16="http://schemas.microsoft.com/office/drawing/2014/main" id="{5E1C2842-96F5-E678-8A5A-6DDC04850080}"/>
              </a:ext>
            </a:extLst>
          </p:cNvPr>
          <p:cNvPicPr>
            <a:picLocks noGrp="1" noChangeAspect="1"/>
          </p:cNvPicPr>
          <p:nvPr>
            <p:ph sz="quarter" idx="4"/>
          </p:nvPr>
        </p:nvPicPr>
        <p:blipFill>
          <a:blip r:embed="rId3"/>
          <a:stretch>
            <a:fillRect/>
          </a:stretch>
        </p:blipFill>
        <p:spPr>
          <a:xfrm>
            <a:off x="5859988" y="2975297"/>
            <a:ext cx="6118391" cy="2836218"/>
          </a:xfrm>
          <a:prstGeom prst="rect">
            <a:avLst/>
          </a:prstGeom>
        </p:spPr>
      </p:pic>
      <p:pic>
        <p:nvPicPr>
          <p:cNvPr id="9" name="Picture 8">
            <a:extLst>
              <a:ext uri="{FF2B5EF4-FFF2-40B4-BE49-F238E27FC236}">
                <a16:creationId xmlns:a16="http://schemas.microsoft.com/office/drawing/2014/main" id="{28B79B12-634C-26C7-DD0D-405F83970DD9}"/>
              </a:ext>
            </a:extLst>
          </p:cNvPr>
          <p:cNvPicPr>
            <a:picLocks noChangeAspect="1"/>
          </p:cNvPicPr>
          <p:nvPr/>
        </p:nvPicPr>
        <p:blipFill>
          <a:blip r:embed="rId4"/>
          <a:stretch>
            <a:fillRect/>
          </a:stretch>
        </p:blipFill>
        <p:spPr>
          <a:xfrm>
            <a:off x="213621" y="4678139"/>
            <a:ext cx="2774906" cy="2037133"/>
          </a:xfrm>
          <a:prstGeom prst="rect">
            <a:avLst/>
          </a:prstGeom>
        </p:spPr>
      </p:pic>
    </p:spTree>
    <p:extLst>
      <p:ext uri="{BB962C8B-B14F-4D97-AF65-F5344CB8AC3E}">
        <p14:creationId xmlns:p14="http://schemas.microsoft.com/office/powerpoint/2010/main" val="2036460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939CE-A462-DED3-340B-C51E7FE5226F}"/>
              </a:ext>
            </a:extLst>
          </p:cNvPr>
          <p:cNvSpPr>
            <a:spLocks noGrp="1"/>
          </p:cNvSpPr>
          <p:nvPr>
            <p:ph type="title"/>
          </p:nvPr>
        </p:nvSpPr>
        <p:spPr/>
        <p:txBody>
          <a:bodyPr/>
          <a:lstStyle/>
          <a:p>
            <a:r>
              <a:rPr lang="en-US" dirty="0"/>
              <a:t>Extra money received by students living in Tucson vs Tempe, AZ</a:t>
            </a:r>
          </a:p>
        </p:txBody>
      </p:sp>
      <p:sp>
        <p:nvSpPr>
          <p:cNvPr id="5" name="Text Placeholder 4">
            <a:extLst>
              <a:ext uri="{FF2B5EF4-FFF2-40B4-BE49-F238E27FC236}">
                <a16:creationId xmlns:a16="http://schemas.microsoft.com/office/drawing/2014/main" id="{FABAD89F-67FF-EBD5-2E74-BE2EFA0522C6}"/>
              </a:ext>
            </a:extLst>
          </p:cNvPr>
          <p:cNvSpPr>
            <a:spLocks noGrp="1"/>
          </p:cNvSpPr>
          <p:nvPr>
            <p:ph type="body" sz="quarter" idx="3"/>
          </p:nvPr>
        </p:nvSpPr>
        <p:spPr>
          <a:xfrm>
            <a:off x="6293575" y="1579494"/>
            <a:ext cx="5333998" cy="1229181"/>
          </a:xfrm>
        </p:spPr>
        <p:txBody>
          <a:bodyPr/>
          <a:lstStyle/>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endPar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endParaRPr>
          </a:p>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r>
              <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Results outlines: The students in Tempe are received more money from their families than students in Tuscan. The difference between them is about $119/per monthly. The minimum received by Tempe students is $250 and the maximum is $3000/per month. While the minimum received by students living in Tuscan is about 250$ and the maximum is $1750/month. NO. OF PARTCIPAINTS : 213</a:t>
            </a:r>
          </a:p>
          <a:p>
            <a:endParaRPr lang="en-US" dirty="0"/>
          </a:p>
        </p:txBody>
      </p:sp>
      <p:pic>
        <p:nvPicPr>
          <p:cNvPr id="8" name="Picture 7">
            <a:extLst>
              <a:ext uri="{FF2B5EF4-FFF2-40B4-BE49-F238E27FC236}">
                <a16:creationId xmlns:a16="http://schemas.microsoft.com/office/drawing/2014/main" id="{FA941EBC-7088-9CA4-6729-26CE1EB9E506}"/>
              </a:ext>
            </a:extLst>
          </p:cNvPr>
          <p:cNvPicPr>
            <a:picLocks noChangeAspect="1"/>
          </p:cNvPicPr>
          <p:nvPr/>
        </p:nvPicPr>
        <p:blipFill>
          <a:blip r:embed="rId2"/>
          <a:stretch>
            <a:fillRect/>
          </a:stretch>
        </p:blipFill>
        <p:spPr>
          <a:xfrm>
            <a:off x="441327" y="4704764"/>
            <a:ext cx="2881736" cy="2115560"/>
          </a:xfrm>
          <a:prstGeom prst="rect">
            <a:avLst/>
          </a:prstGeom>
        </p:spPr>
      </p:pic>
      <p:pic>
        <p:nvPicPr>
          <p:cNvPr id="9" name="Picture 8">
            <a:extLst>
              <a:ext uri="{FF2B5EF4-FFF2-40B4-BE49-F238E27FC236}">
                <a16:creationId xmlns:a16="http://schemas.microsoft.com/office/drawing/2014/main" id="{D2706FF5-E052-4C5B-DDAC-E003D4549193}"/>
              </a:ext>
            </a:extLst>
          </p:cNvPr>
          <p:cNvPicPr>
            <a:picLocks noChangeAspect="1"/>
          </p:cNvPicPr>
          <p:nvPr/>
        </p:nvPicPr>
        <p:blipFill>
          <a:blip r:embed="rId3"/>
          <a:stretch>
            <a:fillRect/>
          </a:stretch>
        </p:blipFill>
        <p:spPr>
          <a:xfrm>
            <a:off x="647095" y="1833561"/>
            <a:ext cx="3944454" cy="2755631"/>
          </a:xfrm>
          <a:prstGeom prst="rect">
            <a:avLst/>
          </a:prstGeom>
        </p:spPr>
      </p:pic>
      <p:pic>
        <p:nvPicPr>
          <p:cNvPr id="13" name="Content Placeholder 12">
            <a:extLst>
              <a:ext uri="{FF2B5EF4-FFF2-40B4-BE49-F238E27FC236}">
                <a16:creationId xmlns:a16="http://schemas.microsoft.com/office/drawing/2014/main" id="{E67532D9-5A5D-9D73-91FF-9D35789D24C5}"/>
              </a:ext>
            </a:extLst>
          </p:cNvPr>
          <p:cNvPicPr>
            <a:picLocks noGrp="1" noChangeAspect="1"/>
          </p:cNvPicPr>
          <p:nvPr>
            <p:ph sz="quarter" idx="4"/>
          </p:nvPr>
        </p:nvPicPr>
        <p:blipFill>
          <a:blip r:embed="rId4"/>
          <a:stretch>
            <a:fillRect/>
          </a:stretch>
        </p:blipFill>
        <p:spPr>
          <a:xfrm>
            <a:off x="5140670" y="2918984"/>
            <a:ext cx="6610003" cy="2843560"/>
          </a:xfrm>
          <a:prstGeom prst="rect">
            <a:avLst/>
          </a:prstGeom>
        </p:spPr>
      </p:pic>
    </p:spTree>
    <p:extLst>
      <p:ext uri="{BB962C8B-B14F-4D97-AF65-F5344CB8AC3E}">
        <p14:creationId xmlns:p14="http://schemas.microsoft.com/office/powerpoint/2010/main" val="25233303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69BC0-199B-8D72-9525-7C8C68635198}"/>
              </a:ext>
            </a:extLst>
          </p:cNvPr>
          <p:cNvSpPr>
            <a:spLocks noGrp="1"/>
          </p:cNvSpPr>
          <p:nvPr>
            <p:ph type="title"/>
          </p:nvPr>
        </p:nvSpPr>
        <p:spPr/>
        <p:txBody>
          <a:bodyPr/>
          <a:lstStyle/>
          <a:p>
            <a:r>
              <a:rPr lang="en-US" dirty="0"/>
              <a:t>Extra money received by students From their families in LA vs San Diego in California</a:t>
            </a:r>
          </a:p>
        </p:txBody>
      </p:sp>
      <p:sp>
        <p:nvSpPr>
          <p:cNvPr id="5" name="Text Placeholder 4">
            <a:extLst>
              <a:ext uri="{FF2B5EF4-FFF2-40B4-BE49-F238E27FC236}">
                <a16:creationId xmlns:a16="http://schemas.microsoft.com/office/drawing/2014/main" id="{22A5835C-64AE-A165-CCDE-F0B1CF31B156}"/>
              </a:ext>
            </a:extLst>
          </p:cNvPr>
          <p:cNvSpPr>
            <a:spLocks noGrp="1"/>
          </p:cNvSpPr>
          <p:nvPr>
            <p:ph type="body" sz="quarter" idx="3"/>
          </p:nvPr>
        </p:nvSpPr>
        <p:spPr>
          <a:xfrm>
            <a:off x="6411150" y="1947130"/>
            <a:ext cx="5194770" cy="1086001"/>
          </a:xfrm>
        </p:spPr>
        <p:txBody>
          <a:bodyPr/>
          <a:lstStyle/>
          <a:p>
            <a:endPar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endParaRPr>
          </a:p>
          <a:p>
            <a:r>
              <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Results outlines: The students in San Diego are received more money from their family than students are in LA. The differences between the means is about $53/monthly. Minimum received by San Diego students is $250 and maximum is $3000/monthly, while the minimum received by students living in LA is about 375$ and maximum is $3000/monthly. NO. OF PARTCIPAINTS : 189</a:t>
            </a:r>
          </a:p>
          <a:p>
            <a:endParaRPr lang="en-US" sz="1200" dirty="0"/>
          </a:p>
        </p:txBody>
      </p:sp>
      <p:pic>
        <p:nvPicPr>
          <p:cNvPr id="9" name="Picture 8">
            <a:extLst>
              <a:ext uri="{FF2B5EF4-FFF2-40B4-BE49-F238E27FC236}">
                <a16:creationId xmlns:a16="http://schemas.microsoft.com/office/drawing/2014/main" id="{0FB8940A-3BDF-7546-B63D-8E974BCCF6CC}"/>
              </a:ext>
            </a:extLst>
          </p:cNvPr>
          <p:cNvPicPr>
            <a:picLocks noChangeAspect="1"/>
          </p:cNvPicPr>
          <p:nvPr/>
        </p:nvPicPr>
        <p:blipFill>
          <a:blip r:embed="rId2"/>
          <a:stretch>
            <a:fillRect/>
          </a:stretch>
        </p:blipFill>
        <p:spPr>
          <a:xfrm>
            <a:off x="729763" y="4702762"/>
            <a:ext cx="2704813" cy="1985676"/>
          </a:xfrm>
          <a:prstGeom prst="rect">
            <a:avLst/>
          </a:prstGeom>
        </p:spPr>
      </p:pic>
      <p:pic>
        <p:nvPicPr>
          <p:cNvPr id="6" name="Content Placeholder 5">
            <a:extLst>
              <a:ext uri="{FF2B5EF4-FFF2-40B4-BE49-F238E27FC236}">
                <a16:creationId xmlns:a16="http://schemas.microsoft.com/office/drawing/2014/main" id="{A6DF1EA1-3874-1723-BCBB-2BBA8D32A788}"/>
              </a:ext>
            </a:extLst>
          </p:cNvPr>
          <p:cNvPicPr>
            <a:picLocks noGrp="1" noChangeAspect="1"/>
          </p:cNvPicPr>
          <p:nvPr>
            <p:ph sz="half" idx="2"/>
          </p:nvPr>
        </p:nvPicPr>
        <p:blipFill>
          <a:blip r:embed="rId3"/>
          <a:stretch>
            <a:fillRect/>
          </a:stretch>
        </p:blipFill>
        <p:spPr>
          <a:xfrm>
            <a:off x="729763" y="1947131"/>
            <a:ext cx="4584589" cy="2755631"/>
          </a:xfrm>
          <a:prstGeom prst="rect">
            <a:avLst/>
          </a:prstGeom>
        </p:spPr>
      </p:pic>
      <p:pic>
        <p:nvPicPr>
          <p:cNvPr id="12" name="Content Placeholder 11">
            <a:extLst>
              <a:ext uri="{FF2B5EF4-FFF2-40B4-BE49-F238E27FC236}">
                <a16:creationId xmlns:a16="http://schemas.microsoft.com/office/drawing/2014/main" id="{BA6016ED-9B69-F001-6018-7CD896ED8FF5}"/>
              </a:ext>
            </a:extLst>
          </p:cNvPr>
          <p:cNvPicPr>
            <a:picLocks noGrp="1" noChangeAspect="1"/>
          </p:cNvPicPr>
          <p:nvPr>
            <p:ph sz="quarter" idx="4"/>
          </p:nvPr>
        </p:nvPicPr>
        <p:blipFill>
          <a:blip r:embed="rId4"/>
          <a:stretch>
            <a:fillRect/>
          </a:stretch>
        </p:blipFill>
        <p:spPr>
          <a:xfrm>
            <a:off x="5314352" y="3429000"/>
            <a:ext cx="6544880" cy="2555972"/>
          </a:xfrm>
          <a:prstGeom prst="rect">
            <a:avLst/>
          </a:prstGeom>
        </p:spPr>
      </p:pic>
      <p:sp>
        <p:nvSpPr>
          <p:cNvPr id="13" name="TextBox 12">
            <a:extLst>
              <a:ext uri="{FF2B5EF4-FFF2-40B4-BE49-F238E27FC236}">
                <a16:creationId xmlns:a16="http://schemas.microsoft.com/office/drawing/2014/main" id="{874AB49A-5228-3015-1875-716DD1D8A652}"/>
              </a:ext>
            </a:extLst>
          </p:cNvPr>
          <p:cNvSpPr txBox="1"/>
          <p:nvPr/>
        </p:nvSpPr>
        <p:spPr>
          <a:xfrm>
            <a:off x="3558222" y="6189427"/>
            <a:ext cx="2852928" cy="400110"/>
          </a:xfrm>
          <a:prstGeom prst="rect">
            <a:avLst/>
          </a:prstGeom>
          <a:noFill/>
        </p:spPr>
        <p:txBody>
          <a:bodyPr wrap="square" rtlCol="0">
            <a:spAutoFit/>
          </a:bodyPr>
          <a:lstStyle/>
          <a:p>
            <a:r>
              <a:rPr lang="en-US" sz="1000" dirty="0"/>
              <a:t>Two outlier numbers are removed through the analyzing to improve result quality.</a:t>
            </a:r>
          </a:p>
        </p:txBody>
      </p:sp>
    </p:spTree>
    <p:extLst>
      <p:ext uri="{BB962C8B-B14F-4D97-AF65-F5344CB8AC3E}">
        <p14:creationId xmlns:p14="http://schemas.microsoft.com/office/powerpoint/2010/main" val="3254844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801F7-5D4A-3361-30B4-0EC841E011AD}"/>
              </a:ext>
            </a:extLst>
          </p:cNvPr>
          <p:cNvSpPr>
            <a:spLocks noGrp="1"/>
          </p:cNvSpPr>
          <p:nvPr>
            <p:ph type="title"/>
          </p:nvPr>
        </p:nvSpPr>
        <p:spPr/>
        <p:txBody>
          <a:bodyPr/>
          <a:lstStyle/>
          <a:p>
            <a:r>
              <a:rPr lang="en-US" dirty="0">
                <a:solidFill>
                  <a:srgbClr val="FF0000"/>
                </a:solidFill>
              </a:rPr>
              <a:t>Summary</a:t>
            </a:r>
            <a:r>
              <a:rPr lang="en-US" dirty="0"/>
              <a:t> : AVG Extra money received by students From their families over the 4 states ca, AZ, CO,OR.</a:t>
            </a:r>
          </a:p>
        </p:txBody>
      </p:sp>
      <p:sp>
        <p:nvSpPr>
          <p:cNvPr id="5" name="Text Placeholder 4">
            <a:extLst>
              <a:ext uri="{FF2B5EF4-FFF2-40B4-BE49-F238E27FC236}">
                <a16:creationId xmlns:a16="http://schemas.microsoft.com/office/drawing/2014/main" id="{501B05F1-F00D-BF75-FDCA-4B1E94B6DAF4}"/>
              </a:ext>
            </a:extLst>
          </p:cNvPr>
          <p:cNvSpPr>
            <a:spLocks noGrp="1"/>
          </p:cNvSpPr>
          <p:nvPr>
            <p:ph type="body" sz="quarter" idx="3"/>
          </p:nvPr>
        </p:nvSpPr>
        <p:spPr>
          <a:xfrm>
            <a:off x="6416039" y="1810511"/>
            <a:ext cx="5194770" cy="2039113"/>
          </a:xfrm>
        </p:spPr>
        <p:txBody>
          <a:bodyPr/>
          <a:lstStyle/>
          <a:p>
            <a:r>
              <a:rPr lang="en-US" dirty="0"/>
              <a:t>Its clear that CA has the higher AVG Extra money requested by our students from their families and is about $939/monthly. From other side, OR state has the lower AVG extra money requested by Kuwaiti students from their families monthly and is about $745/monthly as shown below</a:t>
            </a:r>
          </a:p>
        </p:txBody>
      </p:sp>
      <p:sp>
        <p:nvSpPr>
          <p:cNvPr id="9" name="TextBox 8">
            <a:extLst>
              <a:ext uri="{FF2B5EF4-FFF2-40B4-BE49-F238E27FC236}">
                <a16:creationId xmlns:a16="http://schemas.microsoft.com/office/drawing/2014/main" id="{D1DD7B5C-93EA-9792-2B54-130538196AE4}"/>
              </a:ext>
            </a:extLst>
          </p:cNvPr>
          <p:cNvSpPr txBox="1"/>
          <p:nvPr/>
        </p:nvSpPr>
        <p:spPr>
          <a:xfrm>
            <a:off x="409323" y="5140011"/>
            <a:ext cx="2962656" cy="1200329"/>
          </a:xfrm>
          <a:prstGeom prst="rect">
            <a:avLst/>
          </a:prstGeom>
          <a:noFill/>
        </p:spPr>
        <p:txBody>
          <a:bodyPr wrap="square" rtlCol="0">
            <a:spAutoFit/>
          </a:bodyPr>
          <a:lstStyle/>
          <a:p>
            <a:r>
              <a:rPr lang="en-US" b="1" i="1" dirty="0"/>
              <a:t>Total students answered the Extra Money question is 679 students from the total 1062 students.</a:t>
            </a:r>
          </a:p>
        </p:txBody>
      </p:sp>
      <p:pic>
        <p:nvPicPr>
          <p:cNvPr id="21" name="Content Placeholder 20">
            <a:extLst>
              <a:ext uri="{FF2B5EF4-FFF2-40B4-BE49-F238E27FC236}">
                <a16:creationId xmlns:a16="http://schemas.microsoft.com/office/drawing/2014/main" id="{23974235-1454-4B5B-D8AF-0398E834D177}"/>
              </a:ext>
            </a:extLst>
          </p:cNvPr>
          <p:cNvPicPr>
            <a:picLocks noGrp="1" noChangeAspect="1"/>
          </p:cNvPicPr>
          <p:nvPr>
            <p:ph sz="quarter" idx="4"/>
          </p:nvPr>
        </p:nvPicPr>
        <p:blipFill>
          <a:blip r:embed="rId2"/>
          <a:stretch>
            <a:fillRect/>
          </a:stretch>
        </p:blipFill>
        <p:spPr>
          <a:xfrm>
            <a:off x="6416039" y="4031661"/>
            <a:ext cx="4318268" cy="1788997"/>
          </a:xfrm>
          <a:prstGeom prst="rect">
            <a:avLst/>
          </a:prstGeom>
        </p:spPr>
      </p:pic>
      <p:pic>
        <p:nvPicPr>
          <p:cNvPr id="24" name="Content Placeholder 23">
            <a:extLst>
              <a:ext uri="{FF2B5EF4-FFF2-40B4-BE49-F238E27FC236}">
                <a16:creationId xmlns:a16="http://schemas.microsoft.com/office/drawing/2014/main" id="{46484ABE-D599-3199-82D8-9C7621AA3217}"/>
              </a:ext>
            </a:extLst>
          </p:cNvPr>
          <p:cNvPicPr>
            <a:picLocks noGrp="1" noChangeAspect="1"/>
          </p:cNvPicPr>
          <p:nvPr>
            <p:ph sz="half" idx="2"/>
          </p:nvPr>
        </p:nvPicPr>
        <p:blipFill>
          <a:blip r:embed="rId3"/>
          <a:stretch>
            <a:fillRect/>
          </a:stretch>
        </p:blipFill>
        <p:spPr>
          <a:xfrm>
            <a:off x="581191" y="1810511"/>
            <a:ext cx="4571068" cy="2935287"/>
          </a:xfrm>
          <a:prstGeom prst="rect">
            <a:avLst/>
          </a:prstGeom>
        </p:spPr>
      </p:pic>
    </p:spTree>
    <p:extLst>
      <p:ext uri="{BB962C8B-B14F-4D97-AF65-F5344CB8AC3E}">
        <p14:creationId xmlns:p14="http://schemas.microsoft.com/office/powerpoint/2010/main" val="3649984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100">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102">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5" name="Rectangle 104">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06A399B4-18B6-41AE-6ED5-0BAED9EDF37C}"/>
              </a:ext>
            </a:extLst>
          </p:cNvPr>
          <p:cNvSpPr txBox="1"/>
          <p:nvPr/>
        </p:nvSpPr>
        <p:spPr>
          <a:xfrm>
            <a:off x="601255" y="702155"/>
            <a:ext cx="3409783" cy="1300365"/>
          </a:xfrm>
          <a:prstGeom prst="rect">
            <a:avLst/>
          </a:prstGeom>
        </p:spPr>
        <p:txBody>
          <a:bodyPr vert="horz" lIns="91440" tIns="45720" rIns="91440" bIns="45720" rtlCol="0" anchor="b">
            <a:normAutofit/>
          </a:bodyPr>
          <a:lstStyle/>
          <a:p>
            <a:pPr defTabSz="457200">
              <a:lnSpc>
                <a:spcPct val="90000"/>
              </a:lnSpc>
              <a:spcBef>
                <a:spcPct val="0"/>
              </a:spcBef>
              <a:spcAft>
                <a:spcPts val="600"/>
              </a:spcAft>
            </a:pPr>
            <a:r>
              <a:rPr lang="en-US" sz="2200" cap="all" dirty="0">
                <a:solidFill>
                  <a:srgbClr val="FFFFFF"/>
                </a:solidFill>
                <a:latin typeface="+mj-lt"/>
                <a:ea typeface="+mj-ea"/>
                <a:cs typeface="+mj-cs"/>
              </a:rPr>
              <a:t>Number of Kuwaiti students over USA states</a:t>
            </a:r>
          </a:p>
        </p:txBody>
      </p:sp>
      <p:sp>
        <p:nvSpPr>
          <p:cNvPr id="2" name="TextBox 1">
            <a:extLst>
              <a:ext uri="{FF2B5EF4-FFF2-40B4-BE49-F238E27FC236}">
                <a16:creationId xmlns:a16="http://schemas.microsoft.com/office/drawing/2014/main" id="{A6CCD2D9-BFCB-D006-F303-AA09CF08E840}"/>
              </a:ext>
            </a:extLst>
          </p:cNvPr>
          <p:cNvSpPr txBox="1"/>
          <p:nvPr/>
        </p:nvSpPr>
        <p:spPr>
          <a:xfrm>
            <a:off x="591224" y="2241859"/>
            <a:ext cx="3409782" cy="2718053"/>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buClr>
              <a:buSzPct val="92000"/>
            </a:pPr>
            <a:r>
              <a:rPr lang="en-US" u="sng" dirty="0"/>
              <a:t>Note</a:t>
            </a:r>
            <a:r>
              <a:rPr lang="en-US" dirty="0">
                <a:solidFill>
                  <a:srgbClr val="FFFFFF"/>
                </a:solidFill>
              </a:rPr>
              <a:t>: The students' numbers and their distributions over the states were taken from the Master list in the time of the survey.</a:t>
            </a:r>
          </a:p>
        </p:txBody>
      </p:sp>
      <p:pic>
        <p:nvPicPr>
          <p:cNvPr id="16" name="Content Placeholder 15">
            <a:extLst>
              <a:ext uri="{FF2B5EF4-FFF2-40B4-BE49-F238E27FC236}">
                <a16:creationId xmlns:a16="http://schemas.microsoft.com/office/drawing/2014/main" id="{97CC5D72-0849-1BAA-F616-5882DF5E9FF7}"/>
              </a:ext>
            </a:extLst>
          </p:cNvPr>
          <p:cNvPicPr>
            <a:picLocks noGrp="1" noChangeAspect="1"/>
          </p:cNvPicPr>
          <p:nvPr>
            <p:ph idx="1"/>
          </p:nvPr>
        </p:nvPicPr>
        <p:blipFill>
          <a:blip r:embed="rId2"/>
          <a:stretch>
            <a:fillRect/>
          </a:stretch>
        </p:blipFill>
        <p:spPr>
          <a:xfrm>
            <a:off x="4592231" y="2241859"/>
            <a:ext cx="6831503" cy="2356868"/>
          </a:xfrm>
          <a:prstGeom prst="rect">
            <a:avLst/>
          </a:prstGeom>
        </p:spPr>
      </p:pic>
    </p:spTree>
    <p:extLst>
      <p:ext uri="{BB962C8B-B14F-4D97-AF65-F5344CB8AC3E}">
        <p14:creationId xmlns:p14="http://schemas.microsoft.com/office/powerpoint/2010/main" val="158167917"/>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24" name="Rectangle 23">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2ABA963-7732-7B59-6F94-3F5E5D8F32A3}"/>
              </a:ext>
            </a:extLst>
          </p:cNvPr>
          <p:cNvSpPr>
            <a:spLocks noGrp="1"/>
          </p:cNvSpPr>
          <p:nvPr>
            <p:ph type="ctrTitle"/>
          </p:nvPr>
        </p:nvSpPr>
        <p:spPr>
          <a:xfrm>
            <a:off x="581192" y="1009398"/>
            <a:ext cx="6823988" cy="3453419"/>
          </a:xfrm>
        </p:spPr>
        <p:txBody>
          <a:bodyPr anchor="b">
            <a:normAutofit fontScale="90000"/>
          </a:bodyPr>
          <a:lstStyle/>
          <a:p>
            <a:pPr>
              <a:lnSpc>
                <a:spcPct val="90000"/>
              </a:lnSpc>
            </a:pPr>
            <a:r>
              <a:rPr lang="en-US" sz="4700" dirty="0">
                <a:solidFill>
                  <a:schemeClr val="tx1"/>
                </a:solidFill>
              </a:rPr>
              <a:t>Utilities cost paid by students IN THE 4 STATES co, ca, AZ, or  COMPARING two cities/state.</a:t>
            </a:r>
          </a:p>
        </p:txBody>
      </p:sp>
      <p:sp>
        <p:nvSpPr>
          <p:cNvPr id="7" name="Subtitle 6">
            <a:extLst>
              <a:ext uri="{FF2B5EF4-FFF2-40B4-BE49-F238E27FC236}">
                <a16:creationId xmlns:a16="http://schemas.microsoft.com/office/drawing/2014/main" id="{3E5A19B1-1E63-CC4E-A5E3-11F60A07A83D}"/>
              </a:ext>
            </a:extLst>
          </p:cNvPr>
          <p:cNvSpPr>
            <a:spLocks noGrp="1"/>
          </p:cNvSpPr>
          <p:nvPr>
            <p:ph type="subTitle" idx="1"/>
          </p:nvPr>
        </p:nvSpPr>
        <p:spPr>
          <a:xfrm>
            <a:off x="581191" y="4572000"/>
            <a:ext cx="6823988" cy="1023580"/>
          </a:xfrm>
        </p:spPr>
        <p:txBody>
          <a:bodyPr anchor="t">
            <a:normAutofit/>
          </a:bodyPr>
          <a:lstStyle/>
          <a:p>
            <a:endParaRPr lang="en-US" sz="2800">
              <a:solidFill>
                <a:schemeClr val="tx1">
                  <a:alpha val="60000"/>
                </a:schemeClr>
              </a:solidFill>
            </a:endParaRPr>
          </a:p>
        </p:txBody>
      </p:sp>
      <p:sp>
        <p:nvSpPr>
          <p:cNvPr id="26" name="Rectangle 25">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9" name="Picture 8" descr="Aerial view of buildings">
            <a:extLst>
              <a:ext uri="{FF2B5EF4-FFF2-40B4-BE49-F238E27FC236}">
                <a16:creationId xmlns:a16="http://schemas.microsoft.com/office/drawing/2014/main" id="{43ADC784-57AB-BB85-6FB1-9560C749D8C4}"/>
              </a:ext>
            </a:extLst>
          </p:cNvPr>
          <p:cNvPicPr>
            <a:picLocks noChangeAspect="1"/>
          </p:cNvPicPr>
          <p:nvPr/>
        </p:nvPicPr>
        <p:blipFill rotWithShape="1">
          <a:blip r:embed="rId2"/>
          <a:srcRect l="21200" r="39365" b="-1"/>
          <a:stretch/>
        </p:blipFill>
        <p:spPr>
          <a:xfrm>
            <a:off x="8140428" y="10"/>
            <a:ext cx="4051572" cy="6857990"/>
          </a:xfrm>
          <a:prstGeom prst="rect">
            <a:avLst/>
          </a:prstGeom>
        </p:spPr>
      </p:pic>
    </p:spTree>
    <p:extLst>
      <p:ext uri="{BB962C8B-B14F-4D97-AF65-F5344CB8AC3E}">
        <p14:creationId xmlns:p14="http://schemas.microsoft.com/office/powerpoint/2010/main" val="15477856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6E5AB-D348-772F-1D44-90F4D5CBAE07}"/>
              </a:ext>
            </a:extLst>
          </p:cNvPr>
          <p:cNvSpPr>
            <a:spLocks noGrp="1"/>
          </p:cNvSpPr>
          <p:nvPr>
            <p:ph type="title"/>
          </p:nvPr>
        </p:nvSpPr>
        <p:spPr/>
        <p:txBody>
          <a:bodyPr/>
          <a:lstStyle/>
          <a:p>
            <a:r>
              <a:rPr lang="en-US" dirty="0"/>
              <a:t>Utilities cost paid by students in Portland vs Corvallis in Oregon </a:t>
            </a:r>
          </a:p>
        </p:txBody>
      </p:sp>
      <p:pic>
        <p:nvPicPr>
          <p:cNvPr id="9" name="Content Placeholder 8">
            <a:extLst>
              <a:ext uri="{FF2B5EF4-FFF2-40B4-BE49-F238E27FC236}">
                <a16:creationId xmlns:a16="http://schemas.microsoft.com/office/drawing/2014/main" id="{40778783-7B97-3471-82B8-EC230207B544}"/>
              </a:ext>
            </a:extLst>
          </p:cNvPr>
          <p:cNvPicPr>
            <a:picLocks noGrp="1" noChangeAspect="1"/>
          </p:cNvPicPr>
          <p:nvPr>
            <p:ph sz="half" idx="2"/>
          </p:nvPr>
        </p:nvPicPr>
        <p:blipFill>
          <a:blip r:embed="rId2"/>
          <a:stretch>
            <a:fillRect/>
          </a:stretch>
        </p:blipFill>
        <p:spPr>
          <a:xfrm>
            <a:off x="372940" y="1819285"/>
            <a:ext cx="4383355" cy="3022244"/>
          </a:xfrm>
          <a:prstGeom prst="rect">
            <a:avLst/>
          </a:prstGeom>
        </p:spPr>
      </p:pic>
      <p:sp>
        <p:nvSpPr>
          <p:cNvPr id="5" name="Text Placeholder 4">
            <a:extLst>
              <a:ext uri="{FF2B5EF4-FFF2-40B4-BE49-F238E27FC236}">
                <a16:creationId xmlns:a16="http://schemas.microsoft.com/office/drawing/2014/main" id="{20631AD3-CF11-CA9C-4AEF-A508A7D6B446}"/>
              </a:ext>
            </a:extLst>
          </p:cNvPr>
          <p:cNvSpPr>
            <a:spLocks noGrp="1"/>
          </p:cNvSpPr>
          <p:nvPr>
            <p:ph type="body" sz="quarter" idx="3"/>
          </p:nvPr>
        </p:nvSpPr>
        <p:spPr>
          <a:xfrm>
            <a:off x="5369163" y="1596260"/>
            <a:ext cx="5194770" cy="1133743"/>
          </a:xfrm>
        </p:spPr>
        <p:txBody>
          <a:bodyPr/>
          <a:lstStyle/>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endPar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endParaRPr>
          </a:p>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r>
              <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Results outlines: The students in Portland are paying more for the utilities than students are in Corvallis. The difference between the means is about $2 /month. The minimum paid by Portland students is $100 and the maximum is $350/month, while the minimum paid by students living in Corvallis is about 50$ and the maximum is $350/month. NO. OF PARTCIPAINTS :108</a:t>
            </a:r>
          </a:p>
          <a:p>
            <a:endParaRPr lang="en-US" dirty="0"/>
          </a:p>
        </p:txBody>
      </p:sp>
      <p:pic>
        <p:nvPicPr>
          <p:cNvPr id="7" name="Content Placeholder 6">
            <a:extLst>
              <a:ext uri="{FF2B5EF4-FFF2-40B4-BE49-F238E27FC236}">
                <a16:creationId xmlns:a16="http://schemas.microsoft.com/office/drawing/2014/main" id="{A00EDCF6-33B9-C366-ECED-1474E2033802}"/>
              </a:ext>
            </a:extLst>
          </p:cNvPr>
          <p:cNvPicPr>
            <a:picLocks noGrp="1" noChangeAspect="1"/>
          </p:cNvPicPr>
          <p:nvPr>
            <p:ph sz="quarter" idx="4"/>
          </p:nvPr>
        </p:nvPicPr>
        <p:blipFill>
          <a:blip r:embed="rId3"/>
          <a:stretch>
            <a:fillRect/>
          </a:stretch>
        </p:blipFill>
        <p:spPr>
          <a:xfrm>
            <a:off x="8696159" y="2827984"/>
            <a:ext cx="2914650" cy="3025548"/>
          </a:xfrm>
          <a:prstGeom prst="rect">
            <a:avLst/>
          </a:prstGeom>
        </p:spPr>
      </p:pic>
      <p:pic>
        <p:nvPicPr>
          <p:cNvPr id="8" name="Picture 7">
            <a:extLst>
              <a:ext uri="{FF2B5EF4-FFF2-40B4-BE49-F238E27FC236}">
                <a16:creationId xmlns:a16="http://schemas.microsoft.com/office/drawing/2014/main" id="{07C47DFB-C378-7CC5-6778-A57C8A68B293}"/>
              </a:ext>
            </a:extLst>
          </p:cNvPr>
          <p:cNvPicPr>
            <a:picLocks noChangeAspect="1"/>
          </p:cNvPicPr>
          <p:nvPr/>
        </p:nvPicPr>
        <p:blipFill>
          <a:blip r:embed="rId4"/>
          <a:stretch>
            <a:fillRect/>
          </a:stretch>
        </p:blipFill>
        <p:spPr>
          <a:xfrm>
            <a:off x="5084064" y="2798338"/>
            <a:ext cx="3612095" cy="3025548"/>
          </a:xfrm>
          <a:prstGeom prst="rect">
            <a:avLst/>
          </a:prstGeom>
        </p:spPr>
      </p:pic>
      <p:pic>
        <p:nvPicPr>
          <p:cNvPr id="10" name="Picture 9">
            <a:extLst>
              <a:ext uri="{FF2B5EF4-FFF2-40B4-BE49-F238E27FC236}">
                <a16:creationId xmlns:a16="http://schemas.microsoft.com/office/drawing/2014/main" id="{851385F0-D4AE-4C2D-B1F3-F7883852C334}"/>
              </a:ext>
            </a:extLst>
          </p:cNvPr>
          <p:cNvPicPr>
            <a:picLocks noChangeAspect="1"/>
          </p:cNvPicPr>
          <p:nvPr/>
        </p:nvPicPr>
        <p:blipFill>
          <a:blip r:embed="rId5"/>
          <a:stretch>
            <a:fillRect/>
          </a:stretch>
        </p:blipFill>
        <p:spPr>
          <a:xfrm>
            <a:off x="372940" y="4942824"/>
            <a:ext cx="2400300" cy="1762125"/>
          </a:xfrm>
          <a:prstGeom prst="rect">
            <a:avLst/>
          </a:prstGeom>
        </p:spPr>
      </p:pic>
    </p:spTree>
    <p:extLst>
      <p:ext uri="{BB962C8B-B14F-4D97-AF65-F5344CB8AC3E}">
        <p14:creationId xmlns:p14="http://schemas.microsoft.com/office/powerpoint/2010/main" val="24303714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BC2E9-0189-BF44-0EA0-23E9FB768B0F}"/>
              </a:ext>
            </a:extLst>
          </p:cNvPr>
          <p:cNvSpPr>
            <a:spLocks noGrp="1"/>
          </p:cNvSpPr>
          <p:nvPr>
            <p:ph type="title"/>
          </p:nvPr>
        </p:nvSpPr>
        <p:spPr/>
        <p:txBody>
          <a:bodyPr/>
          <a:lstStyle/>
          <a:p>
            <a:r>
              <a:rPr lang="en-US" dirty="0"/>
              <a:t>Utilities cost paid by students in Denver vs utilities AVG COST BOULDER IN COLORADO</a:t>
            </a:r>
          </a:p>
        </p:txBody>
      </p:sp>
      <p:pic>
        <p:nvPicPr>
          <p:cNvPr id="8" name="Content Placeholder 7">
            <a:extLst>
              <a:ext uri="{FF2B5EF4-FFF2-40B4-BE49-F238E27FC236}">
                <a16:creationId xmlns:a16="http://schemas.microsoft.com/office/drawing/2014/main" id="{64BAD4C5-0CBB-31DE-722D-ECB98A22444A}"/>
              </a:ext>
            </a:extLst>
          </p:cNvPr>
          <p:cNvPicPr>
            <a:picLocks noGrp="1" noChangeAspect="1"/>
          </p:cNvPicPr>
          <p:nvPr>
            <p:ph sz="half" idx="2"/>
          </p:nvPr>
        </p:nvPicPr>
        <p:blipFill>
          <a:blip r:embed="rId2"/>
          <a:stretch>
            <a:fillRect/>
          </a:stretch>
        </p:blipFill>
        <p:spPr>
          <a:xfrm>
            <a:off x="770082" y="1856232"/>
            <a:ext cx="3974937" cy="2755631"/>
          </a:xfrm>
          <a:prstGeom prst="rect">
            <a:avLst/>
          </a:prstGeom>
        </p:spPr>
      </p:pic>
      <p:sp>
        <p:nvSpPr>
          <p:cNvPr id="5" name="Text Placeholder 4">
            <a:extLst>
              <a:ext uri="{FF2B5EF4-FFF2-40B4-BE49-F238E27FC236}">
                <a16:creationId xmlns:a16="http://schemas.microsoft.com/office/drawing/2014/main" id="{33F7F265-1B74-575C-2846-7EF4887811D2}"/>
              </a:ext>
            </a:extLst>
          </p:cNvPr>
          <p:cNvSpPr>
            <a:spLocks noGrp="1"/>
          </p:cNvSpPr>
          <p:nvPr>
            <p:ph type="body" sz="quarter" idx="3"/>
          </p:nvPr>
        </p:nvSpPr>
        <p:spPr>
          <a:xfrm>
            <a:off x="5802722" y="1792241"/>
            <a:ext cx="5194770" cy="1261872"/>
          </a:xfrm>
        </p:spPr>
        <p:txBody>
          <a:bodyPr/>
          <a:lstStyle/>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r>
              <a:rPr kumimoji="0" lang="en-US" sz="12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Results outlines</a:t>
            </a:r>
            <a:r>
              <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 The students in Denver are paying more for the utilities than students are in Boulder. The difference between the means is about $12 /month. The minimum paid by Denver students is $100 and the maximum is $350/month, while the minimum paid by students living in Boulder is about 50$ and the maximum is $350/month. NO. OF PARTCIPAINTS : 255</a:t>
            </a:r>
          </a:p>
          <a:p>
            <a:endParaRPr lang="en-US" dirty="0"/>
          </a:p>
        </p:txBody>
      </p:sp>
      <p:pic>
        <p:nvPicPr>
          <p:cNvPr id="7" name="Content Placeholder 6">
            <a:extLst>
              <a:ext uri="{FF2B5EF4-FFF2-40B4-BE49-F238E27FC236}">
                <a16:creationId xmlns:a16="http://schemas.microsoft.com/office/drawing/2014/main" id="{7FF01110-0BD7-F8B6-7773-122EA434149E}"/>
              </a:ext>
            </a:extLst>
          </p:cNvPr>
          <p:cNvPicPr>
            <a:picLocks noGrp="1" noChangeAspect="1"/>
          </p:cNvPicPr>
          <p:nvPr>
            <p:ph sz="quarter" idx="4"/>
          </p:nvPr>
        </p:nvPicPr>
        <p:blipFill>
          <a:blip r:embed="rId3"/>
          <a:stretch>
            <a:fillRect/>
          </a:stretch>
        </p:blipFill>
        <p:spPr>
          <a:xfrm>
            <a:off x="5835943" y="3349991"/>
            <a:ext cx="6099224" cy="2755630"/>
          </a:xfrm>
          <a:prstGeom prst="rect">
            <a:avLst/>
          </a:prstGeom>
        </p:spPr>
      </p:pic>
      <p:pic>
        <p:nvPicPr>
          <p:cNvPr id="9" name="Picture 8">
            <a:extLst>
              <a:ext uri="{FF2B5EF4-FFF2-40B4-BE49-F238E27FC236}">
                <a16:creationId xmlns:a16="http://schemas.microsoft.com/office/drawing/2014/main" id="{6F9E110C-88EE-A60C-0EA0-0C3A7C3186D3}"/>
              </a:ext>
            </a:extLst>
          </p:cNvPr>
          <p:cNvPicPr>
            <a:picLocks noChangeAspect="1"/>
          </p:cNvPicPr>
          <p:nvPr/>
        </p:nvPicPr>
        <p:blipFill>
          <a:blip r:embed="rId4"/>
          <a:stretch>
            <a:fillRect/>
          </a:stretch>
        </p:blipFill>
        <p:spPr>
          <a:xfrm>
            <a:off x="770082" y="4760899"/>
            <a:ext cx="2664494" cy="1954414"/>
          </a:xfrm>
          <a:prstGeom prst="rect">
            <a:avLst/>
          </a:prstGeom>
        </p:spPr>
      </p:pic>
    </p:spTree>
    <p:extLst>
      <p:ext uri="{BB962C8B-B14F-4D97-AF65-F5344CB8AC3E}">
        <p14:creationId xmlns:p14="http://schemas.microsoft.com/office/powerpoint/2010/main" val="40796563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F4511-E5C2-A9A0-ED17-85A801F94CDE}"/>
              </a:ext>
            </a:extLst>
          </p:cNvPr>
          <p:cNvSpPr>
            <a:spLocks noGrp="1"/>
          </p:cNvSpPr>
          <p:nvPr>
            <p:ph type="title"/>
          </p:nvPr>
        </p:nvSpPr>
        <p:spPr/>
        <p:txBody>
          <a:bodyPr/>
          <a:lstStyle/>
          <a:p>
            <a:r>
              <a:rPr lang="en-US" dirty="0"/>
              <a:t>Utilities cost paid by students in Tempe VS Tucson in Arizona</a:t>
            </a:r>
          </a:p>
        </p:txBody>
      </p:sp>
      <p:sp>
        <p:nvSpPr>
          <p:cNvPr id="5" name="Text Placeholder 4">
            <a:extLst>
              <a:ext uri="{FF2B5EF4-FFF2-40B4-BE49-F238E27FC236}">
                <a16:creationId xmlns:a16="http://schemas.microsoft.com/office/drawing/2014/main" id="{5A455818-9A4F-87FD-DB0D-5384E7EB2745}"/>
              </a:ext>
            </a:extLst>
          </p:cNvPr>
          <p:cNvSpPr>
            <a:spLocks noGrp="1"/>
          </p:cNvSpPr>
          <p:nvPr>
            <p:ph type="body" sz="quarter" idx="3"/>
          </p:nvPr>
        </p:nvSpPr>
        <p:spPr>
          <a:xfrm>
            <a:off x="5668907" y="1615365"/>
            <a:ext cx="5194770" cy="1389888"/>
          </a:xfrm>
        </p:spPr>
        <p:txBody>
          <a:bodyPr/>
          <a:lstStyle/>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r>
              <a:rPr kumimoji="0" lang="en-US" sz="12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Results outlines</a:t>
            </a:r>
            <a:r>
              <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 The students in Tuscan r are paying more for the utilities than students are in Tempe. The difference between the means is about $27 /per month. The minimum paid by Tempe students is $125 and the maximum is $350/monthly, while the minimum paid by students living in Tucson is about 0$ and the maximum is $350/monthly. NO. OF PARTCIPAINTS : 227</a:t>
            </a:r>
          </a:p>
          <a:p>
            <a:endParaRPr lang="en-US" dirty="0"/>
          </a:p>
        </p:txBody>
      </p:sp>
      <p:pic>
        <p:nvPicPr>
          <p:cNvPr id="11" name="Content Placeholder 10">
            <a:extLst>
              <a:ext uri="{FF2B5EF4-FFF2-40B4-BE49-F238E27FC236}">
                <a16:creationId xmlns:a16="http://schemas.microsoft.com/office/drawing/2014/main" id="{36C1E88A-0FDA-806F-76A7-846D58E080D1}"/>
              </a:ext>
            </a:extLst>
          </p:cNvPr>
          <p:cNvPicPr>
            <a:picLocks noGrp="1" noChangeAspect="1"/>
          </p:cNvPicPr>
          <p:nvPr>
            <p:ph sz="quarter" idx="4"/>
          </p:nvPr>
        </p:nvPicPr>
        <p:blipFill>
          <a:blip r:embed="rId2"/>
          <a:stretch>
            <a:fillRect/>
          </a:stretch>
        </p:blipFill>
        <p:spPr>
          <a:xfrm>
            <a:off x="5668907" y="2909392"/>
            <a:ext cx="5564929" cy="2654133"/>
          </a:xfrm>
          <a:prstGeom prst="rect">
            <a:avLst/>
          </a:prstGeom>
        </p:spPr>
      </p:pic>
      <p:pic>
        <p:nvPicPr>
          <p:cNvPr id="7" name="Picture 6">
            <a:extLst>
              <a:ext uri="{FF2B5EF4-FFF2-40B4-BE49-F238E27FC236}">
                <a16:creationId xmlns:a16="http://schemas.microsoft.com/office/drawing/2014/main" id="{B73A05B3-6487-51D9-D0B9-FB7CCBC39155}"/>
              </a:ext>
            </a:extLst>
          </p:cNvPr>
          <p:cNvPicPr>
            <a:picLocks noChangeAspect="1"/>
          </p:cNvPicPr>
          <p:nvPr/>
        </p:nvPicPr>
        <p:blipFill>
          <a:blip r:embed="rId3"/>
          <a:stretch>
            <a:fillRect/>
          </a:stretch>
        </p:blipFill>
        <p:spPr>
          <a:xfrm>
            <a:off x="958164" y="4882692"/>
            <a:ext cx="2400300" cy="1762125"/>
          </a:xfrm>
          <a:prstGeom prst="rect">
            <a:avLst/>
          </a:prstGeom>
        </p:spPr>
      </p:pic>
      <p:pic>
        <p:nvPicPr>
          <p:cNvPr id="10" name="Content Placeholder 9">
            <a:extLst>
              <a:ext uri="{FF2B5EF4-FFF2-40B4-BE49-F238E27FC236}">
                <a16:creationId xmlns:a16="http://schemas.microsoft.com/office/drawing/2014/main" id="{588AEDAF-FA9B-855B-41E9-5F08B87BCC7E}"/>
              </a:ext>
            </a:extLst>
          </p:cNvPr>
          <p:cNvPicPr>
            <a:picLocks noGrp="1" noChangeAspect="1"/>
          </p:cNvPicPr>
          <p:nvPr>
            <p:ph sz="half" idx="2"/>
          </p:nvPr>
        </p:nvPicPr>
        <p:blipFill>
          <a:blip r:embed="rId4"/>
          <a:stretch>
            <a:fillRect/>
          </a:stretch>
        </p:blipFill>
        <p:spPr>
          <a:xfrm>
            <a:off x="831004" y="1854347"/>
            <a:ext cx="4293195" cy="2891988"/>
          </a:xfrm>
          <a:prstGeom prst="rect">
            <a:avLst/>
          </a:prstGeom>
        </p:spPr>
      </p:pic>
    </p:spTree>
    <p:extLst>
      <p:ext uri="{BB962C8B-B14F-4D97-AF65-F5344CB8AC3E}">
        <p14:creationId xmlns:p14="http://schemas.microsoft.com/office/powerpoint/2010/main" val="6386684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0BEC-4F8C-148E-D44B-9EB4ECD38DB3}"/>
              </a:ext>
            </a:extLst>
          </p:cNvPr>
          <p:cNvSpPr>
            <a:spLocks noGrp="1"/>
          </p:cNvSpPr>
          <p:nvPr>
            <p:ph type="title"/>
          </p:nvPr>
        </p:nvSpPr>
        <p:spPr/>
        <p:txBody>
          <a:bodyPr/>
          <a:lstStyle/>
          <a:p>
            <a:r>
              <a:rPr lang="en-US" dirty="0"/>
              <a:t>Utilities cost paid by students live in LA vs SAN DIEGO CALIFORNIA</a:t>
            </a:r>
          </a:p>
        </p:txBody>
      </p:sp>
      <p:pic>
        <p:nvPicPr>
          <p:cNvPr id="11" name="Content Placeholder 10">
            <a:extLst>
              <a:ext uri="{FF2B5EF4-FFF2-40B4-BE49-F238E27FC236}">
                <a16:creationId xmlns:a16="http://schemas.microsoft.com/office/drawing/2014/main" id="{AC80DD4F-DF5E-8829-D91A-B7E9BE1D1B23}"/>
              </a:ext>
            </a:extLst>
          </p:cNvPr>
          <p:cNvPicPr>
            <a:picLocks noGrp="1" noChangeAspect="1"/>
          </p:cNvPicPr>
          <p:nvPr>
            <p:ph sz="half" idx="2"/>
          </p:nvPr>
        </p:nvPicPr>
        <p:blipFill>
          <a:blip r:embed="rId2"/>
          <a:stretch>
            <a:fillRect/>
          </a:stretch>
        </p:blipFill>
        <p:spPr>
          <a:xfrm>
            <a:off x="581193" y="1844713"/>
            <a:ext cx="4584589" cy="2755631"/>
          </a:xfrm>
          <a:prstGeom prst="rect">
            <a:avLst/>
          </a:prstGeom>
        </p:spPr>
      </p:pic>
      <p:sp>
        <p:nvSpPr>
          <p:cNvPr id="5" name="Text Placeholder 4">
            <a:extLst>
              <a:ext uri="{FF2B5EF4-FFF2-40B4-BE49-F238E27FC236}">
                <a16:creationId xmlns:a16="http://schemas.microsoft.com/office/drawing/2014/main" id="{E82190CB-043F-CA0D-E43D-F247B377D9CD}"/>
              </a:ext>
            </a:extLst>
          </p:cNvPr>
          <p:cNvSpPr>
            <a:spLocks noGrp="1"/>
          </p:cNvSpPr>
          <p:nvPr>
            <p:ph type="body" sz="quarter" idx="3"/>
          </p:nvPr>
        </p:nvSpPr>
        <p:spPr>
          <a:xfrm>
            <a:off x="6333743" y="1539570"/>
            <a:ext cx="5194770" cy="1200252"/>
          </a:xfrm>
        </p:spPr>
        <p:txBody>
          <a:bodyPr/>
          <a:lstStyle/>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endParaRPr kumimoji="0" lang="en-US" sz="12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endParaRPr>
          </a:p>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endParaRPr lang="en-US" sz="1200" b="1" dirty="0">
              <a:solidFill>
                <a:srgbClr val="000000">
                  <a:lumMod val="75000"/>
                  <a:lumOff val="25000"/>
                </a:srgbClr>
              </a:solidFill>
              <a:latin typeface="Franklin Gothic Book" panose="020B0502020104020203"/>
            </a:endParaRPr>
          </a:p>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r>
              <a:rPr kumimoji="0" lang="en-US" sz="12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Results outlines</a:t>
            </a:r>
            <a:r>
              <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 The students in San </a:t>
            </a:r>
            <a:r>
              <a:rPr lang="en-US" sz="1200" dirty="0">
                <a:solidFill>
                  <a:srgbClr val="000000">
                    <a:lumMod val="75000"/>
                    <a:lumOff val="25000"/>
                  </a:srgbClr>
                </a:solidFill>
                <a:latin typeface="Franklin Gothic Book" panose="020B0502020104020203"/>
              </a:rPr>
              <a:t>Diego</a:t>
            </a:r>
            <a:r>
              <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 are paying more for the utilities than students are in LA. The difference between the means is about $19/per monthly. The minimum paid by LA students is $125, and the maximum is $350/per monthly,  as well as the minimum paid by students living in San Diego is about $125 and the maximum is $350/per monthly. NO. OF PARTCIPAINTS : 212</a:t>
            </a:r>
          </a:p>
          <a:p>
            <a:endParaRPr lang="en-US" dirty="0"/>
          </a:p>
        </p:txBody>
      </p:sp>
      <p:pic>
        <p:nvPicPr>
          <p:cNvPr id="10" name="Content Placeholder 9">
            <a:extLst>
              <a:ext uri="{FF2B5EF4-FFF2-40B4-BE49-F238E27FC236}">
                <a16:creationId xmlns:a16="http://schemas.microsoft.com/office/drawing/2014/main" id="{84A6EA14-A284-EC80-BF52-54D8A465170E}"/>
              </a:ext>
            </a:extLst>
          </p:cNvPr>
          <p:cNvPicPr>
            <a:picLocks noGrp="1" noChangeAspect="1"/>
          </p:cNvPicPr>
          <p:nvPr>
            <p:ph sz="quarter" idx="4"/>
          </p:nvPr>
        </p:nvPicPr>
        <p:blipFill>
          <a:blip r:embed="rId3"/>
          <a:stretch>
            <a:fillRect/>
          </a:stretch>
        </p:blipFill>
        <p:spPr>
          <a:xfrm>
            <a:off x="6333743" y="2739822"/>
            <a:ext cx="5583793" cy="2578608"/>
          </a:xfrm>
          <a:prstGeom prst="rect">
            <a:avLst/>
          </a:prstGeom>
        </p:spPr>
      </p:pic>
      <p:pic>
        <p:nvPicPr>
          <p:cNvPr id="7" name="Picture 6">
            <a:extLst>
              <a:ext uri="{FF2B5EF4-FFF2-40B4-BE49-F238E27FC236}">
                <a16:creationId xmlns:a16="http://schemas.microsoft.com/office/drawing/2014/main" id="{1DBA08B4-786E-CC9F-8177-6E7DDC3FB50E}"/>
              </a:ext>
            </a:extLst>
          </p:cNvPr>
          <p:cNvPicPr>
            <a:picLocks noChangeAspect="1"/>
          </p:cNvPicPr>
          <p:nvPr/>
        </p:nvPicPr>
        <p:blipFill>
          <a:blip r:embed="rId4"/>
          <a:stretch>
            <a:fillRect/>
          </a:stretch>
        </p:blipFill>
        <p:spPr>
          <a:xfrm>
            <a:off x="588627" y="4727067"/>
            <a:ext cx="2400300" cy="1762125"/>
          </a:xfrm>
          <a:prstGeom prst="rect">
            <a:avLst/>
          </a:prstGeom>
        </p:spPr>
      </p:pic>
    </p:spTree>
    <p:extLst>
      <p:ext uri="{BB962C8B-B14F-4D97-AF65-F5344CB8AC3E}">
        <p14:creationId xmlns:p14="http://schemas.microsoft.com/office/powerpoint/2010/main" val="1357395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F4E05-8640-EAB4-68D7-C80D4B9E8F51}"/>
              </a:ext>
            </a:extLst>
          </p:cNvPr>
          <p:cNvSpPr>
            <a:spLocks noGrp="1"/>
          </p:cNvSpPr>
          <p:nvPr>
            <p:ph type="title"/>
          </p:nvPr>
        </p:nvSpPr>
        <p:spPr/>
        <p:txBody>
          <a:bodyPr/>
          <a:lstStyle/>
          <a:p>
            <a:r>
              <a:rPr lang="en-US" dirty="0">
                <a:solidFill>
                  <a:srgbClr val="FF0000"/>
                </a:solidFill>
              </a:rPr>
              <a:t>Summary</a:t>
            </a:r>
            <a:r>
              <a:rPr lang="en-US" dirty="0"/>
              <a:t> : </a:t>
            </a:r>
            <a:r>
              <a:rPr kumimoji="0" lang="en-US" sz="2600" b="0" i="0" u="none" strike="noStrike" kern="1200" cap="all" spc="0" normalizeH="0" baseline="0" noProof="0" dirty="0">
                <a:ln>
                  <a:noFill/>
                </a:ln>
                <a:solidFill>
                  <a:srgbClr val="000000">
                    <a:lumMod val="75000"/>
                    <a:lumOff val="25000"/>
                  </a:srgbClr>
                </a:solidFill>
                <a:effectLst/>
                <a:uLnTx/>
                <a:uFillTx/>
                <a:latin typeface="Century Schoolbook" panose="020B0502020104020203"/>
                <a:ea typeface="+mj-ea"/>
                <a:cs typeface="+mj-cs"/>
              </a:rPr>
              <a:t>AVG utilities cost over the 4 states ca, co, or az.</a:t>
            </a:r>
            <a:endParaRPr lang="en-US" dirty="0"/>
          </a:p>
        </p:txBody>
      </p:sp>
      <p:pic>
        <p:nvPicPr>
          <p:cNvPr id="8" name="Content Placeholder 7">
            <a:extLst>
              <a:ext uri="{FF2B5EF4-FFF2-40B4-BE49-F238E27FC236}">
                <a16:creationId xmlns:a16="http://schemas.microsoft.com/office/drawing/2014/main" id="{33293BD7-A31B-9287-B6F3-B450DF77DA6D}"/>
              </a:ext>
            </a:extLst>
          </p:cNvPr>
          <p:cNvPicPr>
            <a:picLocks noGrp="1" noChangeAspect="1"/>
          </p:cNvPicPr>
          <p:nvPr>
            <p:ph sz="half" idx="2"/>
          </p:nvPr>
        </p:nvPicPr>
        <p:blipFill>
          <a:blip r:embed="rId2"/>
          <a:stretch>
            <a:fillRect/>
          </a:stretch>
        </p:blipFill>
        <p:spPr>
          <a:xfrm>
            <a:off x="719406" y="2051184"/>
            <a:ext cx="4584589" cy="2755631"/>
          </a:xfrm>
          <a:prstGeom prst="rect">
            <a:avLst/>
          </a:prstGeom>
        </p:spPr>
      </p:pic>
      <p:sp>
        <p:nvSpPr>
          <p:cNvPr id="5" name="Text Placeholder 4">
            <a:extLst>
              <a:ext uri="{FF2B5EF4-FFF2-40B4-BE49-F238E27FC236}">
                <a16:creationId xmlns:a16="http://schemas.microsoft.com/office/drawing/2014/main" id="{09C6E734-E6BC-4CB2-F875-54E5348A54DC}"/>
              </a:ext>
            </a:extLst>
          </p:cNvPr>
          <p:cNvSpPr>
            <a:spLocks noGrp="1"/>
          </p:cNvSpPr>
          <p:nvPr>
            <p:ph type="body" sz="quarter" idx="3"/>
          </p:nvPr>
        </p:nvSpPr>
        <p:spPr/>
        <p:txBody>
          <a:bodyPr/>
          <a:lstStyle/>
          <a:p>
            <a:r>
              <a:rPr lang="en-US" dirty="0"/>
              <a:t>The most expensive states from the utilities cost is AZ and the cheapest one is CO and CA.</a:t>
            </a:r>
          </a:p>
        </p:txBody>
      </p:sp>
      <p:pic>
        <p:nvPicPr>
          <p:cNvPr id="11" name="Content Placeholder 10">
            <a:extLst>
              <a:ext uri="{FF2B5EF4-FFF2-40B4-BE49-F238E27FC236}">
                <a16:creationId xmlns:a16="http://schemas.microsoft.com/office/drawing/2014/main" id="{F6F458AB-6783-50F4-7591-AE57C5AA24ED}"/>
              </a:ext>
            </a:extLst>
          </p:cNvPr>
          <p:cNvPicPr>
            <a:picLocks noGrp="1" noChangeAspect="1"/>
          </p:cNvPicPr>
          <p:nvPr>
            <p:ph sz="quarter" idx="4"/>
          </p:nvPr>
        </p:nvPicPr>
        <p:blipFill>
          <a:blip r:embed="rId3"/>
          <a:stretch>
            <a:fillRect/>
          </a:stretch>
        </p:blipFill>
        <p:spPr>
          <a:xfrm>
            <a:off x="6565416" y="3429000"/>
            <a:ext cx="4907178" cy="2246971"/>
          </a:xfrm>
          <a:prstGeom prst="rect">
            <a:avLst/>
          </a:prstGeom>
        </p:spPr>
      </p:pic>
      <p:sp>
        <p:nvSpPr>
          <p:cNvPr id="4" name="TextBox 3">
            <a:extLst>
              <a:ext uri="{FF2B5EF4-FFF2-40B4-BE49-F238E27FC236}">
                <a16:creationId xmlns:a16="http://schemas.microsoft.com/office/drawing/2014/main" id="{C9DEF248-1B01-46B7-6F14-1CE88063CD14}"/>
              </a:ext>
            </a:extLst>
          </p:cNvPr>
          <p:cNvSpPr txBox="1"/>
          <p:nvPr/>
        </p:nvSpPr>
        <p:spPr>
          <a:xfrm>
            <a:off x="1360300" y="5140009"/>
            <a:ext cx="2962656" cy="1200329"/>
          </a:xfrm>
          <a:prstGeom prst="rect">
            <a:avLst/>
          </a:prstGeom>
          <a:noFill/>
        </p:spPr>
        <p:txBody>
          <a:bodyPr wrap="square" rtlCol="0">
            <a:spAutoFit/>
          </a:bodyPr>
          <a:lstStyle/>
          <a:p>
            <a:r>
              <a:rPr lang="en-US" b="1" i="1" dirty="0"/>
              <a:t>Total students answered the Utilities question is 802 students from the 1062 students.</a:t>
            </a:r>
          </a:p>
        </p:txBody>
      </p:sp>
    </p:spTree>
    <p:extLst>
      <p:ext uri="{BB962C8B-B14F-4D97-AF65-F5344CB8AC3E}">
        <p14:creationId xmlns:p14="http://schemas.microsoft.com/office/powerpoint/2010/main" val="2019484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32" name="Rectangle 31">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7" name="Title 6">
            <a:extLst>
              <a:ext uri="{FF2B5EF4-FFF2-40B4-BE49-F238E27FC236}">
                <a16:creationId xmlns:a16="http://schemas.microsoft.com/office/drawing/2014/main" id="{834D0871-CF5E-37F3-C8AD-12311EB7ADDD}"/>
              </a:ext>
            </a:extLst>
          </p:cNvPr>
          <p:cNvSpPr>
            <a:spLocks noGrp="1"/>
          </p:cNvSpPr>
          <p:nvPr>
            <p:ph type="ctrTitle"/>
          </p:nvPr>
        </p:nvSpPr>
        <p:spPr>
          <a:xfrm>
            <a:off x="581192" y="1009398"/>
            <a:ext cx="6823988" cy="3453419"/>
          </a:xfrm>
        </p:spPr>
        <p:txBody>
          <a:bodyPr anchor="b">
            <a:normAutofit fontScale="90000"/>
          </a:bodyPr>
          <a:lstStyle/>
          <a:p>
            <a:pPr>
              <a:lnSpc>
                <a:spcPct val="90000"/>
              </a:lnSpc>
            </a:pPr>
            <a:r>
              <a:rPr lang="en-US" sz="6000" dirty="0">
                <a:solidFill>
                  <a:schemeClr val="tx1"/>
                </a:solidFill>
              </a:rPr>
              <a:t>AVG FOOD cost paid by students sorting by cities</a:t>
            </a:r>
          </a:p>
        </p:txBody>
      </p:sp>
      <p:sp>
        <p:nvSpPr>
          <p:cNvPr id="34" name="Rectangle 33">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0" name="Picture 9" descr="Fruits and vegetables in bags">
            <a:extLst>
              <a:ext uri="{FF2B5EF4-FFF2-40B4-BE49-F238E27FC236}">
                <a16:creationId xmlns:a16="http://schemas.microsoft.com/office/drawing/2014/main" id="{97D28DD1-8624-56CE-EBDF-3D10EF9E03C7}"/>
              </a:ext>
            </a:extLst>
          </p:cNvPr>
          <p:cNvPicPr>
            <a:picLocks noChangeAspect="1"/>
          </p:cNvPicPr>
          <p:nvPr/>
        </p:nvPicPr>
        <p:blipFill rotWithShape="1">
          <a:blip r:embed="rId2"/>
          <a:srcRect l="43234" r="17331" b="-1"/>
          <a:stretch/>
        </p:blipFill>
        <p:spPr>
          <a:xfrm>
            <a:off x="8140428" y="10"/>
            <a:ext cx="4051572" cy="6857990"/>
          </a:xfrm>
          <a:prstGeom prst="rect">
            <a:avLst/>
          </a:prstGeom>
        </p:spPr>
      </p:pic>
    </p:spTree>
    <p:extLst>
      <p:ext uri="{BB962C8B-B14F-4D97-AF65-F5344CB8AC3E}">
        <p14:creationId xmlns:p14="http://schemas.microsoft.com/office/powerpoint/2010/main" val="240924216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36BF-7B43-74F5-2EBD-2B3A65A8DD32}"/>
              </a:ext>
            </a:extLst>
          </p:cNvPr>
          <p:cNvSpPr>
            <a:spLocks noGrp="1"/>
          </p:cNvSpPr>
          <p:nvPr>
            <p:ph type="title"/>
          </p:nvPr>
        </p:nvSpPr>
        <p:spPr/>
        <p:txBody>
          <a:bodyPr/>
          <a:lstStyle/>
          <a:p>
            <a:r>
              <a:rPr lang="en-US" dirty="0"/>
              <a:t>AVG FOOD cost paid by students in boulder VS DENVER, COLORADO</a:t>
            </a:r>
          </a:p>
        </p:txBody>
      </p:sp>
      <p:pic>
        <p:nvPicPr>
          <p:cNvPr id="8" name="Content Placeholder 7">
            <a:extLst>
              <a:ext uri="{FF2B5EF4-FFF2-40B4-BE49-F238E27FC236}">
                <a16:creationId xmlns:a16="http://schemas.microsoft.com/office/drawing/2014/main" id="{FBB3A26A-5DA2-9656-5911-4CA99A4A414C}"/>
              </a:ext>
            </a:extLst>
          </p:cNvPr>
          <p:cNvPicPr>
            <a:picLocks noGrp="1" noChangeAspect="1"/>
          </p:cNvPicPr>
          <p:nvPr>
            <p:ph sz="half" idx="2"/>
          </p:nvPr>
        </p:nvPicPr>
        <p:blipFill>
          <a:blip r:embed="rId2"/>
          <a:stretch>
            <a:fillRect/>
          </a:stretch>
        </p:blipFill>
        <p:spPr>
          <a:xfrm>
            <a:off x="491838" y="1956816"/>
            <a:ext cx="4469449" cy="2790319"/>
          </a:xfrm>
          <a:prstGeom prst="rect">
            <a:avLst/>
          </a:prstGeom>
        </p:spPr>
      </p:pic>
      <p:sp>
        <p:nvSpPr>
          <p:cNvPr id="5" name="Text Placeholder 4">
            <a:extLst>
              <a:ext uri="{FF2B5EF4-FFF2-40B4-BE49-F238E27FC236}">
                <a16:creationId xmlns:a16="http://schemas.microsoft.com/office/drawing/2014/main" id="{4ED1643A-FEBA-1AF6-17CE-47E8AC9B103E}"/>
              </a:ext>
            </a:extLst>
          </p:cNvPr>
          <p:cNvSpPr>
            <a:spLocks noGrp="1"/>
          </p:cNvSpPr>
          <p:nvPr>
            <p:ph type="body" sz="quarter" idx="3"/>
          </p:nvPr>
        </p:nvSpPr>
        <p:spPr>
          <a:xfrm>
            <a:off x="6096000" y="1717990"/>
            <a:ext cx="5194769" cy="988332"/>
          </a:xfrm>
        </p:spPr>
        <p:txBody>
          <a:bodyPr/>
          <a:lstStyle/>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endParaRPr kumimoji="0" lang="en-US" sz="12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endParaRPr>
          </a:p>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r>
              <a:rPr kumimoji="0" lang="en-US" sz="12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Results outlines</a:t>
            </a:r>
            <a:r>
              <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 The students in Denver are paying more for the food than students are in Boulder. The difference between the means is about </a:t>
            </a: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$55</a:t>
            </a:r>
            <a:r>
              <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/per month. The minimum paid by Denver students for food is $50/monthly, and the maximum is $950/per month, while the minimum paid by students living in Boulder is about $50 and the maximum is $950/per month. NO. OF PARTCIPAINTS : 255</a:t>
            </a:r>
            <a:endParaRPr kumimoji="0" lang="en-US" sz="20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endParaRPr>
          </a:p>
          <a:p>
            <a:endParaRPr lang="en-US" dirty="0"/>
          </a:p>
        </p:txBody>
      </p:sp>
      <p:pic>
        <p:nvPicPr>
          <p:cNvPr id="7" name="Content Placeholder 6">
            <a:extLst>
              <a:ext uri="{FF2B5EF4-FFF2-40B4-BE49-F238E27FC236}">
                <a16:creationId xmlns:a16="http://schemas.microsoft.com/office/drawing/2014/main" id="{89491E47-C0AB-4467-6150-D539E84736C6}"/>
              </a:ext>
            </a:extLst>
          </p:cNvPr>
          <p:cNvPicPr>
            <a:picLocks noGrp="1" noChangeAspect="1"/>
          </p:cNvPicPr>
          <p:nvPr>
            <p:ph sz="quarter" idx="4"/>
          </p:nvPr>
        </p:nvPicPr>
        <p:blipFill>
          <a:blip r:embed="rId3"/>
          <a:stretch>
            <a:fillRect/>
          </a:stretch>
        </p:blipFill>
        <p:spPr>
          <a:xfrm>
            <a:off x="6096469" y="2706322"/>
            <a:ext cx="5194300" cy="2679192"/>
          </a:xfrm>
          <a:prstGeom prst="rect">
            <a:avLst/>
          </a:prstGeom>
        </p:spPr>
      </p:pic>
      <p:pic>
        <p:nvPicPr>
          <p:cNvPr id="4" name="Picture 3">
            <a:extLst>
              <a:ext uri="{FF2B5EF4-FFF2-40B4-BE49-F238E27FC236}">
                <a16:creationId xmlns:a16="http://schemas.microsoft.com/office/drawing/2014/main" id="{B920C8F7-470F-39B9-50A7-527EE827E47D}"/>
              </a:ext>
            </a:extLst>
          </p:cNvPr>
          <p:cNvPicPr>
            <a:picLocks noChangeAspect="1"/>
          </p:cNvPicPr>
          <p:nvPr/>
        </p:nvPicPr>
        <p:blipFill>
          <a:blip r:embed="rId4"/>
          <a:stretch>
            <a:fillRect/>
          </a:stretch>
        </p:blipFill>
        <p:spPr>
          <a:xfrm>
            <a:off x="491838" y="4833937"/>
            <a:ext cx="2400300" cy="1762125"/>
          </a:xfrm>
          <a:prstGeom prst="rect">
            <a:avLst/>
          </a:prstGeom>
        </p:spPr>
      </p:pic>
    </p:spTree>
    <p:extLst>
      <p:ext uri="{BB962C8B-B14F-4D97-AF65-F5344CB8AC3E}">
        <p14:creationId xmlns:p14="http://schemas.microsoft.com/office/powerpoint/2010/main" val="1001222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0AD3A-6903-80EF-65A2-A7DDDB73F61A}"/>
              </a:ext>
            </a:extLst>
          </p:cNvPr>
          <p:cNvSpPr>
            <a:spLocks noGrp="1"/>
          </p:cNvSpPr>
          <p:nvPr>
            <p:ph type="title"/>
          </p:nvPr>
        </p:nvSpPr>
        <p:spPr/>
        <p:txBody>
          <a:bodyPr/>
          <a:lstStyle/>
          <a:p>
            <a:r>
              <a:rPr lang="en-US" dirty="0"/>
              <a:t>AVG FOOD cost paid by students in San Diego vs Los Angeles in California </a:t>
            </a:r>
            <a:r>
              <a:rPr kumimoji="0" lang="en-US" sz="28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 </a:t>
            </a:r>
            <a:endParaRPr lang="en-US" dirty="0"/>
          </a:p>
        </p:txBody>
      </p:sp>
      <p:sp>
        <p:nvSpPr>
          <p:cNvPr id="5" name="Text Placeholder 4">
            <a:extLst>
              <a:ext uri="{FF2B5EF4-FFF2-40B4-BE49-F238E27FC236}">
                <a16:creationId xmlns:a16="http://schemas.microsoft.com/office/drawing/2014/main" id="{D853766F-7F83-51AC-8F84-1BF4B73BAFFB}"/>
              </a:ext>
            </a:extLst>
          </p:cNvPr>
          <p:cNvSpPr>
            <a:spLocks noGrp="1"/>
          </p:cNvSpPr>
          <p:nvPr>
            <p:ph type="body" sz="quarter" idx="3"/>
          </p:nvPr>
        </p:nvSpPr>
        <p:spPr>
          <a:xfrm>
            <a:off x="5925385" y="1477031"/>
            <a:ext cx="5194770" cy="1109829"/>
          </a:xfrm>
        </p:spPr>
        <p:txBody>
          <a:bodyPr/>
          <a:lstStyle/>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endParaRPr kumimoji="0" lang="en-US" sz="12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endParaRPr>
          </a:p>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r>
              <a:rPr kumimoji="0" lang="en-US" sz="12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Results outlines</a:t>
            </a:r>
            <a:r>
              <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 The students in San Diego are paying more for the food than students are in LA. The difference between the means is about </a:t>
            </a: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$18</a:t>
            </a:r>
            <a:r>
              <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/per monthly. The minimum paid by San Diego students for food is $50/monthly, the maximum is $1000/per month, while the minimum paid by students living in LA is about $0 and the maximum is $950/per monthly. NO. OF PARTCIPAINTS :148</a:t>
            </a:r>
            <a:endParaRPr kumimoji="0" lang="en-US" sz="20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endParaRPr>
          </a:p>
          <a:p>
            <a:endParaRPr lang="en-US" dirty="0"/>
          </a:p>
        </p:txBody>
      </p:sp>
      <p:pic>
        <p:nvPicPr>
          <p:cNvPr id="10" name="Content Placeholder 9">
            <a:extLst>
              <a:ext uri="{FF2B5EF4-FFF2-40B4-BE49-F238E27FC236}">
                <a16:creationId xmlns:a16="http://schemas.microsoft.com/office/drawing/2014/main" id="{54211714-A963-261C-6EB2-6A028AD014E5}"/>
              </a:ext>
            </a:extLst>
          </p:cNvPr>
          <p:cNvPicPr>
            <a:picLocks noGrp="1" noChangeAspect="1"/>
          </p:cNvPicPr>
          <p:nvPr>
            <p:ph sz="quarter" idx="4"/>
          </p:nvPr>
        </p:nvPicPr>
        <p:blipFill>
          <a:blip r:embed="rId2"/>
          <a:stretch>
            <a:fillRect/>
          </a:stretch>
        </p:blipFill>
        <p:spPr>
          <a:xfrm>
            <a:off x="6096000" y="2645126"/>
            <a:ext cx="5697410" cy="2494885"/>
          </a:xfrm>
          <a:prstGeom prst="rect">
            <a:avLst/>
          </a:prstGeom>
        </p:spPr>
      </p:pic>
      <p:graphicFrame>
        <p:nvGraphicFramePr>
          <p:cNvPr id="11" name="Content Placeholder 10">
            <a:extLst>
              <a:ext uri="{FF2B5EF4-FFF2-40B4-BE49-F238E27FC236}">
                <a16:creationId xmlns:a16="http://schemas.microsoft.com/office/drawing/2014/main" id="{6AC1A711-7BE7-E0C5-BBB1-EF7D6EF44BA0}"/>
              </a:ext>
            </a:extLst>
          </p:cNvPr>
          <p:cNvGraphicFramePr>
            <a:graphicFrameLocks noGrp="1"/>
          </p:cNvGraphicFramePr>
          <p:nvPr>
            <p:ph sz="half" idx="2"/>
            <p:extLst>
              <p:ext uri="{D42A27DB-BD31-4B8C-83A1-F6EECF244321}">
                <p14:modId xmlns:p14="http://schemas.microsoft.com/office/powerpoint/2010/main" val="2868802902"/>
              </p:ext>
            </p:extLst>
          </p:nvPr>
        </p:nvGraphicFramePr>
        <p:xfrm>
          <a:off x="398590" y="1961356"/>
          <a:ext cx="5194300" cy="2935287"/>
        </p:xfrm>
        <a:graphic>
          <a:graphicData uri="http://schemas.openxmlformats.org/drawingml/2006/chart">
            <c:chart xmlns:c="http://schemas.openxmlformats.org/drawingml/2006/chart" xmlns:r="http://schemas.openxmlformats.org/officeDocument/2006/relationships" r:id="rId3"/>
          </a:graphicData>
        </a:graphic>
      </p:graphicFrame>
      <p:pic>
        <p:nvPicPr>
          <p:cNvPr id="4" name="Picture 3">
            <a:extLst>
              <a:ext uri="{FF2B5EF4-FFF2-40B4-BE49-F238E27FC236}">
                <a16:creationId xmlns:a16="http://schemas.microsoft.com/office/drawing/2014/main" id="{12377440-2987-D386-DEB3-043191894D38}"/>
              </a:ext>
            </a:extLst>
          </p:cNvPr>
          <p:cNvPicPr>
            <a:picLocks noChangeAspect="1"/>
          </p:cNvPicPr>
          <p:nvPr/>
        </p:nvPicPr>
        <p:blipFill>
          <a:blip r:embed="rId4"/>
          <a:stretch>
            <a:fillRect/>
          </a:stretch>
        </p:blipFill>
        <p:spPr>
          <a:xfrm>
            <a:off x="398590" y="4895751"/>
            <a:ext cx="2400300" cy="1762125"/>
          </a:xfrm>
          <a:prstGeom prst="rect">
            <a:avLst/>
          </a:prstGeom>
        </p:spPr>
      </p:pic>
    </p:spTree>
    <p:extLst>
      <p:ext uri="{BB962C8B-B14F-4D97-AF65-F5344CB8AC3E}">
        <p14:creationId xmlns:p14="http://schemas.microsoft.com/office/powerpoint/2010/main" val="15555254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8E92C-4EBA-5A5F-C7CB-5E8EB4E254CC}"/>
              </a:ext>
            </a:extLst>
          </p:cNvPr>
          <p:cNvSpPr>
            <a:spLocks noGrp="1"/>
          </p:cNvSpPr>
          <p:nvPr>
            <p:ph type="title"/>
          </p:nvPr>
        </p:nvSpPr>
        <p:spPr/>
        <p:txBody>
          <a:bodyPr/>
          <a:lstStyle/>
          <a:p>
            <a:r>
              <a:rPr lang="en-US" dirty="0"/>
              <a:t>AVG FOOD cost paid by students in Portland vs Corvallis in Oregon</a:t>
            </a:r>
          </a:p>
        </p:txBody>
      </p:sp>
      <p:sp>
        <p:nvSpPr>
          <p:cNvPr id="5" name="Text Placeholder 4">
            <a:extLst>
              <a:ext uri="{FF2B5EF4-FFF2-40B4-BE49-F238E27FC236}">
                <a16:creationId xmlns:a16="http://schemas.microsoft.com/office/drawing/2014/main" id="{DBA5D269-B4D9-44F0-E6F3-3E3FE3914BA1}"/>
              </a:ext>
            </a:extLst>
          </p:cNvPr>
          <p:cNvSpPr>
            <a:spLocks noGrp="1"/>
          </p:cNvSpPr>
          <p:nvPr>
            <p:ph type="body" sz="quarter" idx="3"/>
          </p:nvPr>
        </p:nvSpPr>
        <p:spPr>
          <a:xfrm>
            <a:off x="6096000" y="1457966"/>
            <a:ext cx="5194770" cy="1394962"/>
          </a:xfrm>
        </p:spPr>
        <p:txBody>
          <a:bodyPr/>
          <a:lstStyle/>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endParaRPr kumimoji="0" lang="en-US" sz="12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endParaRPr>
          </a:p>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endParaRPr lang="en-US" sz="1200" b="1" dirty="0">
              <a:solidFill>
                <a:srgbClr val="000000">
                  <a:lumMod val="75000"/>
                  <a:lumOff val="25000"/>
                </a:srgbClr>
              </a:solidFill>
              <a:latin typeface="Franklin Gothic Book" panose="020B0502020104020203"/>
            </a:endParaRPr>
          </a:p>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r>
              <a:rPr kumimoji="0" lang="en-US" sz="12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Results outlines</a:t>
            </a:r>
            <a:r>
              <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 The students in Corvallis are paying more for the food than students are in Portland. The difference between the means is about </a:t>
            </a: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$40</a:t>
            </a:r>
            <a:r>
              <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/per month. The minimum paid by Portland students for food is $50/per month, the maximum is $950/per month, while the minimum paid by students living in Corvallis is about $50 and the maximum is $ 850 monthly. NO. OF PARTCIPAINTS : 106</a:t>
            </a:r>
            <a:endParaRPr kumimoji="0" lang="en-US" sz="20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endParaRPr>
          </a:p>
          <a:p>
            <a:endParaRPr lang="en-US" dirty="0"/>
          </a:p>
        </p:txBody>
      </p:sp>
      <p:pic>
        <p:nvPicPr>
          <p:cNvPr id="7" name="Content Placeholder 6">
            <a:extLst>
              <a:ext uri="{FF2B5EF4-FFF2-40B4-BE49-F238E27FC236}">
                <a16:creationId xmlns:a16="http://schemas.microsoft.com/office/drawing/2014/main" id="{29EF68A1-D63E-C0D4-C6D4-0B130E00AFE7}"/>
              </a:ext>
            </a:extLst>
          </p:cNvPr>
          <p:cNvPicPr>
            <a:picLocks noGrp="1" noChangeAspect="1"/>
          </p:cNvPicPr>
          <p:nvPr>
            <p:ph sz="quarter" idx="4"/>
          </p:nvPr>
        </p:nvPicPr>
        <p:blipFill>
          <a:blip r:embed="rId2"/>
          <a:stretch>
            <a:fillRect/>
          </a:stretch>
        </p:blipFill>
        <p:spPr>
          <a:xfrm>
            <a:off x="6096469" y="3174606"/>
            <a:ext cx="5725109" cy="2686698"/>
          </a:xfrm>
          <a:prstGeom prst="rect">
            <a:avLst/>
          </a:prstGeom>
        </p:spPr>
      </p:pic>
      <p:pic>
        <p:nvPicPr>
          <p:cNvPr id="4" name="Picture 3">
            <a:extLst>
              <a:ext uri="{FF2B5EF4-FFF2-40B4-BE49-F238E27FC236}">
                <a16:creationId xmlns:a16="http://schemas.microsoft.com/office/drawing/2014/main" id="{DA32AC07-FFD1-C4B1-7618-1C4D69461F31}"/>
              </a:ext>
            </a:extLst>
          </p:cNvPr>
          <p:cNvPicPr>
            <a:picLocks noChangeAspect="1"/>
          </p:cNvPicPr>
          <p:nvPr/>
        </p:nvPicPr>
        <p:blipFill>
          <a:blip r:embed="rId3"/>
          <a:stretch>
            <a:fillRect/>
          </a:stretch>
        </p:blipFill>
        <p:spPr>
          <a:xfrm>
            <a:off x="581025" y="4631223"/>
            <a:ext cx="2400300" cy="1762125"/>
          </a:xfrm>
          <a:prstGeom prst="rect">
            <a:avLst/>
          </a:prstGeom>
        </p:spPr>
      </p:pic>
      <p:pic>
        <p:nvPicPr>
          <p:cNvPr id="10" name="Content Placeholder 9">
            <a:extLst>
              <a:ext uri="{FF2B5EF4-FFF2-40B4-BE49-F238E27FC236}">
                <a16:creationId xmlns:a16="http://schemas.microsoft.com/office/drawing/2014/main" id="{F6582C88-FBAF-9AE8-8C92-AEAEA1C1C3D6}"/>
              </a:ext>
            </a:extLst>
          </p:cNvPr>
          <p:cNvPicPr>
            <a:picLocks noGrp="1" noChangeAspect="1"/>
          </p:cNvPicPr>
          <p:nvPr>
            <p:ph sz="half" idx="2"/>
          </p:nvPr>
        </p:nvPicPr>
        <p:blipFill>
          <a:blip r:embed="rId4"/>
          <a:stretch>
            <a:fillRect/>
          </a:stretch>
        </p:blipFill>
        <p:spPr>
          <a:xfrm>
            <a:off x="581025" y="1762324"/>
            <a:ext cx="4584589" cy="2755631"/>
          </a:xfrm>
          <a:prstGeom prst="rect">
            <a:avLst/>
          </a:prstGeom>
        </p:spPr>
      </p:pic>
    </p:spTree>
    <p:extLst>
      <p:ext uri="{BB962C8B-B14F-4D97-AF65-F5344CB8AC3E}">
        <p14:creationId xmlns:p14="http://schemas.microsoft.com/office/powerpoint/2010/main" val="3743161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37" name="Rectangle 36">
            <a:extLst>
              <a:ext uri="{FF2B5EF4-FFF2-40B4-BE49-F238E27FC236}">
                <a16:creationId xmlns:a16="http://schemas.microsoft.com/office/drawing/2014/main" id="{963FC0CD-F19B-4D9C-9C47-EB7E9D16E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CEF6DA-8F65-CAD1-B446-B2864E558B17}"/>
              </a:ext>
            </a:extLst>
          </p:cNvPr>
          <p:cNvSpPr>
            <a:spLocks noGrp="1"/>
          </p:cNvSpPr>
          <p:nvPr>
            <p:ph type="title"/>
          </p:nvPr>
        </p:nvSpPr>
        <p:spPr>
          <a:xfrm>
            <a:off x="581191" y="723901"/>
            <a:ext cx="10993549" cy="1428750"/>
          </a:xfrm>
        </p:spPr>
        <p:txBody>
          <a:bodyPr vert="horz" lIns="91440" tIns="45720" rIns="91440" bIns="45720" rtlCol="0" anchor="b">
            <a:normAutofit/>
          </a:bodyPr>
          <a:lstStyle/>
          <a:p>
            <a:pPr>
              <a:lnSpc>
                <a:spcPct val="90000"/>
              </a:lnSpc>
            </a:pPr>
            <a:r>
              <a:rPr lang="en-US" sz="3100" dirty="0"/>
              <a:t>Number of students responded to survey(Top 4 states) comparing to their original student numbers in the states</a:t>
            </a:r>
          </a:p>
        </p:txBody>
      </p:sp>
      <p:sp>
        <p:nvSpPr>
          <p:cNvPr id="39" name="Rectangle 38">
            <a:extLst>
              <a:ext uri="{FF2B5EF4-FFF2-40B4-BE49-F238E27FC236}">
                <a16:creationId xmlns:a16="http://schemas.microsoft.com/office/drawing/2014/main" id="{2E70159E-5269-4C18-AA0B-D50513DB3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40">
            <a:extLst>
              <a:ext uri="{FF2B5EF4-FFF2-40B4-BE49-F238E27FC236}">
                <a16:creationId xmlns:a16="http://schemas.microsoft.com/office/drawing/2014/main" id="{BBBE9C8C-98B2-41C2-B47B-9A396CBA2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42">
            <a:extLst>
              <a:ext uri="{FF2B5EF4-FFF2-40B4-BE49-F238E27FC236}">
                <a16:creationId xmlns:a16="http://schemas.microsoft.com/office/drawing/2014/main" id="{B2ECCA3D-5ECA-4A8B-B9D7-CE6DEB72B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a:extLst>
              <a:ext uri="{FF2B5EF4-FFF2-40B4-BE49-F238E27FC236}">
                <a16:creationId xmlns:a16="http://schemas.microsoft.com/office/drawing/2014/main" id="{5388C132-63C8-B74F-C1C7-7C901B7E22F6}"/>
              </a:ext>
            </a:extLst>
          </p:cNvPr>
          <p:cNvPicPr>
            <a:picLocks noGrp="1" noChangeAspect="1"/>
          </p:cNvPicPr>
          <p:nvPr>
            <p:ph idx="1"/>
          </p:nvPr>
        </p:nvPicPr>
        <p:blipFill>
          <a:blip r:embed="rId2"/>
          <a:stretch>
            <a:fillRect/>
          </a:stretch>
        </p:blipFill>
        <p:spPr>
          <a:xfrm>
            <a:off x="635457" y="3183643"/>
            <a:ext cx="10916463" cy="2816660"/>
          </a:xfrm>
          <a:prstGeom prst="rect">
            <a:avLst/>
          </a:prstGeom>
        </p:spPr>
      </p:pic>
    </p:spTree>
    <p:extLst>
      <p:ext uri="{BB962C8B-B14F-4D97-AF65-F5344CB8AC3E}">
        <p14:creationId xmlns:p14="http://schemas.microsoft.com/office/powerpoint/2010/main" val="29873407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86EC1-56E9-723F-21DB-4D689D501EBC}"/>
              </a:ext>
            </a:extLst>
          </p:cNvPr>
          <p:cNvSpPr>
            <a:spLocks noGrp="1"/>
          </p:cNvSpPr>
          <p:nvPr>
            <p:ph type="title"/>
          </p:nvPr>
        </p:nvSpPr>
        <p:spPr/>
        <p:txBody>
          <a:bodyPr/>
          <a:lstStyle/>
          <a:p>
            <a:r>
              <a:rPr lang="en-US" dirty="0"/>
              <a:t>AVG FOOD cost paid by students in TEMPE VS IN Tucson IN ARIZONA</a:t>
            </a:r>
          </a:p>
        </p:txBody>
      </p:sp>
      <p:sp>
        <p:nvSpPr>
          <p:cNvPr id="5" name="Text Placeholder 4">
            <a:extLst>
              <a:ext uri="{FF2B5EF4-FFF2-40B4-BE49-F238E27FC236}">
                <a16:creationId xmlns:a16="http://schemas.microsoft.com/office/drawing/2014/main" id="{91DE40D0-6D89-029E-97BF-794908364761}"/>
              </a:ext>
            </a:extLst>
          </p:cNvPr>
          <p:cNvSpPr>
            <a:spLocks noGrp="1"/>
          </p:cNvSpPr>
          <p:nvPr>
            <p:ph type="body" sz="quarter" idx="3"/>
          </p:nvPr>
        </p:nvSpPr>
        <p:spPr>
          <a:xfrm>
            <a:off x="5982629" y="1477104"/>
            <a:ext cx="5628177" cy="1247807"/>
          </a:xfrm>
        </p:spPr>
        <p:txBody>
          <a:bodyPr/>
          <a:lstStyle/>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endParaRPr kumimoji="0" lang="en-US" sz="12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endParaRPr>
          </a:p>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r>
              <a:rPr kumimoji="0" lang="en-US" sz="12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Results outlines</a:t>
            </a:r>
            <a:r>
              <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 The students in Tempe are paying more for the food than students are in Tucson. The differences between the means are about </a:t>
            </a: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$33</a:t>
            </a:r>
            <a:r>
              <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/per monthly. The minimum paid by Tempe students for food is $50/monthly, and the maximum is $950/monthly, while the minimum paid by students living in Tuscan is about $50 and the maximum is $1000/monthly. NO. OF PARTCIPAINTS : 265</a:t>
            </a:r>
            <a:endParaRPr kumimoji="0" lang="en-US" sz="20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endParaRPr>
          </a:p>
          <a:p>
            <a:endParaRPr lang="en-US" dirty="0"/>
          </a:p>
        </p:txBody>
      </p:sp>
      <p:pic>
        <p:nvPicPr>
          <p:cNvPr id="11" name="Content Placeholder 10">
            <a:extLst>
              <a:ext uri="{FF2B5EF4-FFF2-40B4-BE49-F238E27FC236}">
                <a16:creationId xmlns:a16="http://schemas.microsoft.com/office/drawing/2014/main" id="{C1E229C5-8796-4064-3CE0-6F31D20D6CE7}"/>
              </a:ext>
            </a:extLst>
          </p:cNvPr>
          <p:cNvPicPr>
            <a:picLocks noGrp="1" noChangeAspect="1"/>
          </p:cNvPicPr>
          <p:nvPr>
            <p:ph sz="quarter" idx="4"/>
          </p:nvPr>
        </p:nvPicPr>
        <p:blipFill>
          <a:blip r:embed="rId2"/>
          <a:stretch>
            <a:fillRect/>
          </a:stretch>
        </p:blipFill>
        <p:spPr>
          <a:xfrm>
            <a:off x="5938208" y="3570004"/>
            <a:ext cx="5628345" cy="2558338"/>
          </a:xfrm>
          <a:prstGeom prst="rect">
            <a:avLst/>
          </a:prstGeom>
        </p:spPr>
      </p:pic>
      <p:pic>
        <p:nvPicPr>
          <p:cNvPr id="16" name="Content Placeholder 15">
            <a:extLst>
              <a:ext uri="{FF2B5EF4-FFF2-40B4-BE49-F238E27FC236}">
                <a16:creationId xmlns:a16="http://schemas.microsoft.com/office/drawing/2014/main" id="{C9D2BB3E-40FC-8F80-D3E2-B6977C3ECB6E}"/>
              </a:ext>
            </a:extLst>
          </p:cNvPr>
          <p:cNvPicPr>
            <a:picLocks noGrp="1" noChangeAspect="1"/>
          </p:cNvPicPr>
          <p:nvPr>
            <p:ph sz="half" idx="2"/>
          </p:nvPr>
        </p:nvPicPr>
        <p:blipFill>
          <a:blip r:embed="rId3"/>
          <a:stretch>
            <a:fillRect/>
          </a:stretch>
        </p:blipFill>
        <p:spPr>
          <a:xfrm>
            <a:off x="581025" y="1822410"/>
            <a:ext cx="4889444" cy="2938868"/>
          </a:xfrm>
          <a:prstGeom prst="rect">
            <a:avLst/>
          </a:prstGeom>
        </p:spPr>
      </p:pic>
      <p:pic>
        <p:nvPicPr>
          <p:cNvPr id="4" name="Picture 3">
            <a:extLst>
              <a:ext uri="{FF2B5EF4-FFF2-40B4-BE49-F238E27FC236}">
                <a16:creationId xmlns:a16="http://schemas.microsoft.com/office/drawing/2014/main" id="{E60E895F-D8E0-469C-E09A-743A4BFD9EC3}"/>
              </a:ext>
            </a:extLst>
          </p:cNvPr>
          <p:cNvPicPr>
            <a:picLocks noChangeAspect="1"/>
          </p:cNvPicPr>
          <p:nvPr/>
        </p:nvPicPr>
        <p:blipFill>
          <a:blip r:embed="rId4"/>
          <a:stretch>
            <a:fillRect/>
          </a:stretch>
        </p:blipFill>
        <p:spPr>
          <a:xfrm>
            <a:off x="625447" y="4814714"/>
            <a:ext cx="2400300" cy="1762125"/>
          </a:xfrm>
          <a:prstGeom prst="rect">
            <a:avLst/>
          </a:prstGeom>
        </p:spPr>
      </p:pic>
    </p:spTree>
    <p:extLst>
      <p:ext uri="{BB962C8B-B14F-4D97-AF65-F5344CB8AC3E}">
        <p14:creationId xmlns:p14="http://schemas.microsoft.com/office/powerpoint/2010/main" val="4370423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91D4D-C0CB-1D93-632A-C212A4E3A95B}"/>
              </a:ext>
            </a:extLst>
          </p:cNvPr>
          <p:cNvSpPr>
            <a:spLocks noGrp="1"/>
          </p:cNvSpPr>
          <p:nvPr>
            <p:ph type="title"/>
          </p:nvPr>
        </p:nvSpPr>
        <p:spPr/>
        <p:txBody>
          <a:bodyPr/>
          <a:lstStyle/>
          <a:p>
            <a:r>
              <a:rPr lang="en-US" dirty="0">
                <a:solidFill>
                  <a:srgbClr val="FF0000"/>
                </a:solidFill>
              </a:rPr>
              <a:t>Summary</a:t>
            </a:r>
            <a:r>
              <a:rPr lang="en-US" dirty="0"/>
              <a:t> : AVG FOOD cost paid by students over 4 states CA, CO,AZ, and OR.</a:t>
            </a:r>
          </a:p>
        </p:txBody>
      </p:sp>
      <p:pic>
        <p:nvPicPr>
          <p:cNvPr id="8" name="Content Placeholder 7">
            <a:extLst>
              <a:ext uri="{FF2B5EF4-FFF2-40B4-BE49-F238E27FC236}">
                <a16:creationId xmlns:a16="http://schemas.microsoft.com/office/drawing/2014/main" id="{0904799D-1ECA-AE96-7068-8C0461422E74}"/>
              </a:ext>
            </a:extLst>
          </p:cNvPr>
          <p:cNvPicPr>
            <a:picLocks noGrp="1" noChangeAspect="1"/>
          </p:cNvPicPr>
          <p:nvPr>
            <p:ph sz="half" idx="2"/>
          </p:nvPr>
        </p:nvPicPr>
        <p:blipFill>
          <a:blip r:embed="rId2"/>
          <a:stretch>
            <a:fillRect/>
          </a:stretch>
        </p:blipFill>
        <p:spPr>
          <a:xfrm>
            <a:off x="818973" y="2051184"/>
            <a:ext cx="4584589" cy="2755631"/>
          </a:xfrm>
          <a:prstGeom prst="rect">
            <a:avLst/>
          </a:prstGeom>
        </p:spPr>
      </p:pic>
      <p:sp>
        <p:nvSpPr>
          <p:cNvPr id="5" name="Text Placeholder 4">
            <a:extLst>
              <a:ext uri="{FF2B5EF4-FFF2-40B4-BE49-F238E27FC236}">
                <a16:creationId xmlns:a16="http://schemas.microsoft.com/office/drawing/2014/main" id="{6351BD35-88A0-7C7E-2AD6-7C84F4933DF3}"/>
              </a:ext>
            </a:extLst>
          </p:cNvPr>
          <p:cNvSpPr>
            <a:spLocks noGrp="1"/>
          </p:cNvSpPr>
          <p:nvPr>
            <p:ph type="body" sz="quarter" idx="3"/>
          </p:nvPr>
        </p:nvSpPr>
        <p:spPr>
          <a:xfrm>
            <a:off x="6446520" y="2250892"/>
            <a:ext cx="5486399" cy="1271626"/>
          </a:xfrm>
        </p:spPr>
        <p:txBody>
          <a:bodyPr/>
          <a:lstStyle/>
          <a:p>
            <a:r>
              <a:rPr lang="en-US" dirty="0"/>
              <a:t>The AVG cost of food over 4 states is approximately similar despite the AVG cost of food in OR being more than other states and is about $427.47/ monthly.  </a:t>
            </a:r>
          </a:p>
        </p:txBody>
      </p:sp>
      <p:pic>
        <p:nvPicPr>
          <p:cNvPr id="7" name="Content Placeholder 6">
            <a:extLst>
              <a:ext uri="{FF2B5EF4-FFF2-40B4-BE49-F238E27FC236}">
                <a16:creationId xmlns:a16="http://schemas.microsoft.com/office/drawing/2014/main" id="{27F9B4A8-3E5D-4606-1830-8749E6A5D29A}"/>
              </a:ext>
            </a:extLst>
          </p:cNvPr>
          <p:cNvPicPr>
            <a:picLocks noGrp="1" noChangeAspect="1"/>
          </p:cNvPicPr>
          <p:nvPr>
            <p:ph sz="quarter" idx="4"/>
          </p:nvPr>
        </p:nvPicPr>
        <p:blipFill>
          <a:blip r:embed="rId3"/>
          <a:stretch>
            <a:fillRect/>
          </a:stretch>
        </p:blipFill>
        <p:spPr>
          <a:xfrm>
            <a:off x="7297800" y="3739897"/>
            <a:ext cx="3693287" cy="1434446"/>
          </a:xfrm>
          <a:prstGeom prst="rect">
            <a:avLst/>
          </a:prstGeom>
        </p:spPr>
      </p:pic>
      <p:sp>
        <p:nvSpPr>
          <p:cNvPr id="3" name="TextBox 2">
            <a:extLst>
              <a:ext uri="{FF2B5EF4-FFF2-40B4-BE49-F238E27FC236}">
                <a16:creationId xmlns:a16="http://schemas.microsoft.com/office/drawing/2014/main" id="{1BD87C06-31FF-9DA6-CA52-46215B12E841}"/>
              </a:ext>
            </a:extLst>
          </p:cNvPr>
          <p:cNvSpPr txBox="1"/>
          <p:nvPr/>
        </p:nvSpPr>
        <p:spPr>
          <a:xfrm>
            <a:off x="918167" y="5140009"/>
            <a:ext cx="2579525" cy="1200329"/>
          </a:xfrm>
          <a:prstGeom prst="rect">
            <a:avLst/>
          </a:prstGeom>
          <a:noFill/>
        </p:spPr>
        <p:txBody>
          <a:bodyPr wrap="square" rtlCol="0">
            <a:spAutoFit/>
          </a:bodyPr>
          <a:lstStyle/>
          <a:p>
            <a:r>
              <a:rPr lang="en-US" b="1" i="1" dirty="0"/>
              <a:t>Total students answered the food cost question is 774 students from the 1062 students.</a:t>
            </a:r>
          </a:p>
        </p:txBody>
      </p:sp>
    </p:spTree>
    <p:extLst>
      <p:ext uri="{BB962C8B-B14F-4D97-AF65-F5344CB8AC3E}">
        <p14:creationId xmlns:p14="http://schemas.microsoft.com/office/powerpoint/2010/main" val="42743257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27">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9">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31">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33">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46" name="Rectangle 35">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Blood in a test tube">
            <a:extLst>
              <a:ext uri="{FF2B5EF4-FFF2-40B4-BE49-F238E27FC236}">
                <a16:creationId xmlns:a16="http://schemas.microsoft.com/office/drawing/2014/main" id="{F5C7E944-F0B7-1C6B-A0EF-2F97A9B54353}"/>
              </a:ext>
            </a:extLst>
          </p:cNvPr>
          <p:cNvPicPr>
            <a:picLocks noChangeAspect="1"/>
          </p:cNvPicPr>
          <p:nvPr/>
        </p:nvPicPr>
        <p:blipFill rotWithShape="1">
          <a:blip r:embed="rId2">
            <a:alphaModFix/>
          </a:blip>
          <a:srcRect t="3326" b="12405"/>
          <a:stretch/>
        </p:blipFill>
        <p:spPr>
          <a:xfrm>
            <a:off x="20" y="10"/>
            <a:ext cx="12191980" cy="6857990"/>
          </a:xfrm>
          <a:prstGeom prst="rect">
            <a:avLst/>
          </a:prstGeom>
        </p:spPr>
      </p:pic>
      <p:sp>
        <p:nvSpPr>
          <p:cNvPr id="47" name="Rectangle 37">
            <a:extLst>
              <a:ext uri="{FF2B5EF4-FFF2-40B4-BE49-F238E27FC236}">
                <a16:creationId xmlns:a16="http://schemas.microsoft.com/office/drawing/2014/main" id="{E2EDC3F9-BBE3-45A8-BBC7-E154E21D9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3090890"/>
            <a:ext cx="12188952" cy="3767110"/>
          </a:xfrm>
          <a:prstGeom prst="rect">
            <a:avLst/>
          </a:prstGeom>
          <a:gradFill>
            <a:gsLst>
              <a:gs pos="42000">
                <a:schemeClr val="tx1">
                  <a:alpha val="23000"/>
                </a:schemeClr>
              </a:gs>
              <a:gs pos="0">
                <a:schemeClr val="tx1">
                  <a:alpha val="0"/>
                </a:schemeClr>
              </a:gs>
              <a:gs pos="100000">
                <a:schemeClr val="tx1">
                  <a:alpha val="3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F1FE91-91FB-6972-7486-27561CFDCAC9}"/>
              </a:ext>
            </a:extLst>
          </p:cNvPr>
          <p:cNvSpPr>
            <a:spLocks noGrp="1"/>
          </p:cNvSpPr>
          <p:nvPr>
            <p:ph type="title"/>
          </p:nvPr>
        </p:nvSpPr>
        <p:spPr>
          <a:xfrm>
            <a:off x="965201" y="3591034"/>
            <a:ext cx="10225530" cy="1475013"/>
          </a:xfrm>
        </p:spPr>
        <p:txBody>
          <a:bodyPr vert="horz" lIns="91440" tIns="45720" rIns="91440" bIns="45720" rtlCol="0" anchor="b">
            <a:normAutofit/>
          </a:bodyPr>
          <a:lstStyle/>
          <a:p>
            <a:r>
              <a:rPr lang="en-US" sz="4000">
                <a:solidFill>
                  <a:schemeClr val="bg1"/>
                </a:solidFill>
              </a:rPr>
              <a:t>conclusion</a:t>
            </a:r>
          </a:p>
        </p:txBody>
      </p:sp>
    </p:spTree>
    <p:extLst>
      <p:ext uri="{BB962C8B-B14F-4D97-AF65-F5344CB8AC3E}">
        <p14:creationId xmlns:p14="http://schemas.microsoft.com/office/powerpoint/2010/main" val="1355725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EBBD2357-5F78-E61E-81AF-D96200DBBFB9}"/>
              </a:ext>
            </a:extLst>
          </p:cNvPr>
          <p:cNvSpPr>
            <a:spLocks noGrp="1"/>
          </p:cNvSpPr>
          <p:nvPr>
            <p:ph type="title"/>
          </p:nvPr>
        </p:nvSpPr>
        <p:spPr>
          <a:xfrm>
            <a:off x="581192" y="702156"/>
            <a:ext cx="11029616" cy="1188720"/>
          </a:xfrm>
        </p:spPr>
        <p:txBody>
          <a:bodyPr>
            <a:normAutofit/>
          </a:bodyPr>
          <a:lstStyle/>
          <a:p>
            <a:r>
              <a:rPr lang="en-US">
                <a:solidFill>
                  <a:schemeClr val="tx1">
                    <a:lumMod val="85000"/>
                    <a:lumOff val="15000"/>
                  </a:schemeClr>
                </a:solidFill>
              </a:rPr>
              <a:t>Conclusion</a:t>
            </a:r>
          </a:p>
        </p:txBody>
      </p:sp>
      <p:sp>
        <p:nvSpPr>
          <p:cNvPr id="82" name="Rectangle 81">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83">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85">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75" name="Content Placeholder 2">
            <a:extLst>
              <a:ext uri="{FF2B5EF4-FFF2-40B4-BE49-F238E27FC236}">
                <a16:creationId xmlns:a16="http://schemas.microsoft.com/office/drawing/2014/main" id="{CB645D5C-4C37-9714-DF0B-FF300914012F}"/>
              </a:ext>
            </a:extLst>
          </p:cNvPr>
          <p:cNvGraphicFramePr>
            <a:graphicFrameLocks noGrp="1"/>
          </p:cNvGraphicFramePr>
          <p:nvPr>
            <p:ph idx="1"/>
            <p:extLst>
              <p:ext uri="{D42A27DB-BD31-4B8C-83A1-F6EECF244321}">
                <p14:modId xmlns:p14="http://schemas.microsoft.com/office/powerpoint/2010/main" val="2178965568"/>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9657969"/>
      </p:ext>
    </p:extLst>
  </p:cSld>
  <p:clrMapOvr>
    <a:overrideClrMapping bg1="dk1" tx1="lt1" bg2="dk2" tx2="lt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59">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2" name="Rectangle 61">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4" name="Rectangle 63">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6" name="Rectangle 65">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68" name="Rectangle 67">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10" name="Title 9">
            <a:extLst>
              <a:ext uri="{FF2B5EF4-FFF2-40B4-BE49-F238E27FC236}">
                <a16:creationId xmlns:a16="http://schemas.microsoft.com/office/drawing/2014/main" id="{E91EB2FD-C2E8-DA80-954B-D9B9A177996C}"/>
              </a:ext>
            </a:extLst>
          </p:cNvPr>
          <p:cNvSpPr>
            <a:spLocks noGrp="1"/>
          </p:cNvSpPr>
          <p:nvPr>
            <p:ph type="title"/>
          </p:nvPr>
        </p:nvSpPr>
        <p:spPr>
          <a:xfrm>
            <a:off x="581192" y="1009398"/>
            <a:ext cx="6823988" cy="3453419"/>
          </a:xfrm>
        </p:spPr>
        <p:txBody>
          <a:bodyPr vert="horz" lIns="91440" tIns="45720" rIns="91440" bIns="45720" rtlCol="0" anchor="b">
            <a:normAutofit/>
          </a:bodyPr>
          <a:lstStyle/>
          <a:p>
            <a:r>
              <a:rPr lang="en-US" sz="6000">
                <a:solidFill>
                  <a:schemeClr val="tx1"/>
                </a:solidFill>
              </a:rPr>
              <a:t>Thank you !</a:t>
            </a:r>
          </a:p>
        </p:txBody>
      </p:sp>
      <p:sp>
        <p:nvSpPr>
          <p:cNvPr id="11" name="Content Placeholder 10">
            <a:extLst>
              <a:ext uri="{FF2B5EF4-FFF2-40B4-BE49-F238E27FC236}">
                <a16:creationId xmlns:a16="http://schemas.microsoft.com/office/drawing/2014/main" id="{8E9E3E9E-CD98-D573-E366-78BB5C5491ED}"/>
              </a:ext>
            </a:extLst>
          </p:cNvPr>
          <p:cNvSpPr>
            <a:spLocks noGrp="1"/>
          </p:cNvSpPr>
          <p:nvPr>
            <p:ph idx="1"/>
          </p:nvPr>
        </p:nvSpPr>
        <p:spPr>
          <a:xfrm>
            <a:off x="581191" y="4572000"/>
            <a:ext cx="6823988" cy="1023580"/>
          </a:xfrm>
        </p:spPr>
        <p:txBody>
          <a:bodyPr vert="horz" lIns="91440" tIns="45720" rIns="91440" bIns="45720" rtlCol="0" anchor="t">
            <a:normAutofit/>
          </a:bodyPr>
          <a:lstStyle/>
          <a:p>
            <a:pPr marL="0" indent="0">
              <a:buNone/>
            </a:pPr>
            <a:r>
              <a:rPr lang="en-US" sz="2800" cap="all">
                <a:solidFill>
                  <a:schemeClr val="tx1">
                    <a:alpha val="60000"/>
                  </a:schemeClr>
                </a:solidFill>
              </a:rPr>
              <a:t>QUSTIONS?</a:t>
            </a:r>
          </a:p>
        </p:txBody>
      </p:sp>
      <p:sp>
        <p:nvSpPr>
          <p:cNvPr id="70" name="Rectangle 69">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36" name="Picture 12" descr="Magnifying glass on clear background">
            <a:extLst>
              <a:ext uri="{FF2B5EF4-FFF2-40B4-BE49-F238E27FC236}">
                <a16:creationId xmlns:a16="http://schemas.microsoft.com/office/drawing/2014/main" id="{FFA18BE8-DD89-C00A-4F39-19FC8DB0748B}"/>
              </a:ext>
            </a:extLst>
          </p:cNvPr>
          <p:cNvPicPr>
            <a:picLocks noChangeAspect="1"/>
          </p:cNvPicPr>
          <p:nvPr/>
        </p:nvPicPr>
        <p:blipFill rotWithShape="1">
          <a:blip r:embed="rId2"/>
          <a:srcRect l="42895" r="17670" b="-1"/>
          <a:stretch/>
        </p:blipFill>
        <p:spPr>
          <a:xfrm>
            <a:off x="8140428" y="10"/>
            <a:ext cx="4051572" cy="6857990"/>
          </a:xfrm>
          <a:prstGeom prst="rect">
            <a:avLst/>
          </a:prstGeom>
        </p:spPr>
      </p:pic>
    </p:spTree>
    <p:extLst>
      <p:ext uri="{BB962C8B-B14F-4D97-AF65-F5344CB8AC3E}">
        <p14:creationId xmlns:p14="http://schemas.microsoft.com/office/powerpoint/2010/main" val="25692163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10"/>
                                        </p:tgtEl>
                                        <p:attrNameLst>
                                          <p:attrName>style.visibility</p:attrName>
                                        </p:attrNameLst>
                                      </p:cBhvr>
                                      <p:to>
                                        <p:strVal val="visible"/>
                                      </p:to>
                                    </p:set>
                                    <p:animEffect transition="in" filter="fade">
                                      <p:cBhvr>
                                        <p:cTn id="7" dur="4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96060F4-781D-6938-265E-C8E9BBDF1D33}"/>
              </a:ext>
            </a:extLst>
          </p:cNvPr>
          <p:cNvSpPr>
            <a:spLocks noGrp="1"/>
          </p:cNvSpPr>
          <p:nvPr>
            <p:ph type="title"/>
          </p:nvPr>
        </p:nvSpPr>
        <p:spPr>
          <a:xfrm>
            <a:off x="591223" y="969888"/>
            <a:ext cx="3409783" cy="770029"/>
          </a:xfrm>
        </p:spPr>
        <p:txBody>
          <a:bodyPr>
            <a:normAutofit/>
          </a:bodyPr>
          <a:lstStyle/>
          <a:p>
            <a:r>
              <a:rPr lang="en-US" sz="2400" dirty="0">
                <a:solidFill>
                  <a:srgbClr val="FFFFFF"/>
                </a:solidFill>
              </a:rPr>
              <a:t>Columns charts</a:t>
            </a:r>
          </a:p>
        </p:txBody>
      </p:sp>
      <p:graphicFrame>
        <p:nvGraphicFramePr>
          <p:cNvPr id="9" name="Content Placeholder 8">
            <a:extLst>
              <a:ext uri="{FF2B5EF4-FFF2-40B4-BE49-F238E27FC236}">
                <a16:creationId xmlns:a16="http://schemas.microsoft.com/office/drawing/2014/main" id="{682B6D4A-8CB0-D09E-B367-8AB080F1AF22}"/>
              </a:ext>
            </a:extLst>
          </p:cNvPr>
          <p:cNvGraphicFramePr>
            <a:graphicFrameLocks noGrp="1"/>
          </p:cNvGraphicFramePr>
          <p:nvPr>
            <p:ph idx="1"/>
            <p:extLst>
              <p:ext uri="{D42A27DB-BD31-4B8C-83A1-F6EECF244321}">
                <p14:modId xmlns:p14="http://schemas.microsoft.com/office/powerpoint/2010/main" val="3964097084"/>
              </p:ext>
            </p:extLst>
          </p:nvPr>
        </p:nvGraphicFramePr>
        <p:xfrm>
          <a:off x="539496" y="2341117"/>
          <a:ext cx="3284469" cy="2346960"/>
        </p:xfrm>
        <a:graphic>
          <a:graphicData uri="http://schemas.openxmlformats.org/drawingml/2006/table">
            <a:tbl>
              <a:tblPr/>
              <a:tblGrid>
                <a:gridCol w="3284469">
                  <a:extLst>
                    <a:ext uri="{9D8B030D-6E8A-4147-A177-3AD203B41FA5}">
                      <a16:colId xmlns:a16="http://schemas.microsoft.com/office/drawing/2014/main" val="3459663801"/>
                    </a:ext>
                  </a:extLst>
                </a:gridCol>
              </a:tblGrid>
              <a:tr h="2279651">
                <a:tc>
                  <a:txBody>
                    <a:bodyPr/>
                    <a:lstStyle/>
                    <a:p>
                      <a:pPr marL="285750" indent="-285750" algn="l" fontAlgn="b">
                        <a:buFont typeface="Arial" panose="020B0604020202020204" pitchFamily="34" charset="0"/>
                        <a:buChar char="•"/>
                      </a:pPr>
                      <a:r>
                        <a:rPr lang="en-US" sz="1400" b="1" i="0" u="none" strike="noStrike" dirty="0">
                          <a:solidFill>
                            <a:schemeClr val="tx1"/>
                          </a:solidFill>
                          <a:effectLst/>
                          <a:latin typeface="Arial" panose="020B0604020202020204" pitchFamily="34" charset="0"/>
                        </a:rPr>
                        <a:t>Is about 53.77% of our students in CO were responding in this survey</a:t>
                      </a:r>
                    </a:p>
                    <a:p>
                      <a:pPr marL="285750" indent="-285750" algn="l" fontAlgn="b">
                        <a:buFont typeface="Arial" panose="020B0604020202020204" pitchFamily="34" charset="0"/>
                        <a:buChar char="•"/>
                      </a:pPr>
                      <a:r>
                        <a:rPr lang="en-US" sz="1400" b="1" i="0" u="none" strike="noStrike" dirty="0">
                          <a:solidFill>
                            <a:schemeClr val="tx1"/>
                          </a:solidFill>
                          <a:effectLst/>
                          <a:latin typeface="Arial" panose="020B0604020202020204" pitchFamily="34" charset="0"/>
                        </a:rPr>
                        <a:t>Is about 34.25%% of our students in CA were responding in this survey</a:t>
                      </a:r>
                    </a:p>
                    <a:p>
                      <a:pPr marL="285750" indent="-285750" algn="l" fontAlgn="b">
                        <a:buFont typeface="Arial" panose="020B0604020202020204" pitchFamily="34" charset="0"/>
                        <a:buChar char="•"/>
                      </a:pPr>
                      <a:r>
                        <a:rPr lang="en-US" sz="1400" b="1" i="0" u="none" strike="noStrike" dirty="0">
                          <a:solidFill>
                            <a:schemeClr val="tx1"/>
                          </a:solidFill>
                          <a:effectLst/>
                          <a:latin typeface="Arial" panose="020B0604020202020204" pitchFamily="34" charset="0"/>
                        </a:rPr>
                        <a:t>Is about 51.20% of our students in AZ were responding in this survey</a:t>
                      </a:r>
                    </a:p>
                    <a:p>
                      <a:pPr marL="285750" indent="-285750" algn="l" fontAlgn="b">
                        <a:buFont typeface="Arial" panose="020B0604020202020204" pitchFamily="34" charset="0"/>
                        <a:buChar char="•"/>
                      </a:pPr>
                      <a:r>
                        <a:rPr lang="en-US" sz="1400" b="1" i="0" u="none" strike="noStrike" dirty="0">
                          <a:solidFill>
                            <a:schemeClr val="tx1"/>
                          </a:solidFill>
                          <a:effectLst/>
                          <a:latin typeface="Arial" panose="020B0604020202020204" pitchFamily="34" charset="0"/>
                        </a:rPr>
                        <a:t>Is about 47.74% of our students in OR were responding in this survey</a:t>
                      </a:r>
                    </a:p>
                    <a:p>
                      <a:pPr marL="285750" indent="-285750" algn="l" fontAlgn="b">
                        <a:buFont typeface="Arial" panose="020B0604020202020204" pitchFamily="34" charset="0"/>
                        <a:buChar char="•"/>
                      </a:pPr>
                      <a:r>
                        <a:rPr lang="en-US" sz="1400" b="1" i="0" u="none" strike="noStrike" dirty="0">
                          <a:solidFill>
                            <a:schemeClr val="tx1"/>
                          </a:solidFill>
                          <a:effectLst/>
                          <a:latin typeface="Arial" panose="020B0604020202020204" pitchFamily="34" charset="0"/>
                        </a:rPr>
                        <a:t>The total percentage is 45.46% of the total.</a:t>
                      </a:r>
                    </a:p>
                  </a:txBody>
                  <a:tcPr marL="0" marR="0" marT="0" marB="0" anchor="b">
                    <a:lnL>
                      <a:noFill/>
                    </a:lnL>
                    <a:lnR>
                      <a:noFill/>
                    </a:lnR>
                    <a:lnT>
                      <a:noFill/>
                    </a:lnT>
                    <a:lnB>
                      <a:noFill/>
                    </a:lnB>
                  </a:tcPr>
                </a:tc>
                <a:extLst>
                  <a:ext uri="{0D108BD9-81ED-4DB2-BD59-A6C34878D82A}">
                    <a16:rowId xmlns:a16="http://schemas.microsoft.com/office/drawing/2014/main" val="2296834222"/>
                  </a:ext>
                </a:extLst>
              </a:tr>
            </a:tbl>
          </a:graphicData>
        </a:graphic>
      </p:graphicFrame>
      <p:pic>
        <p:nvPicPr>
          <p:cNvPr id="3" name="Picture 2">
            <a:extLst>
              <a:ext uri="{FF2B5EF4-FFF2-40B4-BE49-F238E27FC236}">
                <a16:creationId xmlns:a16="http://schemas.microsoft.com/office/drawing/2014/main" id="{A2392298-4455-3FFC-8F75-94CCADFB68D5}"/>
              </a:ext>
            </a:extLst>
          </p:cNvPr>
          <p:cNvPicPr>
            <a:picLocks noChangeAspect="1"/>
          </p:cNvPicPr>
          <p:nvPr/>
        </p:nvPicPr>
        <p:blipFill>
          <a:blip r:embed="rId2"/>
          <a:stretch>
            <a:fillRect/>
          </a:stretch>
        </p:blipFill>
        <p:spPr>
          <a:xfrm>
            <a:off x="4418778" y="1475073"/>
            <a:ext cx="7504298" cy="3651821"/>
          </a:xfrm>
          <a:prstGeom prst="rect">
            <a:avLst/>
          </a:prstGeom>
        </p:spPr>
      </p:pic>
    </p:spTree>
    <p:extLst>
      <p:ext uri="{BB962C8B-B14F-4D97-AF65-F5344CB8AC3E}">
        <p14:creationId xmlns:p14="http://schemas.microsoft.com/office/powerpoint/2010/main" val="386445764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69" name="Rectangle 68">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05032DB-C374-EB6B-CD21-7B64A6388414}"/>
              </a:ext>
            </a:extLst>
          </p:cNvPr>
          <p:cNvSpPr>
            <a:spLocks noGrp="1"/>
          </p:cNvSpPr>
          <p:nvPr>
            <p:ph type="ctrTitle"/>
          </p:nvPr>
        </p:nvSpPr>
        <p:spPr>
          <a:xfrm>
            <a:off x="581192" y="1009398"/>
            <a:ext cx="6823988" cy="3453419"/>
          </a:xfrm>
        </p:spPr>
        <p:txBody>
          <a:bodyPr anchor="b">
            <a:normAutofit/>
          </a:bodyPr>
          <a:lstStyle/>
          <a:p>
            <a:pPr>
              <a:lnSpc>
                <a:spcPct val="90000"/>
              </a:lnSpc>
            </a:pPr>
            <a:r>
              <a:rPr lang="en-US" sz="4200" dirty="0">
                <a:solidFill>
                  <a:schemeClr val="tx1"/>
                </a:solidFill>
              </a:rPr>
              <a:t>RENT cost paid by Kuwaiti students IN 4 states co, ca, AZ, or.</a:t>
            </a:r>
          </a:p>
        </p:txBody>
      </p:sp>
      <p:sp>
        <p:nvSpPr>
          <p:cNvPr id="71" name="Rectangle 70">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24" name="Picture 8" descr="Low angle view of modern financial skyscrapers into the sky">
            <a:extLst>
              <a:ext uri="{FF2B5EF4-FFF2-40B4-BE49-F238E27FC236}">
                <a16:creationId xmlns:a16="http://schemas.microsoft.com/office/drawing/2014/main" id="{B0B1D075-4834-B046-B912-5499CD2A4B8E}"/>
              </a:ext>
            </a:extLst>
          </p:cNvPr>
          <p:cNvPicPr>
            <a:picLocks noChangeAspect="1"/>
          </p:cNvPicPr>
          <p:nvPr/>
        </p:nvPicPr>
        <p:blipFill rotWithShape="1">
          <a:blip r:embed="rId2"/>
          <a:srcRect l="34925" r="25640" b="-1"/>
          <a:stretch/>
        </p:blipFill>
        <p:spPr>
          <a:xfrm>
            <a:off x="8140428" y="10"/>
            <a:ext cx="4051572" cy="6857990"/>
          </a:xfrm>
          <a:prstGeom prst="rect">
            <a:avLst/>
          </a:prstGeom>
        </p:spPr>
      </p:pic>
    </p:spTree>
    <p:extLst>
      <p:ext uri="{BB962C8B-B14F-4D97-AF65-F5344CB8AC3E}">
        <p14:creationId xmlns:p14="http://schemas.microsoft.com/office/powerpoint/2010/main" val="236867931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7EC8B-86FD-61D2-B031-A8DD0646550F}"/>
              </a:ext>
            </a:extLst>
          </p:cNvPr>
          <p:cNvSpPr>
            <a:spLocks noGrp="1"/>
          </p:cNvSpPr>
          <p:nvPr>
            <p:ph type="title"/>
          </p:nvPr>
        </p:nvSpPr>
        <p:spPr/>
        <p:txBody>
          <a:bodyPr/>
          <a:lstStyle/>
          <a:p>
            <a:r>
              <a:rPr lang="en-US" dirty="0"/>
              <a:t>Rent cost paid by students in Portland VS Corvallis in Oregon</a:t>
            </a:r>
          </a:p>
        </p:txBody>
      </p:sp>
      <p:pic>
        <p:nvPicPr>
          <p:cNvPr id="8" name="Content Placeholder 7">
            <a:extLst>
              <a:ext uri="{FF2B5EF4-FFF2-40B4-BE49-F238E27FC236}">
                <a16:creationId xmlns:a16="http://schemas.microsoft.com/office/drawing/2014/main" id="{5B42934F-7D0F-5084-A7B3-ED1CE9F227AB}"/>
              </a:ext>
            </a:extLst>
          </p:cNvPr>
          <p:cNvPicPr>
            <a:picLocks noGrp="1" noChangeAspect="1"/>
          </p:cNvPicPr>
          <p:nvPr>
            <p:ph sz="half" idx="2"/>
          </p:nvPr>
        </p:nvPicPr>
        <p:blipFill>
          <a:blip r:embed="rId2"/>
          <a:stretch>
            <a:fillRect/>
          </a:stretch>
        </p:blipFill>
        <p:spPr>
          <a:xfrm>
            <a:off x="399464" y="1944372"/>
            <a:ext cx="3860301" cy="2330555"/>
          </a:xfrm>
          <a:prstGeom prst="rect">
            <a:avLst/>
          </a:prstGeom>
        </p:spPr>
      </p:pic>
      <p:sp>
        <p:nvSpPr>
          <p:cNvPr id="5" name="Text Placeholder 4">
            <a:extLst>
              <a:ext uri="{FF2B5EF4-FFF2-40B4-BE49-F238E27FC236}">
                <a16:creationId xmlns:a16="http://schemas.microsoft.com/office/drawing/2014/main" id="{0014E0F7-3824-5D51-486E-C8C4116BA661}"/>
              </a:ext>
            </a:extLst>
          </p:cNvPr>
          <p:cNvSpPr>
            <a:spLocks noGrp="1"/>
          </p:cNvSpPr>
          <p:nvPr>
            <p:ph type="body" sz="quarter" idx="3"/>
          </p:nvPr>
        </p:nvSpPr>
        <p:spPr>
          <a:xfrm>
            <a:off x="5512789" y="1717990"/>
            <a:ext cx="5839152" cy="1281688"/>
          </a:xfrm>
        </p:spPr>
        <p:txBody>
          <a:bodyPr/>
          <a:lstStyle/>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endParaRPr kumimoji="0" lang="en-US" sz="12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endParaRPr>
          </a:p>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endParaRPr lang="en-US" sz="1200" b="1" dirty="0">
              <a:solidFill>
                <a:srgbClr val="000000">
                  <a:lumMod val="75000"/>
                  <a:lumOff val="25000"/>
                </a:srgbClr>
              </a:solidFill>
              <a:latin typeface="Franklin Gothic Book" panose="020B0502020104020203"/>
            </a:endParaRPr>
          </a:p>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r>
              <a:rPr kumimoji="0" lang="en-US" sz="12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Results outlines</a:t>
            </a:r>
            <a:r>
              <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 The students in Portland are paying more for the rent than students are in Corvallis. The difference between the means is about $</a:t>
            </a:r>
            <a:r>
              <a:rPr lang="en-US" sz="1200" b="0" i="0" u="none" strike="noStrike" dirty="0">
                <a:solidFill>
                  <a:srgbClr val="000000"/>
                </a:solidFill>
                <a:effectLst/>
                <a:latin typeface="Arial" panose="020B0604020202020204" pitchFamily="34" charset="0"/>
              </a:rPr>
              <a:t>$292</a:t>
            </a:r>
            <a:r>
              <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/per monthly. The minimum paid by Portland students for rent is $850, the maximum is $5600/per month,  while the minimum paid by students living in Corvallis is about $670 and the maximum is $4500/per month. NO. OF PARTCIPAINTS : 108</a:t>
            </a:r>
          </a:p>
          <a:p>
            <a:endParaRPr lang="en-US" dirty="0"/>
          </a:p>
        </p:txBody>
      </p:sp>
      <p:pic>
        <p:nvPicPr>
          <p:cNvPr id="7" name="Content Placeholder 6">
            <a:extLst>
              <a:ext uri="{FF2B5EF4-FFF2-40B4-BE49-F238E27FC236}">
                <a16:creationId xmlns:a16="http://schemas.microsoft.com/office/drawing/2014/main" id="{AFC4D7E2-FA7A-7A10-4CD4-6E9DF4E6A263}"/>
              </a:ext>
            </a:extLst>
          </p:cNvPr>
          <p:cNvPicPr>
            <a:picLocks noGrp="1" noChangeAspect="1"/>
          </p:cNvPicPr>
          <p:nvPr>
            <p:ph sz="quarter" idx="4"/>
          </p:nvPr>
        </p:nvPicPr>
        <p:blipFill>
          <a:blip r:embed="rId3"/>
          <a:stretch>
            <a:fillRect/>
          </a:stretch>
        </p:blipFill>
        <p:spPr>
          <a:xfrm>
            <a:off x="5365295" y="3241642"/>
            <a:ext cx="6635807" cy="2623900"/>
          </a:xfrm>
          <a:prstGeom prst="rect">
            <a:avLst/>
          </a:prstGeom>
        </p:spPr>
      </p:pic>
      <p:pic>
        <p:nvPicPr>
          <p:cNvPr id="6" name="Picture 5">
            <a:extLst>
              <a:ext uri="{FF2B5EF4-FFF2-40B4-BE49-F238E27FC236}">
                <a16:creationId xmlns:a16="http://schemas.microsoft.com/office/drawing/2014/main" id="{7616C34F-E3E2-E0A3-BDB0-016BE5B82C6B}"/>
              </a:ext>
            </a:extLst>
          </p:cNvPr>
          <p:cNvPicPr>
            <a:picLocks noChangeAspect="1"/>
          </p:cNvPicPr>
          <p:nvPr/>
        </p:nvPicPr>
        <p:blipFill>
          <a:blip r:embed="rId4"/>
          <a:stretch>
            <a:fillRect/>
          </a:stretch>
        </p:blipFill>
        <p:spPr>
          <a:xfrm>
            <a:off x="399464" y="4387678"/>
            <a:ext cx="2321433" cy="1704226"/>
          </a:xfrm>
          <a:prstGeom prst="rect">
            <a:avLst/>
          </a:prstGeom>
        </p:spPr>
      </p:pic>
    </p:spTree>
    <p:extLst>
      <p:ext uri="{BB962C8B-B14F-4D97-AF65-F5344CB8AC3E}">
        <p14:creationId xmlns:p14="http://schemas.microsoft.com/office/powerpoint/2010/main" val="2118359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6863-BDFC-9A14-175B-E6F4A5E53B82}"/>
              </a:ext>
            </a:extLst>
          </p:cNvPr>
          <p:cNvSpPr>
            <a:spLocks noGrp="1"/>
          </p:cNvSpPr>
          <p:nvPr>
            <p:ph type="title"/>
          </p:nvPr>
        </p:nvSpPr>
        <p:spPr/>
        <p:txBody>
          <a:bodyPr/>
          <a:lstStyle/>
          <a:p>
            <a:r>
              <a:rPr lang="en-US" dirty="0"/>
              <a:t>Rent cost paid by students in BOULDER Vs DENVER IN Colorado</a:t>
            </a:r>
          </a:p>
        </p:txBody>
      </p:sp>
      <p:sp>
        <p:nvSpPr>
          <p:cNvPr id="5" name="Text Placeholder 4">
            <a:extLst>
              <a:ext uri="{FF2B5EF4-FFF2-40B4-BE49-F238E27FC236}">
                <a16:creationId xmlns:a16="http://schemas.microsoft.com/office/drawing/2014/main" id="{1FE62BCB-AA1F-4DDA-7C6E-3A2D5CD623E8}"/>
              </a:ext>
            </a:extLst>
          </p:cNvPr>
          <p:cNvSpPr>
            <a:spLocks noGrp="1"/>
          </p:cNvSpPr>
          <p:nvPr>
            <p:ph type="body" sz="quarter" idx="3"/>
          </p:nvPr>
        </p:nvSpPr>
        <p:spPr>
          <a:xfrm>
            <a:off x="5720797" y="1639229"/>
            <a:ext cx="5722721" cy="862419"/>
          </a:xfrm>
        </p:spPr>
        <p:txBody>
          <a:bodyPr/>
          <a:lstStyle/>
          <a:p>
            <a:r>
              <a:rPr kumimoji="0" lang="en-US" sz="12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Results outline</a:t>
            </a:r>
            <a:r>
              <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 The students in Boulder are paying more for the rent than students are in Denver. The difference between the means is about $</a:t>
            </a: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$217</a:t>
            </a:r>
            <a:r>
              <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/per monthly. The minimum paid by Boulder students for rent is $900, and the maximum is $6000/monthly,  while the minimum paid by students living in Corvallis is about $760 and the maximum is $5000/per monthly. NO. OF PARTCIPAINTS : 255</a:t>
            </a:r>
            <a:endParaRPr lang="en-US" dirty="0"/>
          </a:p>
        </p:txBody>
      </p:sp>
      <p:pic>
        <p:nvPicPr>
          <p:cNvPr id="10" name="Content Placeholder 9">
            <a:extLst>
              <a:ext uri="{FF2B5EF4-FFF2-40B4-BE49-F238E27FC236}">
                <a16:creationId xmlns:a16="http://schemas.microsoft.com/office/drawing/2014/main" id="{5EAC6FFD-5483-0E0B-9222-2E96D48A873A}"/>
              </a:ext>
            </a:extLst>
          </p:cNvPr>
          <p:cNvPicPr>
            <a:picLocks noGrp="1" noChangeAspect="1"/>
          </p:cNvPicPr>
          <p:nvPr>
            <p:ph sz="quarter" idx="4"/>
          </p:nvPr>
        </p:nvPicPr>
        <p:blipFill>
          <a:blip r:embed="rId2"/>
          <a:stretch>
            <a:fillRect/>
          </a:stretch>
        </p:blipFill>
        <p:spPr>
          <a:xfrm>
            <a:off x="5720797" y="2846874"/>
            <a:ext cx="6035009" cy="2293137"/>
          </a:xfrm>
          <a:prstGeom prst="rect">
            <a:avLst/>
          </a:prstGeom>
        </p:spPr>
      </p:pic>
      <p:pic>
        <p:nvPicPr>
          <p:cNvPr id="17" name="Content Placeholder 16">
            <a:extLst>
              <a:ext uri="{FF2B5EF4-FFF2-40B4-BE49-F238E27FC236}">
                <a16:creationId xmlns:a16="http://schemas.microsoft.com/office/drawing/2014/main" id="{D5113CB8-8EA7-594D-7499-D672FB084782}"/>
              </a:ext>
            </a:extLst>
          </p:cNvPr>
          <p:cNvPicPr>
            <a:picLocks noGrp="1" noChangeAspect="1"/>
          </p:cNvPicPr>
          <p:nvPr>
            <p:ph sz="half" idx="2"/>
          </p:nvPr>
        </p:nvPicPr>
        <p:blipFill>
          <a:blip r:embed="rId3"/>
          <a:stretch>
            <a:fillRect/>
          </a:stretch>
        </p:blipFill>
        <p:spPr>
          <a:xfrm>
            <a:off x="431355" y="2081758"/>
            <a:ext cx="4419425" cy="2656356"/>
          </a:xfrm>
          <a:prstGeom prst="rect">
            <a:avLst/>
          </a:prstGeom>
        </p:spPr>
      </p:pic>
      <p:pic>
        <p:nvPicPr>
          <p:cNvPr id="6" name="Picture 5">
            <a:extLst>
              <a:ext uri="{FF2B5EF4-FFF2-40B4-BE49-F238E27FC236}">
                <a16:creationId xmlns:a16="http://schemas.microsoft.com/office/drawing/2014/main" id="{02F46152-4AE0-B893-2734-D98D9F81E512}"/>
              </a:ext>
            </a:extLst>
          </p:cNvPr>
          <p:cNvPicPr>
            <a:picLocks noChangeAspect="1"/>
          </p:cNvPicPr>
          <p:nvPr/>
        </p:nvPicPr>
        <p:blipFill>
          <a:blip r:embed="rId4"/>
          <a:stretch>
            <a:fillRect/>
          </a:stretch>
        </p:blipFill>
        <p:spPr>
          <a:xfrm>
            <a:off x="436195" y="4819282"/>
            <a:ext cx="2307006" cy="1891944"/>
          </a:xfrm>
          <a:prstGeom prst="rect">
            <a:avLst/>
          </a:prstGeom>
        </p:spPr>
      </p:pic>
    </p:spTree>
    <p:extLst>
      <p:ext uri="{BB962C8B-B14F-4D97-AF65-F5344CB8AC3E}">
        <p14:creationId xmlns:p14="http://schemas.microsoft.com/office/powerpoint/2010/main" val="1707417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1ED0F-07CF-FE6A-7E15-806ED949AB14}"/>
              </a:ext>
            </a:extLst>
          </p:cNvPr>
          <p:cNvSpPr>
            <a:spLocks noGrp="1"/>
          </p:cNvSpPr>
          <p:nvPr>
            <p:ph type="title"/>
          </p:nvPr>
        </p:nvSpPr>
        <p:spPr>
          <a:xfrm>
            <a:off x="713231" y="822960"/>
            <a:ext cx="10989017" cy="743374"/>
          </a:xfrm>
        </p:spPr>
        <p:txBody>
          <a:bodyPr>
            <a:normAutofit fontScale="90000"/>
          </a:bodyPr>
          <a:lstStyle/>
          <a:p>
            <a:br>
              <a:rPr lang="en-US" dirty="0"/>
            </a:br>
            <a:br>
              <a:rPr lang="en-US" dirty="0"/>
            </a:br>
            <a:br>
              <a:rPr lang="en-US" dirty="0"/>
            </a:br>
            <a:r>
              <a:rPr lang="en-US" dirty="0"/>
              <a:t>AVG Rent cost paid by students IN TEMPE vs Tucson IN Arizona </a:t>
            </a:r>
          </a:p>
        </p:txBody>
      </p:sp>
      <p:sp>
        <p:nvSpPr>
          <p:cNvPr id="5" name="Text Placeholder 4">
            <a:extLst>
              <a:ext uri="{FF2B5EF4-FFF2-40B4-BE49-F238E27FC236}">
                <a16:creationId xmlns:a16="http://schemas.microsoft.com/office/drawing/2014/main" id="{22AA3310-A3AB-5BA9-BBDC-0A8E9DE7786D}"/>
              </a:ext>
            </a:extLst>
          </p:cNvPr>
          <p:cNvSpPr>
            <a:spLocks noGrp="1"/>
          </p:cNvSpPr>
          <p:nvPr>
            <p:ph type="body" sz="quarter" idx="3"/>
          </p:nvPr>
        </p:nvSpPr>
        <p:spPr>
          <a:xfrm>
            <a:off x="6283999" y="1502119"/>
            <a:ext cx="5194770" cy="1204505"/>
          </a:xfrm>
        </p:spPr>
        <p:txBody>
          <a:bodyPr/>
          <a:lstStyle/>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endParaRPr kumimoji="0" lang="en-US" sz="12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endParaRPr>
          </a:p>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endParaRPr lang="en-US" sz="1200" b="1" dirty="0">
              <a:solidFill>
                <a:srgbClr val="000000">
                  <a:lumMod val="75000"/>
                  <a:lumOff val="25000"/>
                </a:srgbClr>
              </a:solidFill>
              <a:latin typeface="Franklin Gothic Book" panose="020B0502020104020203"/>
            </a:endParaRPr>
          </a:p>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r>
              <a:rPr kumimoji="0" lang="en-US" sz="12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Results outlines</a:t>
            </a:r>
            <a:r>
              <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 The students in Tempe are paying more for the rent than students are in Tuscan. The difference between the means is about </a:t>
            </a: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$289</a:t>
            </a:r>
            <a:r>
              <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/per monthly. The minimum paid by Tempe students for rent is $400, and the maximum is $4435/month, while the minimum paid by students living in Tuscan is about $600 and the maximum is $4500/per monthly. NO. OF PARTCIPAINTS :266</a:t>
            </a:r>
            <a:endParaRPr kumimoji="0" lang="en-US" sz="20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endParaRPr>
          </a:p>
          <a:p>
            <a:endParaRPr lang="en-US" dirty="0"/>
          </a:p>
        </p:txBody>
      </p:sp>
      <p:pic>
        <p:nvPicPr>
          <p:cNvPr id="9" name="Content Placeholder 8">
            <a:extLst>
              <a:ext uri="{FF2B5EF4-FFF2-40B4-BE49-F238E27FC236}">
                <a16:creationId xmlns:a16="http://schemas.microsoft.com/office/drawing/2014/main" id="{039247D5-FB4A-54F1-7BE4-96F67943FFF3}"/>
              </a:ext>
            </a:extLst>
          </p:cNvPr>
          <p:cNvPicPr>
            <a:picLocks noGrp="1" noChangeAspect="1"/>
          </p:cNvPicPr>
          <p:nvPr>
            <p:ph sz="quarter" idx="4"/>
          </p:nvPr>
        </p:nvPicPr>
        <p:blipFill>
          <a:blip r:embed="rId2"/>
          <a:stretch>
            <a:fillRect/>
          </a:stretch>
        </p:blipFill>
        <p:spPr>
          <a:xfrm>
            <a:off x="6416042" y="2808675"/>
            <a:ext cx="5194300" cy="2510729"/>
          </a:xfrm>
          <a:prstGeom prst="rect">
            <a:avLst/>
          </a:prstGeom>
        </p:spPr>
      </p:pic>
      <p:pic>
        <p:nvPicPr>
          <p:cNvPr id="12" name="Content Placeholder 11">
            <a:extLst>
              <a:ext uri="{FF2B5EF4-FFF2-40B4-BE49-F238E27FC236}">
                <a16:creationId xmlns:a16="http://schemas.microsoft.com/office/drawing/2014/main" id="{047DE5D2-4789-D9BB-90A3-F37AB94CB7A7}"/>
              </a:ext>
            </a:extLst>
          </p:cNvPr>
          <p:cNvPicPr>
            <a:picLocks noGrp="1" noChangeAspect="1"/>
          </p:cNvPicPr>
          <p:nvPr>
            <p:ph sz="half" idx="2"/>
          </p:nvPr>
        </p:nvPicPr>
        <p:blipFill>
          <a:blip r:embed="rId3"/>
          <a:stretch>
            <a:fillRect/>
          </a:stretch>
        </p:blipFill>
        <p:spPr>
          <a:xfrm>
            <a:off x="452060" y="1664331"/>
            <a:ext cx="3743921" cy="2755631"/>
          </a:xfrm>
          <a:prstGeom prst="rect">
            <a:avLst/>
          </a:prstGeom>
        </p:spPr>
      </p:pic>
      <p:pic>
        <p:nvPicPr>
          <p:cNvPr id="6" name="Picture 5">
            <a:extLst>
              <a:ext uri="{FF2B5EF4-FFF2-40B4-BE49-F238E27FC236}">
                <a16:creationId xmlns:a16="http://schemas.microsoft.com/office/drawing/2014/main" id="{9140A030-772C-E18F-E606-422559E9D166}"/>
              </a:ext>
            </a:extLst>
          </p:cNvPr>
          <p:cNvPicPr>
            <a:picLocks noChangeAspect="1"/>
          </p:cNvPicPr>
          <p:nvPr/>
        </p:nvPicPr>
        <p:blipFill>
          <a:blip r:embed="rId4"/>
          <a:stretch>
            <a:fillRect/>
          </a:stretch>
        </p:blipFill>
        <p:spPr>
          <a:xfrm>
            <a:off x="581658" y="4625113"/>
            <a:ext cx="2295357" cy="1685083"/>
          </a:xfrm>
          <a:prstGeom prst="rect">
            <a:avLst/>
          </a:prstGeom>
        </p:spPr>
      </p:pic>
    </p:spTree>
    <p:extLst>
      <p:ext uri="{BB962C8B-B14F-4D97-AF65-F5344CB8AC3E}">
        <p14:creationId xmlns:p14="http://schemas.microsoft.com/office/powerpoint/2010/main" val="739855495"/>
      </p:ext>
    </p:extLst>
  </p:cSld>
  <p:clrMapOvr>
    <a:masterClrMapping/>
  </p:clrMapOvr>
</p:sld>
</file>

<file path=ppt/theme/theme1.xml><?xml version="1.0" encoding="utf-8"?>
<a:theme xmlns:a="http://schemas.openxmlformats.org/drawingml/2006/main" name="DividendVTI">
  <a:themeElements>
    <a:clrScheme name="AnalogousFromDarkSeedLeftStep">
      <a:dk1>
        <a:srgbClr val="000000"/>
      </a:dk1>
      <a:lt1>
        <a:srgbClr val="FFFFFF"/>
      </a:lt1>
      <a:dk2>
        <a:srgbClr val="1B2130"/>
      </a:dk2>
      <a:lt2>
        <a:srgbClr val="F0F3F1"/>
      </a:lt2>
      <a:accent1>
        <a:srgbClr val="D937B0"/>
      </a:accent1>
      <a:accent2>
        <a:srgbClr val="AC25C7"/>
      </a:accent2>
      <a:accent3>
        <a:srgbClr val="7B37D9"/>
      </a:accent3>
      <a:accent4>
        <a:srgbClr val="3A3ACC"/>
      </a:accent4>
      <a:accent5>
        <a:srgbClr val="377AD9"/>
      </a:accent5>
      <a:accent6>
        <a:srgbClr val="25ACC7"/>
      </a:accent6>
      <a:hlink>
        <a:srgbClr val="3F5FBF"/>
      </a:hlink>
      <a:folHlink>
        <a:srgbClr val="7F7F7F"/>
      </a:folHlink>
    </a:clrScheme>
    <a:fontScheme name="Dividend">
      <a:majorFont>
        <a:latin typeface="Century School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Override1.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2B9842CA42234597DC84B10B4DE793" ma:contentTypeVersion="2" ma:contentTypeDescription="Create a new document." ma:contentTypeScope="" ma:versionID="8e7d8449f4efd16183b2f17692e4d9fe">
  <xsd:schema xmlns:xsd="http://www.w3.org/2001/XMLSchema" xmlns:xs="http://www.w3.org/2001/XMLSchema" xmlns:p="http://schemas.microsoft.com/office/2006/metadata/properties" xmlns:ns3="8d4eb17f-4a62-4b62-b00a-04c861f91cfa" targetNamespace="http://schemas.microsoft.com/office/2006/metadata/properties" ma:root="true" ma:fieldsID="f4f9d7b3f52eeaaa9d56b3bb1917a864" ns3:_="">
    <xsd:import namespace="8d4eb17f-4a62-4b62-b00a-04c861f91cfa"/>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4eb17f-4a62-4b62-b00a-04c861f91c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4DC8BE1-0EA0-4E96-86A6-D438E54C18F9}">
  <ds:schemaRefs>
    <ds:schemaRef ds:uri="http://schemas.microsoft.com/sharepoint/v3/contenttype/forms"/>
  </ds:schemaRefs>
</ds:datastoreItem>
</file>

<file path=customXml/itemProps2.xml><?xml version="1.0" encoding="utf-8"?>
<ds:datastoreItem xmlns:ds="http://schemas.openxmlformats.org/officeDocument/2006/customXml" ds:itemID="{3BA603E1-C73E-4F1E-AACB-5733D3A34DE9}">
  <ds:schemaRefs>
    <ds:schemaRef ds:uri="http://schemas.microsoft.com/office/2006/metadata/properties"/>
    <ds:schemaRef ds:uri="http://purl.org/dc/terms/"/>
    <ds:schemaRef ds:uri="http://schemas.microsoft.com/office/2006/documentManagement/types"/>
    <ds:schemaRef ds:uri="8d4eb17f-4a62-4b62-b00a-04c861f91cfa"/>
    <ds:schemaRef ds:uri="http://purl.org/dc/dcmitype/"/>
    <ds:schemaRef ds:uri="http://www.w3.org/XML/1998/namespace"/>
    <ds:schemaRef ds:uri="http://schemas.microsoft.com/office/infopath/2007/PartnerControl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9A4BC80C-3FD9-49B2-BE36-1E4F94EAB3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4eb17f-4a62-4b62-b00a-04c861f91c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4603</TotalTime>
  <Words>3543</Words>
  <Application>Microsoft Office PowerPoint</Application>
  <PresentationFormat>Widescreen</PresentationFormat>
  <Paragraphs>128</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Century Schoolbook</vt:lpstr>
      <vt:lpstr>Franklin Gothic Book</vt:lpstr>
      <vt:lpstr>Gill Sans MT</vt:lpstr>
      <vt:lpstr>Roboto</vt:lpstr>
      <vt:lpstr>Wingdings 2</vt:lpstr>
      <vt:lpstr>DividendVTI</vt:lpstr>
      <vt:lpstr>KUWAITI STUDENTS LIVING COST analysis IN USA</vt:lpstr>
      <vt:lpstr>Study Introduction</vt:lpstr>
      <vt:lpstr>PowerPoint Presentation</vt:lpstr>
      <vt:lpstr>Number of students responded to survey(Top 4 states) comparing to their original student numbers in the states</vt:lpstr>
      <vt:lpstr>Columns charts</vt:lpstr>
      <vt:lpstr>RENT cost paid by Kuwaiti students IN 4 states co, ca, AZ, or.</vt:lpstr>
      <vt:lpstr>Rent cost paid by students in Portland VS Corvallis in Oregon</vt:lpstr>
      <vt:lpstr>Rent cost paid by students in BOULDER Vs DENVER IN Colorado</vt:lpstr>
      <vt:lpstr>   AVG Rent cost paid by students IN TEMPE vs Tucson IN Arizona </vt:lpstr>
      <vt:lpstr>AVG Rent cost paid by students in san Diego vs LOS ANGELES</vt:lpstr>
      <vt:lpstr>Summary : AVG Rent cost over the 4 states ca, co, or az.</vt:lpstr>
      <vt:lpstr>No. of Participants to answer rent question compared to total</vt:lpstr>
      <vt:lpstr>Transportations COST OWN CARS/NO Personal cars</vt:lpstr>
      <vt:lpstr>Transportations own cars /not own cars over all the states</vt:lpstr>
      <vt:lpstr>Transportation cost paid by students' own cars vs students don’t own cars in san Diego</vt:lpstr>
      <vt:lpstr>Transportation cost paid by students' own cars vs students don’t own cars in LA, California</vt:lpstr>
      <vt:lpstr>Transportation cost paid by students' own cars vs students don’t own cars in Denver co</vt:lpstr>
      <vt:lpstr>Transportation cost paid by students' own cars vs students don’t own cars in BOULDER, CO</vt:lpstr>
      <vt:lpstr>Transportation cost paid by students' own cars vs students don’t own cars in TUCSON,AZ</vt:lpstr>
      <vt:lpstr>Transportation cost paid by students' own cars vs students don’t own cars IN TEMPE,AZ</vt:lpstr>
      <vt:lpstr>Transportation cost paid by students' own cars vs students don’t own cars in Portland, or</vt:lpstr>
      <vt:lpstr>Transportation cost paid by students' own cars vs students don’t own cars in Corvallis, or</vt:lpstr>
      <vt:lpstr>Summary : AVG Transportations cost over the 4 states ca, co, or az.</vt:lpstr>
      <vt:lpstr>EXTRA MONEY RECEIVED BY STUDENTS      IN THE 4 STATES SORTING BY CITIES.</vt:lpstr>
      <vt:lpstr>Extra money received by students From their families in Corvallis/Portland in OR</vt:lpstr>
      <vt:lpstr>Extra money received by students living in boulder vs Denver, co</vt:lpstr>
      <vt:lpstr>Extra money received by students living in Tucson vs Tempe, AZ</vt:lpstr>
      <vt:lpstr>Extra money received by students From their families in LA vs San Diego in California</vt:lpstr>
      <vt:lpstr>Summary : AVG Extra money received by students From their families over the 4 states ca, AZ, CO,OR.</vt:lpstr>
      <vt:lpstr>Utilities cost paid by students IN THE 4 STATES co, ca, AZ, or  COMPARING two cities/state.</vt:lpstr>
      <vt:lpstr>Utilities cost paid by students in Portland vs Corvallis in Oregon </vt:lpstr>
      <vt:lpstr>Utilities cost paid by students in Denver vs utilities AVG COST BOULDER IN COLORADO</vt:lpstr>
      <vt:lpstr>Utilities cost paid by students in Tempe VS Tucson in Arizona</vt:lpstr>
      <vt:lpstr>Utilities cost paid by students live in LA vs SAN DIEGO CALIFORNIA</vt:lpstr>
      <vt:lpstr>Summary : AVG utilities cost over the 4 states ca, co, or az.</vt:lpstr>
      <vt:lpstr>AVG FOOD cost paid by students sorting by cities</vt:lpstr>
      <vt:lpstr>AVG FOOD cost paid by students in boulder VS DENVER, COLORADO</vt:lpstr>
      <vt:lpstr>AVG FOOD cost paid by students in San Diego vs Los Angeles in California  </vt:lpstr>
      <vt:lpstr>AVG FOOD cost paid by students in Portland vs Corvallis in Oregon</vt:lpstr>
      <vt:lpstr>AVG FOOD cost paid by students in TEMPE VS IN Tucson IN ARIZONA</vt:lpstr>
      <vt:lpstr>Summary : AVG FOOD cost paid by students over 4 states CA, CO,AZ, and OR.</vt:lpstr>
      <vt:lpstr>conclusion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STUDENTS LIVING COST analysis</dc:title>
  <dc:creator>Hawazin Alabbasi</dc:creator>
  <cp:lastModifiedBy>Hawazin Alabbasi</cp:lastModifiedBy>
  <cp:revision>129</cp:revision>
  <dcterms:created xsi:type="dcterms:W3CDTF">2022-12-27T18:50:09Z</dcterms:created>
  <dcterms:modified xsi:type="dcterms:W3CDTF">2023-01-13T00:38:51Z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0x010100DD2B9842CA42234597DC84B10B4DE793</vt:lpwstr>
  </property>
</Properties>
</file>