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2" r:id="rId3"/>
    <p:sldId id="274" r:id="rId4"/>
    <p:sldId id="275" r:id="rId5"/>
    <p:sldId id="279" r:id="rId6"/>
    <p:sldId id="276" r:id="rId7"/>
    <p:sldId id="282" r:id="rId8"/>
    <p:sldId id="283" r:id="rId9"/>
    <p:sldId id="277" r:id="rId10"/>
    <p:sldId id="280" r:id="rId11"/>
    <p:sldId id="281" r:id="rId12"/>
    <p:sldId id="278"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0352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22"/>
    <p:restoredTop sz="78163"/>
  </p:normalViewPr>
  <p:slideViewPr>
    <p:cSldViewPr snapToObjects="1">
      <p:cViewPr varScale="1">
        <p:scale>
          <a:sx n="98" d="100"/>
          <a:sy n="98" d="100"/>
        </p:scale>
        <p:origin x="17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8E8B9-81F1-424D-AE77-F968A2DCD636}" type="datetimeFigureOut">
              <a:rPr lang="en-US" smtClean="0"/>
              <a:t>11/23/21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34806-D19D-A540-9B0B-614DC5FE67CD}" type="slidenum">
              <a:rPr lang="en-US" smtClean="0"/>
              <a:t>‹#›</a:t>
            </a:fld>
            <a:endParaRPr lang="en-US"/>
          </a:p>
        </p:txBody>
      </p:sp>
    </p:spTree>
    <p:extLst>
      <p:ext uri="{BB962C8B-B14F-4D97-AF65-F5344CB8AC3E}">
        <p14:creationId xmlns:p14="http://schemas.microsoft.com/office/powerpoint/2010/main" val="385245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34806-D19D-A540-9B0B-614DC5FE67CD}" type="slidenum">
              <a:rPr lang="en-US" smtClean="0"/>
              <a:t>5</a:t>
            </a:fld>
            <a:endParaRPr lang="en-US"/>
          </a:p>
        </p:txBody>
      </p:sp>
    </p:spTree>
    <p:extLst>
      <p:ext uri="{BB962C8B-B14F-4D97-AF65-F5344CB8AC3E}">
        <p14:creationId xmlns:p14="http://schemas.microsoft.com/office/powerpoint/2010/main" val="1180544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analysis is split into two main parts: efficacy of drug policies on 1) prescription drug shipments and 2) number of drug-related deaths, both of which need to normalized by population as </a:t>
            </a:r>
            <a:r>
              <a:rPr lang="en-US" dirty="0" err="1"/>
              <a:t>Himangshu</a:t>
            </a:r>
            <a:r>
              <a:rPr lang="en-US" dirty="0"/>
              <a:t> had previously explained.</a:t>
            </a:r>
          </a:p>
          <a:p>
            <a:r>
              <a:rPr lang="en-US" dirty="0"/>
              <a:t>To do this, we are working with data sets from three separate sources, each of which with its own problems</a:t>
            </a:r>
          </a:p>
          <a:p>
            <a:endParaRPr lang="en-US" dirty="0"/>
          </a:p>
          <a:p>
            <a:r>
              <a:rPr lang="en-US" dirty="0"/>
              <a:t>Shipment data: Large data set</a:t>
            </a:r>
          </a:p>
          <a:p>
            <a:pPr marL="171450" indent="-171450">
              <a:buFontTx/>
              <a:buChar char="-"/>
            </a:pPr>
            <a:r>
              <a:rPr lang="en-US" dirty="0"/>
              <a:t>All of the states data combined was over 60gb. To put that into perspective, just a couple of years ago, your entire iPhone probably only had 64gb of memory</a:t>
            </a:r>
          </a:p>
          <a:p>
            <a:pPr marL="171450" indent="-171450">
              <a:buFontTx/>
              <a:buChar char="-"/>
            </a:pPr>
            <a:r>
              <a:rPr lang="en-US" dirty="0"/>
              <a:t>Efficiently explore and only import what we need</a:t>
            </a:r>
          </a:p>
          <a:p>
            <a:pPr marL="171450" indent="-171450">
              <a:buFontTx/>
              <a:buChar char="-"/>
            </a:pPr>
            <a:endParaRPr lang="en-US" dirty="0"/>
          </a:p>
          <a:p>
            <a:pPr marL="171450" indent="-171450">
              <a:buFontTx/>
              <a:buChar char="-"/>
            </a:pPr>
            <a:r>
              <a:rPr lang="en-US" dirty="0"/>
              <a:t>2) Excel files</a:t>
            </a:r>
          </a:p>
          <a:p>
            <a:pPr marL="171450" indent="-171450">
              <a:buFontTx/>
              <a:buChar char="-"/>
            </a:pPr>
            <a:r>
              <a:rPr lang="en-US" dirty="0"/>
              <a:t>The comments and notes in the files are difficult for machines to read, so we needed to remove them as we ingest the data</a:t>
            </a:r>
          </a:p>
          <a:p>
            <a:pPr marL="171450" indent="-171450">
              <a:buFontTx/>
              <a:buChar char="-"/>
            </a:pPr>
            <a:endParaRPr lang="en-US" dirty="0"/>
          </a:p>
          <a:p>
            <a:r>
              <a:rPr lang="en-US" dirty="0"/>
              <a:t>Mortality Data</a:t>
            </a:r>
          </a:p>
          <a:p>
            <a:pPr marL="171450" indent="-171450">
              <a:buFontTx/>
              <a:buChar char="-"/>
            </a:pPr>
            <a:r>
              <a:rPr lang="en-US" dirty="0"/>
              <a:t>We need to filter out only deaths related to drug abuse, which are under four categories: unintentional drug OD, suicide by overdose, undetermined drug-related causes, or all other drug-induced causes</a:t>
            </a:r>
          </a:p>
          <a:p>
            <a:pPr marL="171450" indent="-171450">
              <a:buFontTx/>
              <a:buChar char="-"/>
            </a:pPr>
            <a:r>
              <a:rPr lang="en-US" dirty="0"/>
              <a:t>As </a:t>
            </a:r>
            <a:r>
              <a:rPr lang="en-US" dirty="0" err="1"/>
              <a:t>Himangshu</a:t>
            </a:r>
            <a:r>
              <a:rPr lang="en-US" dirty="0"/>
              <a:t> had alluded to, due to privacy concerns, the US Vital Statistics censors data if the number of deaths per county per year per category of death is under 10. </a:t>
            </a:r>
          </a:p>
          <a:p>
            <a:pPr marL="171450" indent="-171450">
              <a:buFontTx/>
              <a:buChar char="-"/>
            </a:pPr>
            <a:r>
              <a:rPr lang="en-US" dirty="0"/>
              <a:t>this means that in our data set, for each county and year, that we do not have data for, we can have up to 40 deaths that we are not accounting for. </a:t>
            </a:r>
          </a:p>
          <a:p>
            <a:pPr marL="171450" indent="-171450">
              <a:buFontTx/>
              <a:buChar char="-"/>
            </a:pPr>
            <a:r>
              <a:rPr lang="en-US" dirty="0"/>
              <a:t>While there are statistical methods we could use to impute, or in other words, “make an educated guesses of the data and include them in our data set", we found that the best of our states had ~34% missing data when the majority of our comparison states had over 75% and Texas had over 90. We determined it was </a:t>
            </a:r>
            <a:r>
              <a:rPr lang="en-US" sz="1200" b="0" i="0" u="none" strike="noStrike" kern="1200" dirty="0">
                <a:solidFill>
                  <a:schemeClr val="tx1"/>
                </a:solidFill>
                <a:effectLst/>
                <a:latin typeface="+mn-lt"/>
                <a:ea typeface="+mn-ea"/>
                <a:cs typeface="+mn-cs"/>
              </a:rPr>
              <a:t>too aggressive of an imputation strategy than we felt comfortable so we opted to continue our analysis without imputations</a:t>
            </a:r>
          </a:p>
          <a:p>
            <a:pPr marL="171450" indent="-171450">
              <a:buFontTx/>
              <a:buChar char="-"/>
            </a:pPr>
            <a:endParaRPr lang="en-US" sz="1200" b="0" i="0" u="none" strike="noStrike" kern="1200" dirty="0">
              <a:solidFill>
                <a:schemeClr val="tx1"/>
              </a:solidFill>
              <a:effectLst/>
              <a:latin typeface="+mn-lt"/>
              <a:ea typeface="+mn-ea"/>
              <a:cs typeface="+mn-cs"/>
            </a:endParaRPr>
          </a:p>
          <a:p>
            <a:pPr marL="171450" indent="-171450">
              <a:buFontTx/>
              <a:buChar char="-"/>
            </a:pPr>
            <a:r>
              <a:rPr lang="en-US" sz="1200" b="0" i="0" u="none" strike="noStrike" kern="1200" dirty="0">
                <a:solidFill>
                  <a:schemeClr val="tx1"/>
                </a:solidFill>
                <a:effectLst/>
                <a:latin typeface="+mn-lt"/>
                <a:ea typeface="+mn-ea"/>
                <a:cs typeface="+mn-cs"/>
              </a:rPr>
              <a:t>Ultimately, upon much contemplation and careful reviewing, we finally obtained the response variables we want to analyze: opioids per capita and mortality rates.</a:t>
            </a:r>
          </a:p>
          <a:p>
            <a:pPr marL="171450" indent="-171450">
              <a:buFontTx/>
              <a:buChar cha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5134806-D19D-A540-9B0B-614DC5FE67CD}" type="slidenum">
              <a:rPr lang="en-US" smtClean="0"/>
              <a:t>6</a:t>
            </a:fld>
            <a:endParaRPr lang="en-US"/>
          </a:p>
        </p:txBody>
      </p:sp>
    </p:spTree>
    <p:extLst>
      <p:ext uri="{BB962C8B-B14F-4D97-AF65-F5344CB8AC3E}">
        <p14:creationId xmlns:p14="http://schemas.microsoft.com/office/powerpoint/2010/main" val="1744862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of our shipment analysis, which are best understood by plots. </a:t>
            </a:r>
          </a:p>
          <a:p>
            <a:endParaRPr lang="en-US" dirty="0"/>
          </a:p>
          <a:p>
            <a:r>
              <a:rPr lang="en-US" dirty="0"/>
              <a:t>We can see the pre-policy and post-policy (represented by the dotted line) of the amount of drugs (in morphine milligrams equivalent) per capita. The line we see on the graph is essentially the best estimate of if one straight line had to represent the trend of all our data points and the shaded area around it is our 95% confidence interval. Essentially, we are 95% confident that the actual trend lies within the bounds of the shaded area. So intuitively, the narrower the interval, the more confident we are in our best estimate line.</a:t>
            </a:r>
          </a:p>
          <a:p>
            <a:endParaRPr lang="en-US" dirty="0"/>
          </a:p>
          <a:p>
            <a:r>
              <a:rPr lang="en-US" dirty="0"/>
              <a:t>Simply looking at these two graphs, we can see that there is a sharp decrease in FL and a halt in increase in WA of drug shipments post-policy. There is a definite association between implementing the policy and a change in drug shipment trends!</a:t>
            </a:r>
          </a:p>
          <a:p>
            <a:endParaRPr lang="en-US" dirty="0"/>
          </a:p>
        </p:txBody>
      </p:sp>
      <p:sp>
        <p:nvSpPr>
          <p:cNvPr id="4" name="Slide Number Placeholder 3"/>
          <p:cNvSpPr>
            <a:spLocks noGrp="1"/>
          </p:cNvSpPr>
          <p:nvPr>
            <p:ph type="sldNum" sz="quarter" idx="5"/>
          </p:nvPr>
        </p:nvSpPr>
        <p:spPr/>
        <p:txBody>
          <a:bodyPr/>
          <a:lstStyle/>
          <a:p>
            <a:fld id="{F5134806-D19D-A540-9B0B-614DC5FE67CD}" type="slidenum">
              <a:rPr lang="en-US" smtClean="0"/>
              <a:t>7</a:t>
            </a:fld>
            <a:endParaRPr lang="en-US"/>
          </a:p>
        </p:txBody>
      </p:sp>
    </p:spTree>
    <p:extLst>
      <p:ext uri="{BB962C8B-B14F-4D97-AF65-F5344CB8AC3E}">
        <p14:creationId xmlns:p14="http://schemas.microsoft.com/office/powerpoint/2010/main" val="4016600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t>
            </a:r>
            <a:r>
              <a:rPr lang="en-US" dirty="0" err="1"/>
              <a:t>asscociation</a:t>
            </a:r>
            <a:r>
              <a:rPr lang="en-US" dirty="0"/>
              <a:t> /= causation.</a:t>
            </a:r>
          </a:p>
          <a:p>
            <a:r>
              <a:rPr lang="en-US" dirty="0"/>
              <a:t>we cannot draw conclusions of causation without also looking at comparison states: had the trends of comparison states, who did not implement the policy also decreased or look similar to our state, then the change in trend might very well be due to other external reasons.</a:t>
            </a:r>
          </a:p>
          <a:p>
            <a:endParaRPr lang="en-US" dirty="0"/>
          </a:p>
          <a:p>
            <a:r>
              <a:rPr lang="en-US" dirty="0"/>
              <a:t>In fact, looking at FL, because the comparison states have a clear upward trend post policy year in contrast to FL’s sharp decrease, we can actually say that the policy was effective.</a:t>
            </a:r>
          </a:p>
          <a:p>
            <a:r>
              <a:rPr lang="en-US" dirty="0"/>
              <a:t>Looking at WA, however, it appears that the post policy trend of comparison states are very similar, so we cannot draw any conclusions about the efficacy of the policy according to our data. One thing to note is that, because we have only two years of data on WA post policy, our confidence interval is wide and so the trend could easily be increase or decreasing, but given a few more years, we might be able to draw conclusions then.</a:t>
            </a:r>
          </a:p>
        </p:txBody>
      </p:sp>
      <p:sp>
        <p:nvSpPr>
          <p:cNvPr id="4" name="Slide Number Placeholder 3"/>
          <p:cNvSpPr>
            <a:spLocks noGrp="1"/>
          </p:cNvSpPr>
          <p:nvPr>
            <p:ph type="sldNum" sz="quarter" idx="5"/>
          </p:nvPr>
        </p:nvSpPr>
        <p:spPr/>
        <p:txBody>
          <a:bodyPr/>
          <a:lstStyle/>
          <a:p>
            <a:fld id="{F5134806-D19D-A540-9B0B-614DC5FE67CD}" type="slidenum">
              <a:rPr lang="en-US" smtClean="0"/>
              <a:t>8</a:t>
            </a:fld>
            <a:endParaRPr lang="en-US"/>
          </a:p>
        </p:txBody>
      </p:sp>
    </p:spTree>
    <p:extLst>
      <p:ext uri="{BB962C8B-B14F-4D97-AF65-F5344CB8AC3E}">
        <p14:creationId xmlns:p14="http://schemas.microsoft.com/office/powerpoint/2010/main" val="3999241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34806-D19D-A540-9B0B-614DC5FE67CD}" type="slidenum">
              <a:rPr lang="en-US" smtClean="0"/>
              <a:t>10</a:t>
            </a:fld>
            <a:endParaRPr lang="en-US"/>
          </a:p>
        </p:txBody>
      </p:sp>
    </p:spTree>
    <p:extLst>
      <p:ext uri="{BB962C8B-B14F-4D97-AF65-F5344CB8AC3E}">
        <p14:creationId xmlns:p14="http://schemas.microsoft.com/office/powerpoint/2010/main" val="4281412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34806-D19D-A540-9B0B-614DC5FE67CD}" type="slidenum">
              <a:rPr lang="en-US" smtClean="0"/>
              <a:t>12</a:t>
            </a:fld>
            <a:endParaRPr lang="en-US"/>
          </a:p>
        </p:txBody>
      </p:sp>
    </p:spTree>
    <p:extLst>
      <p:ext uri="{BB962C8B-B14F-4D97-AF65-F5344CB8AC3E}">
        <p14:creationId xmlns:p14="http://schemas.microsoft.com/office/powerpoint/2010/main" val="3450083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B806-273C-2A44-990F-6D361A30570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1F02831-FD0F-9446-BE3D-A4838047E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7403E9F-F5CF-5146-AB3E-3AC78D117560}"/>
              </a:ext>
            </a:extLst>
          </p:cNvPr>
          <p:cNvSpPr>
            <a:spLocks noGrp="1"/>
          </p:cNvSpPr>
          <p:nvPr>
            <p:ph type="dt" sz="half" idx="10"/>
          </p:nvPr>
        </p:nvSpPr>
        <p:spPr/>
        <p:txBody>
          <a:bodyPr/>
          <a:lstStyle/>
          <a:p>
            <a:fld id="{D7919F00-95C3-E345-9A68-6806DD4786C7}" type="datetime1">
              <a:rPr lang="de-DE" smtClean="0"/>
              <a:t>23.11.21</a:t>
            </a:fld>
            <a:endParaRPr lang="en-US"/>
          </a:p>
        </p:txBody>
      </p:sp>
      <p:sp>
        <p:nvSpPr>
          <p:cNvPr id="5" name="Footer Placeholder 4">
            <a:extLst>
              <a:ext uri="{FF2B5EF4-FFF2-40B4-BE49-F238E27FC236}">
                <a16:creationId xmlns:a16="http://schemas.microsoft.com/office/drawing/2014/main" id="{218FA8A3-8DAE-BF42-91FB-3D07C2CE5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6EBAA-9D5A-0B42-B0B5-0C9D251E8AD9}"/>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41445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BE49-20F2-F84B-8119-63BB77C6C5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0C05E0B-C610-DB49-A185-24E7C3EC250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D703DF-1BE7-1A41-A0EA-67D37ED0831A}"/>
              </a:ext>
            </a:extLst>
          </p:cNvPr>
          <p:cNvSpPr>
            <a:spLocks noGrp="1"/>
          </p:cNvSpPr>
          <p:nvPr>
            <p:ph type="dt" sz="half" idx="10"/>
          </p:nvPr>
        </p:nvSpPr>
        <p:spPr/>
        <p:txBody>
          <a:bodyPr/>
          <a:lstStyle/>
          <a:p>
            <a:fld id="{EEF8CF17-46D6-4746-9F83-62838F7FFA9E}" type="datetime1">
              <a:rPr lang="de-DE" smtClean="0"/>
              <a:t>23.11.21</a:t>
            </a:fld>
            <a:endParaRPr lang="en-US"/>
          </a:p>
        </p:txBody>
      </p:sp>
      <p:sp>
        <p:nvSpPr>
          <p:cNvPr id="5" name="Footer Placeholder 4">
            <a:extLst>
              <a:ext uri="{FF2B5EF4-FFF2-40B4-BE49-F238E27FC236}">
                <a16:creationId xmlns:a16="http://schemas.microsoft.com/office/drawing/2014/main" id="{1F14C795-0A1C-B64C-94EB-C5F16B80F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3F201-E985-F344-97FC-D4EFA0DA32B3}"/>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71450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F0BDD-6CC1-9545-B6DD-C394460F775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3D61AE-4017-B645-A4E6-0FEB2D4ACD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5B4309-4C0E-E64D-9488-EAF3ADDE499E}"/>
              </a:ext>
            </a:extLst>
          </p:cNvPr>
          <p:cNvSpPr>
            <a:spLocks noGrp="1"/>
          </p:cNvSpPr>
          <p:nvPr>
            <p:ph type="dt" sz="half" idx="10"/>
          </p:nvPr>
        </p:nvSpPr>
        <p:spPr/>
        <p:txBody>
          <a:bodyPr/>
          <a:lstStyle/>
          <a:p>
            <a:fld id="{846669D5-C56A-D444-8228-920498C21CB5}" type="datetime1">
              <a:rPr lang="de-DE" smtClean="0"/>
              <a:t>23.11.21</a:t>
            </a:fld>
            <a:endParaRPr lang="en-US"/>
          </a:p>
        </p:txBody>
      </p:sp>
      <p:sp>
        <p:nvSpPr>
          <p:cNvPr id="5" name="Footer Placeholder 4">
            <a:extLst>
              <a:ext uri="{FF2B5EF4-FFF2-40B4-BE49-F238E27FC236}">
                <a16:creationId xmlns:a16="http://schemas.microsoft.com/office/drawing/2014/main" id="{976D13DF-B409-564E-84E2-1AAB41653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03EFC-B100-604F-9C7C-A7C5F08453B4}"/>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02587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B072-974D-E041-80E5-63E66371B3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3D26BD-F1D6-184E-ABDB-44B40411B2E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3C029A-7EBF-8646-98C9-13F1CF22F983}"/>
              </a:ext>
            </a:extLst>
          </p:cNvPr>
          <p:cNvSpPr>
            <a:spLocks noGrp="1"/>
          </p:cNvSpPr>
          <p:nvPr>
            <p:ph type="dt" sz="half" idx="10"/>
          </p:nvPr>
        </p:nvSpPr>
        <p:spPr/>
        <p:txBody>
          <a:bodyPr/>
          <a:lstStyle/>
          <a:p>
            <a:fld id="{6B2A11E0-3F60-484C-B31C-C335BE773633}" type="datetime1">
              <a:rPr lang="de-DE" smtClean="0"/>
              <a:t>23.11.21</a:t>
            </a:fld>
            <a:endParaRPr lang="en-US"/>
          </a:p>
        </p:txBody>
      </p:sp>
      <p:sp>
        <p:nvSpPr>
          <p:cNvPr id="5" name="Footer Placeholder 4">
            <a:extLst>
              <a:ext uri="{FF2B5EF4-FFF2-40B4-BE49-F238E27FC236}">
                <a16:creationId xmlns:a16="http://schemas.microsoft.com/office/drawing/2014/main" id="{A2D5F8F3-0BB4-A041-8772-114A73C7A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B7673-C561-D843-A1EF-31B62C770E4A}"/>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160032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AEBC-9D86-484D-82B4-60DE3C9EA85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27BC4E2-7C23-6943-B9C7-186E9C4C5A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DF387AF-209D-054B-AA9F-9C87303BE5D5}"/>
              </a:ext>
            </a:extLst>
          </p:cNvPr>
          <p:cNvSpPr>
            <a:spLocks noGrp="1"/>
          </p:cNvSpPr>
          <p:nvPr>
            <p:ph type="dt" sz="half" idx="10"/>
          </p:nvPr>
        </p:nvSpPr>
        <p:spPr/>
        <p:txBody>
          <a:bodyPr/>
          <a:lstStyle/>
          <a:p>
            <a:fld id="{AD0CF0BE-8C02-7A46-B8F9-9A1A359A3221}" type="datetime1">
              <a:rPr lang="de-DE" smtClean="0"/>
              <a:t>23.11.21</a:t>
            </a:fld>
            <a:endParaRPr lang="en-US"/>
          </a:p>
        </p:txBody>
      </p:sp>
      <p:sp>
        <p:nvSpPr>
          <p:cNvPr id="5" name="Footer Placeholder 4">
            <a:extLst>
              <a:ext uri="{FF2B5EF4-FFF2-40B4-BE49-F238E27FC236}">
                <a16:creationId xmlns:a16="http://schemas.microsoft.com/office/drawing/2014/main" id="{0A4A71E3-24FA-624A-83F1-329C9316B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095AD-56EF-BB42-A30D-7474759F468D}"/>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81608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09C6-ECE4-C744-A3CB-1F061E9C694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B2D9D0-7E0D-BE4C-88A7-2C22861F798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865F1AB-F99B-F34E-A77D-33C87F556B0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4BE9834-34FB-634C-BD62-FDE5BA0C89F5}"/>
              </a:ext>
            </a:extLst>
          </p:cNvPr>
          <p:cNvSpPr>
            <a:spLocks noGrp="1"/>
          </p:cNvSpPr>
          <p:nvPr>
            <p:ph type="dt" sz="half" idx="10"/>
          </p:nvPr>
        </p:nvSpPr>
        <p:spPr/>
        <p:txBody>
          <a:bodyPr/>
          <a:lstStyle/>
          <a:p>
            <a:fld id="{E3D55EAB-06EA-2B41-8799-9D715C6BB5C9}" type="datetime1">
              <a:rPr lang="de-DE" smtClean="0"/>
              <a:t>23.11.21</a:t>
            </a:fld>
            <a:endParaRPr lang="en-US"/>
          </a:p>
        </p:txBody>
      </p:sp>
      <p:sp>
        <p:nvSpPr>
          <p:cNvPr id="6" name="Footer Placeholder 5">
            <a:extLst>
              <a:ext uri="{FF2B5EF4-FFF2-40B4-BE49-F238E27FC236}">
                <a16:creationId xmlns:a16="http://schemas.microsoft.com/office/drawing/2014/main" id="{76E4613A-22BF-B140-8C42-006DB0B286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5B9F6-6059-5B41-A68A-A67C99B847F5}"/>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3278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7197-0EE2-A342-B5CD-547DCB81B05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043A180-9DC0-B64F-888A-AFA6C6EF4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17E6241-6D71-4243-8A5E-651640355F0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6576DB3-9D12-A042-B8A1-D30C1F8C4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C7BCB5-6D7D-3348-AC25-E623634A6DE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1B7A8C6-C9B6-A54D-8B75-DCCB610CDD23}"/>
              </a:ext>
            </a:extLst>
          </p:cNvPr>
          <p:cNvSpPr>
            <a:spLocks noGrp="1"/>
          </p:cNvSpPr>
          <p:nvPr>
            <p:ph type="dt" sz="half" idx="10"/>
          </p:nvPr>
        </p:nvSpPr>
        <p:spPr/>
        <p:txBody>
          <a:bodyPr/>
          <a:lstStyle/>
          <a:p>
            <a:fld id="{899C43E9-79E3-0343-886E-B54191E8154C}" type="datetime1">
              <a:rPr lang="de-DE" smtClean="0"/>
              <a:t>23.11.21</a:t>
            </a:fld>
            <a:endParaRPr lang="en-US"/>
          </a:p>
        </p:txBody>
      </p:sp>
      <p:sp>
        <p:nvSpPr>
          <p:cNvPr id="8" name="Footer Placeholder 7">
            <a:extLst>
              <a:ext uri="{FF2B5EF4-FFF2-40B4-BE49-F238E27FC236}">
                <a16:creationId xmlns:a16="http://schemas.microsoft.com/office/drawing/2014/main" id="{E098A7FE-7F17-AC4F-839C-6F4D536247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317801-B467-E545-B085-3D3D7E3D23EC}"/>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186428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C621-AEAC-AD42-8CCE-13B081839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ADB016D-E282-E640-9C92-B6251DCC6EBE}"/>
              </a:ext>
            </a:extLst>
          </p:cNvPr>
          <p:cNvSpPr>
            <a:spLocks noGrp="1"/>
          </p:cNvSpPr>
          <p:nvPr>
            <p:ph type="dt" sz="half" idx="10"/>
          </p:nvPr>
        </p:nvSpPr>
        <p:spPr/>
        <p:txBody>
          <a:bodyPr/>
          <a:lstStyle/>
          <a:p>
            <a:fld id="{38D1FDF0-7FAD-B74F-9C14-35E95702474C}" type="datetime1">
              <a:rPr lang="de-DE" smtClean="0"/>
              <a:t>23.11.21</a:t>
            </a:fld>
            <a:endParaRPr lang="en-US"/>
          </a:p>
        </p:txBody>
      </p:sp>
      <p:sp>
        <p:nvSpPr>
          <p:cNvPr id="4" name="Footer Placeholder 3">
            <a:extLst>
              <a:ext uri="{FF2B5EF4-FFF2-40B4-BE49-F238E27FC236}">
                <a16:creationId xmlns:a16="http://schemas.microsoft.com/office/drawing/2014/main" id="{044DB0AB-AEA3-1446-BC96-4EF18A79E4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B0A4FB-7D4F-8249-BFF1-DFDEB87BC59B}"/>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45000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4DA33E-0A63-C746-A744-46C41D9714CB}"/>
              </a:ext>
            </a:extLst>
          </p:cNvPr>
          <p:cNvSpPr>
            <a:spLocks noGrp="1"/>
          </p:cNvSpPr>
          <p:nvPr>
            <p:ph type="dt" sz="half" idx="10"/>
          </p:nvPr>
        </p:nvSpPr>
        <p:spPr/>
        <p:txBody>
          <a:bodyPr/>
          <a:lstStyle/>
          <a:p>
            <a:fld id="{40CA08E2-633C-6F4C-B416-7B24EADBD5D5}" type="datetime1">
              <a:rPr lang="de-DE" smtClean="0"/>
              <a:t>23.11.21</a:t>
            </a:fld>
            <a:endParaRPr lang="en-US"/>
          </a:p>
        </p:txBody>
      </p:sp>
      <p:sp>
        <p:nvSpPr>
          <p:cNvPr id="3" name="Footer Placeholder 2">
            <a:extLst>
              <a:ext uri="{FF2B5EF4-FFF2-40B4-BE49-F238E27FC236}">
                <a16:creationId xmlns:a16="http://schemas.microsoft.com/office/drawing/2014/main" id="{1822E01F-9F4E-3049-9259-443BC5EA1D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3C11A4-CEE1-4642-ABC0-C040FD55EF2A}"/>
              </a:ext>
            </a:extLst>
          </p:cNvPr>
          <p:cNvSpPr>
            <a:spLocks noGrp="1"/>
          </p:cNvSpPr>
          <p:nvPr>
            <p:ph type="sldNum" sz="quarter" idx="12"/>
          </p:nvPr>
        </p:nvSpPr>
        <p:spPr>
          <a:xfrm>
            <a:off x="9264352" y="6356350"/>
            <a:ext cx="2743200" cy="365125"/>
          </a:xfrm>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04577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7BD-F29A-374B-9234-F9F31FD280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91665D-1029-094F-9884-32A259E56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B60633D-0122-B041-A85A-7924137A9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59E1E6-DBEF-E54E-A93E-6E3A7193A2FA}"/>
              </a:ext>
            </a:extLst>
          </p:cNvPr>
          <p:cNvSpPr>
            <a:spLocks noGrp="1"/>
          </p:cNvSpPr>
          <p:nvPr>
            <p:ph type="dt" sz="half" idx="10"/>
          </p:nvPr>
        </p:nvSpPr>
        <p:spPr/>
        <p:txBody>
          <a:bodyPr/>
          <a:lstStyle/>
          <a:p>
            <a:fld id="{25A8823F-BF39-4B48-92AC-7573D6900421}" type="datetime1">
              <a:rPr lang="de-DE" smtClean="0"/>
              <a:t>23.11.21</a:t>
            </a:fld>
            <a:endParaRPr lang="en-US"/>
          </a:p>
        </p:txBody>
      </p:sp>
      <p:sp>
        <p:nvSpPr>
          <p:cNvPr id="6" name="Footer Placeholder 5">
            <a:extLst>
              <a:ext uri="{FF2B5EF4-FFF2-40B4-BE49-F238E27FC236}">
                <a16:creationId xmlns:a16="http://schemas.microsoft.com/office/drawing/2014/main" id="{09C5A4F3-15B8-5948-8831-3CF884B02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DE4C2-5F3B-A74B-8653-02417379E4C0}"/>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67598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74F6-1025-5E44-AEE3-A25A5C07B33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73AA300-9699-B146-92B3-43FEB29EF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2CF199DF-3794-9A4E-8DFD-FF5662F5F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CCFE4F8-DA2E-7A40-AF86-4F8ACCA9468E}"/>
              </a:ext>
            </a:extLst>
          </p:cNvPr>
          <p:cNvSpPr>
            <a:spLocks noGrp="1"/>
          </p:cNvSpPr>
          <p:nvPr>
            <p:ph type="dt" sz="half" idx="10"/>
          </p:nvPr>
        </p:nvSpPr>
        <p:spPr/>
        <p:txBody>
          <a:bodyPr/>
          <a:lstStyle/>
          <a:p>
            <a:fld id="{9133BCCA-5C2C-1E48-9D3E-EC5297EB8560}" type="datetime1">
              <a:rPr lang="de-DE" smtClean="0"/>
              <a:t>23.11.21</a:t>
            </a:fld>
            <a:endParaRPr lang="en-US"/>
          </a:p>
        </p:txBody>
      </p:sp>
      <p:sp>
        <p:nvSpPr>
          <p:cNvPr id="6" name="Footer Placeholder 5">
            <a:extLst>
              <a:ext uri="{FF2B5EF4-FFF2-40B4-BE49-F238E27FC236}">
                <a16:creationId xmlns:a16="http://schemas.microsoft.com/office/drawing/2014/main" id="{77ACEAD3-6493-E34F-87B9-1EF7CF91A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05AFD3-A240-B642-A617-2BEF1E7BCB89}"/>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20694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C978EC-9907-6E4C-A668-EC9E906DC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5442C08-3D8F-EE44-AD04-E6C4E62AD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15358F-05A0-BC46-AE44-EADDC46D2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DE09A-B1E7-BF49-A4A8-79F389F3B4B8}" type="datetime1">
              <a:rPr lang="de-DE" smtClean="0"/>
              <a:t>23.11.21</a:t>
            </a:fld>
            <a:endParaRPr lang="en-US"/>
          </a:p>
        </p:txBody>
      </p:sp>
      <p:sp>
        <p:nvSpPr>
          <p:cNvPr id="5" name="Footer Placeholder 4">
            <a:extLst>
              <a:ext uri="{FF2B5EF4-FFF2-40B4-BE49-F238E27FC236}">
                <a16:creationId xmlns:a16="http://schemas.microsoft.com/office/drawing/2014/main" id="{D0978A00-85E6-BE4A-86D2-B297BF5640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C9717F-D07F-9948-BA45-D728523E7F33}"/>
              </a:ext>
            </a:extLst>
          </p:cNvPr>
          <p:cNvSpPr>
            <a:spLocks noGrp="1"/>
          </p:cNvSpPr>
          <p:nvPr>
            <p:ph type="sldNum" sz="quarter" idx="4"/>
          </p:nvPr>
        </p:nvSpPr>
        <p:spPr>
          <a:xfrm>
            <a:off x="9264352" y="6356350"/>
            <a:ext cx="2743200" cy="365125"/>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2D00CA07-45C7-8142-9F4D-3A07AD48DFA1}" type="slidenum">
              <a:rPr lang="en-US" smtClean="0"/>
              <a:pPr/>
              <a:t>‹#›</a:t>
            </a:fld>
            <a:endParaRPr lang="en-US" dirty="0"/>
          </a:p>
        </p:txBody>
      </p:sp>
    </p:spTree>
    <p:extLst>
      <p:ext uri="{BB962C8B-B14F-4D97-AF65-F5344CB8AC3E}">
        <p14:creationId xmlns:p14="http://schemas.microsoft.com/office/powerpoint/2010/main" val="249829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9E79-5F35-7E4E-853A-E0D3A9F5C401}"/>
              </a:ext>
            </a:extLst>
          </p:cNvPr>
          <p:cNvSpPr>
            <a:spLocks noGrp="1"/>
          </p:cNvSpPr>
          <p:nvPr>
            <p:ph type="ctrTitle"/>
          </p:nvPr>
        </p:nvSpPr>
        <p:spPr>
          <a:xfrm>
            <a:off x="1524000" y="2652080"/>
            <a:ext cx="9144000" cy="1553840"/>
          </a:xfrm>
        </p:spPr>
        <p:txBody>
          <a:bodyPr>
            <a:normAutofit/>
          </a:bodyPr>
          <a:lstStyle/>
          <a:p>
            <a:r>
              <a:rPr lang="en-US" sz="4800" b="1" dirty="0">
                <a:latin typeface="Arial" panose="020B0604020202020204" pitchFamily="34" charset="0"/>
                <a:cs typeface="Arial" panose="020B0604020202020204" pitchFamily="34" charset="0"/>
              </a:rPr>
              <a:t>Efficacy of Drug Control Policies in the US</a:t>
            </a:r>
          </a:p>
        </p:txBody>
      </p:sp>
      <p:sp>
        <p:nvSpPr>
          <p:cNvPr id="5" name="Slide Number Placeholder 4">
            <a:extLst>
              <a:ext uri="{FF2B5EF4-FFF2-40B4-BE49-F238E27FC236}">
                <a16:creationId xmlns:a16="http://schemas.microsoft.com/office/drawing/2014/main" id="{2C9CDC5C-02CF-3F40-801E-F1FE2B062A18}"/>
              </a:ext>
            </a:extLst>
          </p:cNvPr>
          <p:cNvSpPr>
            <a:spLocks noGrp="1"/>
          </p:cNvSpPr>
          <p:nvPr>
            <p:ph type="sldNum" sz="quarter" idx="12"/>
          </p:nvPr>
        </p:nvSpPr>
        <p:spPr/>
        <p:txBody>
          <a:bodyPr/>
          <a:lstStyle/>
          <a:p>
            <a:fld id="{2D00CA07-45C7-8142-9F4D-3A07AD48DFA1}" type="slidenum">
              <a:rPr lang="en-US" smtClean="0"/>
              <a:t>1</a:t>
            </a:fld>
            <a:endParaRPr lang="en-US"/>
          </a:p>
        </p:txBody>
      </p:sp>
      <p:sp>
        <p:nvSpPr>
          <p:cNvPr id="6" name="Rectangle 5">
            <a:extLst>
              <a:ext uri="{FF2B5EF4-FFF2-40B4-BE49-F238E27FC236}">
                <a16:creationId xmlns:a16="http://schemas.microsoft.com/office/drawing/2014/main" id="{B50B0B4A-6F3A-9F4B-A708-85A28F48E867}"/>
              </a:ext>
            </a:extLst>
          </p:cNvPr>
          <p:cNvSpPr/>
          <p:nvPr/>
        </p:nvSpPr>
        <p:spPr>
          <a:xfrm>
            <a:off x="11568608" y="6356350"/>
            <a:ext cx="438944" cy="313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639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2371F-989E-EE43-B20F-90E48B433F0A}"/>
              </a:ext>
            </a:extLst>
          </p:cNvPr>
          <p:cNvSpPr>
            <a:spLocks noGrp="1"/>
          </p:cNvSpPr>
          <p:nvPr>
            <p:ph type="sldNum" sz="quarter" idx="12"/>
          </p:nvPr>
        </p:nvSpPr>
        <p:spPr/>
        <p:txBody>
          <a:bodyPr/>
          <a:lstStyle/>
          <a:p>
            <a:fld id="{2D00CA07-45C7-8142-9F4D-3A07AD48DFA1}" type="slidenum">
              <a:rPr lang="en-US" smtClean="0"/>
              <a:t>10</a:t>
            </a:fld>
            <a:endParaRPr lang="en-US"/>
          </a:p>
        </p:txBody>
      </p:sp>
      <p:sp>
        <p:nvSpPr>
          <p:cNvPr id="3" name="TextBox 2">
            <a:extLst>
              <a:ext uri="{FF2B5EF4-FFF2-40B4-BE49-F238E27FC236}">
                <a16:creationId xmlns:a16="http://schemas.microsoft.com/office/drawing/2014/main" id="{2B4E9B55-4425-2740-A108-76FF69BA3D12}"/>
              </a:ext>
            </a:extLst>
          </p:cNvPr>
          <p:cNvSpPr txBox="1"/>
          <p:nvPr/>
        </p:nvSpPr>
        <p:spPr>
          <a:xfrm>
            <a:off x="460713" y="332656"/>
            <a:ext cx="7694414" cy="553998"/>
          </a:xfrm>
          <a:prstGeom prst="rect">
            <a:avLst/>
          </a:prstGeom>
          <a:noFill/>
        </p:spPr>
        <p:txBody>
          <a:bodyPr wrap="none" lIns="0" tIns="0" rIns="0" bIns="0" rtlCol="0">
            <a:spAutoFit/>
          </a:bodyPr>
          <a:lstStyle/>
          <a:p>
            <a:r>
              <a:rPr lang="en-US" sz="3600" b="1" dirty="0">
                <a:latin typeface="Arial" panose="020B0604020202020204" pitchFamily="34" charset="0"/>
                <a:cs typeface="Arial" panose="020B0604020202020204" pitchFamily="34" charset="0"/>
              </a:rPr>
              <a:t>Results – Drug Mortality Rate </a:t>
            </a:r>
            <a:r>
              <a:rPr lang="en-US" sz="3600" b="1" dirty="0">
                <a:solidFill>
                  <a:schemeClr val="bg1">
                    <a:lumMod val="65000"/>
                  </a:schemeClr>
                </a:solidFill>
                <a:latin typeface="Arial" panose="020B0604020202020204" pitchFamily="34" charset="0"/>
                <a:cs typeface="Arial" panose="020B0604020202020204" pitchFamily="34" charset="0"/>
              </a:rPr>
              <a:t>in TX</a:t>
            </a:r>
          </a:p>
        </p:txBody>
      </p:sp>
      <p:cxnSp>
        <p:nvCxnSpPr>
          <p:cNvPr id="4" name="Straight Connector 3">
            <a:extLst>
              <a:ext uri="{FF2B5EF4-FFF2-40B4-BE49-F238E27FC236}">
                <a16:creationId xmlns:a16="http://schemas.microsoft.com/office/drawing/2014/main" id="{CFDF23E1-C7BD-4C48-9E8A-53704A4D662C}"/>
              </a:ext>
            </a:extLst>
          </p:cNvPr>
          <p:cNvCxnSpPr>
            <a:cxnSpLocks/>
          </p:cNvCxnSpPr>
          <p:nvPr/>
        </p:nvCxnSpPr>
        <p:spPr>
          <a:xfrm>
            <a:off x="460714" y="886654"/>
            <a:ext cx="11270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C4285E9-C351-A242-A2AD-9300CCE56D27}"/>
              </a:ext>
            </a:extLst>
          </p:cNvPr>
          <p:cNvSpPr/>
          <p:nvPr/>
        </p:nvSpPr>
        <p:spPr>
          <a:xfrm>
            <a:off x="350981" y="6007720"/>
            <a:ext cx="1152128" cy="5176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63DE193D-03AD-0649-BC6B-53EAECC28CE6}"/>
              </a:ext>
            </a:extLst>
          </p:cNvPr>
          <p:cNvPicPr>
            <a:picLocks noChangeAspect="1"/>
          </p:cNvPicPr>
          <p:nvPr/>
        </p:nvPicPr>
        <p:blipFill>
          <a:blip r:embed="rId3"/>
          <a:stretch>
            <a:fillRect/>
          </a:stretch>
        </p:blipFill>
        <p:spPr>
          <a:xfrm>
            <a:off x="184448" y="3068960"/>
            <a:ext cx="11500720" cy="3593975"/>
          </a:xfrm>
          <a:prstGeom prst="rect">
            <a:avLst/>
          </a:prstGeom>
        </p:spPr>
      </p:pic>
      <p:sp>
        <p:nvSpPr>
          <p:cNvPr id="8" name="TextBox 7">
            <a:extLst>
              <a:ext uri="{FF2B5EF4-FFF2-40B4-BE49-F238E27FC236}">
                <a16:creationId xmlns:a16="http://schemas.microsoft.com/office/drawing/2014/main" id="{20E19226-6724-6E4C-A199-EA44F7459DBA}"/>
              </a:ext>
            </a:extLst>
          </p:cNvPr>
          <p:cNvSpPr txBox="1"/>
          <p:nvPr/>
        </p:nvSpPr>
        <p:spPr>
          <a:xfrm>
            <a:off x="460713" y="1757547"/>
            <a:ext cx="4934043" cy="369332"/>
          </a:xfrm>
          <a:prstGeom prst="rect">
            <a:avLst/>
          </a:prstGeom>
          <a:noFill/>
        </p:spPr>
        <p:txBody>
          <a:bodyPr wrap="none" lIns="0" tIns="0" rIns="0" bIns="0"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Mortality rate stopped increasing</a:t>
            </a:r>
          </a:p>
        </p:txBody>
      </p:sp>
      <p:sp>
        <p:nvSpPr>
          <p:cNvPr id="10" name="TextBox 9">
            <a:extLst>
              <a:ext uri="{FF2B5EF4-FFF2-40B4-BE49-F238E27FC236}">
                <a16:creationId xmlns:a16="http://schemas.microsoft.com/office/drawing/2014/main" id="{65035A8F-470C-E34E-873A-8BC0EC560528}"/>
              </a:ext>
            </a:extLst>
          </p:cNvPr>
          <p:cNvSpPr txBox="1"/>
          <p:nvPr/>
        </p:nvSpPr>
        <p:spPr>
          <a:xfrm>
            <a:off x="6384032" y="1782184"/>
            <a:ext cx="5347255" cy="738664"/>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policy successfully stopped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mortality rate's increase</a:t>
            </a:r>
          </a:p>
        </p:txBody>
      </p:sp>
    </p:spTree>
    <p:extLst>
      <p:ext uri="{BB962C8B-B14F-4D97-AF65-F5344CB8AC3E}">
        <p14:creationId xmlns:p14="http://schemas.microsoft.com/office/powerpoint/2010/main" val="74566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2371F-989E-EE43-B20F-90E48B433F0A}"/>
              </a:ext>
            </a:extLst>
          </p:cNvPr>
          <p:cNvSpPr>
            <a:spLocks noGrp="1"/>
          </p:cNvSpPr>
          <p:nvPr>
            <p:ph type="sldNum" sz="quarter" idx="12"/>
          </p:nvPr>
        </p:nvSpPr>
        <p:spPr/>
        <p:txBody>
          <a:bodyPr/>
          <a:lstStyle/>
          <a:p>
            <a:fld id="{2D00CA07-45C7-8142-9F4D-3A07AD48DFA1}" type="slidenum">
              <a:rPr lang="en-US" smtClean="0"/>
              <a:t>11</a:t>
            </a:fld>
            <a:endParaRPr lang="en-US"/>
          </a:p>
        </p:txBody>
      </p:sp>
      <p:sp>
        <p:nvSpPr>
          <p:cNvPr id="3" name="TextBox 2">
            <a:extLst>
              <a:ext uri="{FF2B5EF4-FFF2-40B4-BE49-F238E27FC236}">
                <a16:creationId xmlns:a16="http://schemas.microsoft.com/office/drawing/2014/main" id="{2B4E9B55-4425-2740-A108-76FF69BA3D12}"/>
              </a:ext>
            </a:extLst>
          </p:cNvPr>
          <p:cNvSpPr txBox="1"/>
          <p:nvPr/>
        </p:nvSpPr>
        <p:spPr>
          <a:xfrm>
            <a:off x="460713" y="332656"/>
            <a:ext cx="7848495" cy="553998"/>
          </a:xfrm>
          <a:prstGeom prst="rect">
            <a:avLst/>
          </a:prstGeom>
          <a:noFill/>
        </p:spPr>
        <p:txBody>
          <a:bodyPr wrap="none" lIns="0" tIns="0" rIns="0" bIns="0" rtlCol="0">
            <a:spAutoFit/>
          </a:bodyPr>
          <a:lstStyle/>
          <a:p>
            <a:r>
              <a:rPr lang="en-US" sz="3600" b="1" dirty="0">
                <a:latin typeface="Arial" panose="020B0604020202020204" pitchFamily="34" charset="0"/>
                <a:cs typeface="Arial" panose="020B0604020202020204" pitchFamily="34" charset="0"/>
              </a:rPr>
              <a:t>Results – Drug Mortality Rate </a:t>
            </a:r>
            <a:r>
              <a:rPr lang="en-US" sz="3600" b="1" dirty="0">
                <a:solidFill>
                  <a:schemeClr val="bg1">
                    <a:lumMod val="65000"/>
                  </a:schemeClr>
                </a:solidFill>
                <a:latin typeface="Arial" panose="020B0604020202020204" pitchFamily="34" charset="0"/>
                <a:cs typeface="Arial" panose="020B0604020202020204" pitchFamily="34" charset="0"/>
              </a:rPr>
              <a:t>in WA</a:t>
            </a:r>
          </a:p>
        </p:txBody>
      </p:sp>
      <p:cxnSp>
        <p:nvCxnSpPr>
          <p:cNvPr id="4" name="Straight Connector 3">
            <a:extLst>
              <a:ext uri="{FF2B5EF4-FFF2-40B4-BE49-F238E27FC236}">
                <a16:creationId xmlns:a16="http://schemas.microsoft.com/office/drawing/2014/main" id="{CFDF23E1-C7BD-4C48-9E8A-53704A4D662C}"/>
              </a:ext>
            </a:extLst>
          </p:cNvPr>
          <p:cNvCxnSpPr>
            <a:cxnSpLocks/>
          </p:cNvCxnSpPr>
          <p:nvPr/>
        </p:nvCxnSpPr>
        <p:spPr>
          <a:xfrm>
            <a:off x="460714" y="886654"/>
            <a:ext cx="11270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C4285E9-C351-A242-A2AD-9300CCE56D27}"/>
              </a:ext>
            </a:extLst>
          </p:cNvPr>
          <p:cNvSpPr/>
          <p:nvPr/>
        </p:nvSpPr>
        <p:spPr>
          <a:xfrm>
            <a:off x="350981" y="6007720"/>
            <a:ext cx="1152128" cy="5176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D1F60C8A-A4D0-0F4C-8980-C14DFBD016EC}"/>
              </a:ext>
            </a:extLst>
          </p:cNvPr>
          <p:cNvPicPr>
            <a:picLocks noChangeAspect="1"/>
          </p:cNvPicPr>
          <p:nvPr/>
        </p:nvPicPr>
        <p:blipFill>
          <a:blip r:embed="rId2"/>
          <a:stretch>
            <a:fillRect/>
          </a:stretch>
        </p:blipFill>
        <p:spPr>
          <a:xfrm>
            <a:off x="184448" y="3068960"/>
            <a:ext cx="11591235" cy="3622261"/>
          </a:xfrm>
          <a:prstGeom prst="rect">
            <a:avLst/>
          </a:prstGeom>
        </p:spPr>
      </p:pic>
      <p:sp>
        <p:nvSpPr>
          <p:cNvPr id="8" name="TextBox 7">
            <a:extLst>
              <a:ext uri="{FF2B5EF4-FFF2-40B4-BE49-F238E27FC236}">
                <a16:creationId xmlns:a16="http://schemas.microsoft.com/office/drawing/2014/main" id="{D9C27CC2-4EB8-C340-BE73-27FABF749FEA}"/>
              </a:ext>
            </a:extLst>
          </p:cNvPr>
          <p:cNvSpPr txBox="1"/>
          <p:nvPr/>
        </p:nvSpPr>
        <p:spPr>
          <a:xfrm>
            <a:off x="460713" y="1757547"/>
            <a:ext cx="4470776" cy="738664"/>
          </a:xfrm>
          <a:prstGeom prst="rect">
            <a:avLst/>
          </a:prstGeom>
          <a:noFill/>
        </p:spPr>
        <p:txBody>
          <a:bodyPr wrap="none" lIns="0" tIns="0" rIns="0" bIns="0" rtlCol="0">
            <a:spAutoFit/>
          </a:bodyPr>
          <a:lstStyle/>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Almost</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no</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change in mortality</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rate's trend</a:t>
            </a:r>
          </a:p>
        </p:txBody>
      </p:sp>
      <p:sp>
        <p:nvSpPr>
          <p:cNvPr id="10" name="TextBox 9">
            <a:extLst>
              <a:ext uri="{FF2B5EF4-FFF2-40B4-BE49-F238E27FC236}">
                <a16:creationId xmlns:a16="http://schemas.microsoft.com/office/drawing/2014/main" id="{C649751A-A388-DE40-BC9A-6DD41D3230DC}"/>
              </a:ext>
            </a:extLst>
          </p:cNvPr>
          <p:cNvSpPr txBox="1"/>
          <p:nvPr/>
        </p:nvSpPr>
        <p:spPr>
          <a:xfrm>
            <a:off x="6384032" y="1782184"/>
            <a:ext cx="5347255" cy="147732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policy has limited effects and there is no conclusive evidence for any effect</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408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5E4F1E9-7896-0F4A-B320-26E2C7F07F6F}"/>
              </a:ext>
            </a:extLst>
          </p:cNvPr>
          <p:cNvSpPr/>
          <p:nvPr/>
        </p:nvSpPr>
        <p:spPr>
          <a:xfrm>
            <a:off x="350981" y="6007720"/>
            <a:ext cx="1152128" cy="5176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9B12371F-989E-EE43-B20F-90E48B433F0A}"/>
              </a:ext>
            </a:extLst>
          </p:cNvPr>
          <p:cNvSpPr>
            <a:spLocks noGrp="1"/>
          </p:cNvSpPr>
          <p:nvPr>
            <p:ph type="sldNum" sz="quarter" idx="12"/>
          </p:nvPr>
        </p:nvSpPr>
        <p:spPr/>
        <p:txBody>
          <a:bodyPr/>
          <a:lstStyle/>
          <a:p>
            <a:fld id="{2D00CA07-45C7-8142-9F4D-3A07AD48DFA1}" type="slidenum">
              <a:rPr lang="en-US" smtClean="0"/>
              <a:t>12</a:t>
            </a:fld>
            <a:endParaRPr lang="en-US"/>
          </a:p>
        </p:txBody>
      </p:sp>
      <p:sp>
        <p:nvSpPr>
          <p:cNvPr id="3" name="TextBox 2">
            <a:extLst>
              <a:ext uri="{FF2B5EF4-FFF2-40B4-BE49-F238E27FC236}">
                <a16:creationId xmlns:a16="http://schemas.microsoft.com/office/drawing/2014/main" id="{2B4E9B55-4425-2740-A108-76FF69BA3D12}"/>
              </a:ext>
            </a:extLst>
          </p:cNvPr>
          <p:cNvSpPr txBox="1"/>
          <p:nvPr/>
        </p:nvSpPr>
        <p:spPr>
          <a:xfrm>
            <a:off x="460713" y="332656"/>
            <a:ext cx="5565626" cy="553998"/>
          </a:xfrm>
          <a:prstGeom prst="rect">
            <a:avLst/>
          </a:prstGeom>
          <a:noFill/>
        </p:spPr>
        <p:txBody>
          <a:bodyPr wrap="none" lIns="0" tIns="0" rIns="0" bIns="0" rtlCol="0">
            <a:spAutoFit/>
          </a:bodyPr>
          <a:lstStyle/>
          <a:p>
            <a:r>
              <a:rPr lang="en-US" sz="3600" b="1" dirty="0">
                <a:latin typeface="Arial" panose="020B0604020202020204" pitchFamily="34" charset="0"/>
                <a:cs typeface="Arial" panose="020B0604020202020204" pitchFamily="34" charset="0"/>
              </a:rPr>
              <a:t>Conclusion &amp; Limitations</a:t>
            </a:r>
          </a:p>
        </p:txBody>
      </p:sp>
      <p:cxnSp>
        <p:nvCxnSpPr>
          <p:cNvPr id="4" name="Straight Connector 3">
            <a:extLst>
              <a:ext uri="{FF2B5EF4-FFF2-40B4-BE49-F238E27FC236}">
                <a16:creationId xmlns:a16="http://schemas.microsoft.com/office/drawing/2014/main" id="{CFDF23E1-C7BD-4C48-9E8A-53704A4D662C}"/>
              </a:ext>
            </a:extLst>
          </p:cNvPr>
          <p:cNvCxnSpPr>
            <a:cxnSpLocks/>
          </p:cNvCxnSpPr>
          <p:nvPr/>
        </p:nvCxnSpPr>
        <p:spPr>
          <a:xfrm>
            <a:off x="460714" y="886654"/>
            <a:ext cx="11270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BCC78A97-7DFF-6C49-9AF5-79CA0D17C207}"/>
              </a:ext>
            </a:extLst>
          </p:cNvPr>
          <p:cNvGrpSpPr/>
          <p:nvPr/>
        </p:nvGrpSpPr>
        <p:grpSpPr>
          <a:xfrm>
            <a:off x="460713" y="1147906"/>
            <a:ext cx="5209425" cy="373028"/>
            <a:chOff x="460713" y="1147906"/>
            <a:chExt cx="5209425" cy="373028"/>
          </a:xfrm>
        </p:grpSpPr>
        <p:sp>
          <p:nvSpPr>
            <p:cNvPr id="6" name="TextBox 5">
              <a:extLst>
                <a:ext uri="{FF2B5EF4-FFF2-40B4-BE49-F238E27FC236}">
                  <a16:creationId xmlns:a16="http://schemas.microsoft.com/office/drawing/2014/main" id="{D124D148-3EB1-B845-A504-5E9E7B10A70D}"/>
                </a:ext>
              </a:extLst>
            </p:cNvPr>
            <p:cNvSpPr txBox="1"/>
            <p:nvPr/>
          </p:nvSpPr>
          <p:spPr>
            <a:xfrm>
              <a:off x="460713" y="1147906"/>
              <a:ext cx="1845057"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Conclusions</a:t>
              </a:r>
            </a:p>
          </p:txBody>
        </p:sp>
        <p:cxnSp>
          <p:nvCxnSpPr>
            <p:cNvPr id="7" name="Straight Connector 6">
              <a:extLst>
                <a:ext uri="{FF2B5EF4-FFF2-40B4-BE49-F238E27FC236}">
                  <a16:creationId xmlns:a16="http://schemas.microsoft.com/office/drawing/2014/main" id="{511A8E6E-2855-024B-8A57-5CE29E3B1D19}"/>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666496C8-339A-7E4D-BE54-A0695DAA96DD}"/>
              </a:ext>
            </a:extLst>
          </p:cNvPr>
          <p:cNvGrpSpPr/>
          <p:nvPr/>
        </p:nvGrpSpPr>
        <p:grpSpPr>
          <a:xfrm>
            <a:off x="6384032" y="1147906"/>
            <a:ext cx="5347255" cy="373028"/>
            <a:chOff x="460713" y="1147906"/>
            <a:chExt cx="5209425" cy="373028"/>
          </a:xfrm>
        </p:grpSpPr>
        <p:sp>
          <p:nvSpPr>
            <p:cNvPr id="9" name="TextBox 8">
              <a:extLst>
                <a:ext uri="{FF2B5EF4-FFF2-40B4-BE49-F238E27FC236}">
                  <a16:creationId xmlns:a16="http://schemas.microsoft.com/office/drawing/2014/main" id="{5E99EBC6-E159-2246-8C86-E342D1D07569}"/>
                </a:ext>
              </a:extLst>
            </p:cNvPr>
            <p:cNvSpPr txBox="1"/>
            <p:nvPr/>
          </p:nvSpPr>
          <p:spPr>
            <a:xfrm>
              <a:off x="460713" y="1147906"/>
              <a:ext cx="1639873"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Limitations</a:t>
              </a:r>
            </a:p>
          </p:txBody>
        </p:sp>
        <p:cxnSp>
          <p:nvCxnSpPr>
            <p:cNvPr id="10" name="Straight Connector 9">
              <a:extLst>
                <a:ext uri="{FF2B5EF4-FFF2-40B4-BE49-F238E27FC236}">
                  <a16:creationId xmlns:a16="http://schemas.microsoft.com/office/drawing/2014/main" id="{7CA2E20A-6761-8346-B92F-5576760D2C66}"/>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F538D6AF-64C2-EC49-AD0D-45140EA5DF2D}"/>
              </a:ext>
            </a:extLst>
          </p:cNvPr>
          <p:cNvSpPr txBox="1"/>
          <p:nvPr/>
        </p:nvSpPr>
        <p:spPr>
          <a:xfrm>
            <a:off x="453261" y="1628800"/>
            <a:ext cx="5366210" cy="3323987"/>
          </a:xfrm>
          <a:prstGeom prst="rect">
            <a:avLst/>
          </a:prstGeom>
          <a:noFill/>
        </p:spPr>
        <p:txBody>
          <a:bodyPr wrap="square" lIns="0" tIns="0" rIns="0" bIns="0" rtlCol="0">
            <a:spAutoFit/>
          </a:bodyPr>
          <a:lstStyle/>
          <a:p>
            <a:pPr algn="l"/>
            <a:r>
              <a:rPr lang="en-US" sz="2400" b="1" dirty="0">
                <a:latin typeface="Arial" panose="020B0604020202020204" pitchFamily="34" charset="0"/>
                <a:cs typeface="Arial" panose="020B0604020202020204" pitchFamily="34" charset="0"/>
              </a:rPr>
              <a:t>Prescription per Capita</a:t>
            </a:r>
          </a:p>
          <a:p>
            <a:pPr marL="342900" indent="-342900" algn="l">
              <a:buFont typeface="Arial" panose="020B0604020202020204" pitchFamily="34" charset="0"/>
              <a:buChar char="•"/>
            </a:pPr>
            <a:r>
              <a:rPr lang="en-US" sz="2400" b="1" dirty="0">
                <a:latin typeface="Arial" panose="020B0604020202020204" pitchFamily="34" charset="0"/>
                <a:cs typeface="Arial" panose="020B0604020202020204" pitchFamily="34" charset="0"/>
              </a:rPr>
              <a:t>FL</a:t>
            </a:r>
            <a:r>
              <a:rPr lang="en-US" sz="2400" dirty="0">
                <a:latin typeface="Arial" panose="020B0604020202020204" pitchFamily="34" charset="0"/>
                <a:cs typeface="Arial" panose="020B0604020202020204" pitchFamily="34" charset="0"/>
              </a:rPr>
              <a:t>: the policy </a:t>
            </a:r>
            <a:r>
              <a:rPr lang="en-US" sz="2400" b="1" dirty="0">
                <a:latin typeface="Arial" panose="020B0604020202020204" pitchFamily="34" charset="0"/>
                <a:cs typeface="Arial" panose="020B0604020202020204" pitchFamily="34" charset="0"/>
              </a:rPr>
              <a:t>caused* a decrease </a:t>
            </a:r>
            <a:r>
              <a:rPr lang="en-US" sz="2400" dirty="0">
                <a:latin typeface="Arial" panose="020B0604020202020204" pitchFamily="34" charset="0"/>
                <a:cs typeface="Arial" panose="020B0604020202020204" pitchFamily="34" charset="0"/>
              </a:rPr>
              <a:t>in opioids </a:t>
            </a:r>
            <a:r>
              <a:rPr lang="en-US" sz="2400" b="1" dirty="0">
                <a:latin typeface="Arial" panose="020B0604020202020204" pitchFamily="34" charset="0"/>
                <a:cs typeface="Arial" panose="020B0604020202020204" pitchFamily="34" charset="0"/>
              </a:rPr>
              <a:t>prescription</a:t>
            </a:r>
          </a:p>
          <a:p>
            <a:pPr marL="342900" indent="-342900" algn="l">
              <a:buFont typeface="Arial" panose="020B0604020202020204" pitchFamily="34" charset="0"/>
              <a:buChar char="•"/>
            </a:pPr>
            <a:r>
              <a:rPr lang="en-US" sz="2400" b="1" dirty="0">
                <a:latin typeface="Arial" panose="020B0604020202020204" pitchFamily="34" charset="0"/>
                <a:cs typeface="Arial" panose="020B0604020202020204" pitchFamily="34" charset="0"/>
              </a:rPr>
              <a:t>WA</a:t>
            </a:r>
            <a:r>
              <a:rPr lang="en-US" sz="2400" dirty="0">
                <a:latin typeface="Arial" panose="020B0604020202020204" pitchFamily="34" charset="0"/>
                <a:cs typeface="Arial" panose="020B0604020202020204" pitchFamily="34" charset="0"/>
              </a:rPr>
              <a:t>: no conclusive evidence</a:t>
            </a:r>
          </a:p>
          <a:p>
            <a:pPr marL="342900" indent="-342900" algn="l">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algn="l"/>
            <a:r>
              <a:rPr lang="en-US" sz="2400" b="1" dirty="0">
                <a:latin typeface="Arial" panose="020B0604020202020204" pitchFamily="34" charset="0"/>
                <a:cs typeface="Arial" panose="020B0604020202020204" pitchFamily="34" charset="0"/>
              </a:rPr>
              <a:t>Mortality Rate</a:t>
            </a:r>
          </a:p>
          <a:p>
            <a:pPr marL="342900" indent="-342900" algn="l">
              <a:buFont typeface="Arial" panose="020B0604020202020204" pitchFamily="34" charset="0"/>
              <a:buChar char="•"/>
            </a:pPr>
            <a:r>
              <a:rPr lang="en-US" sz="2400" b="1" dirty="0">
                <a:latin typeface="Arial" panose="020B0604020202020204" pitchFamily="34" charset="0"/>
                <a:cs typeface="Arial" panose="020B0604020202020204" pitchFamily="34" charset="0"/>
              </a:rPr>
              <a:t>TX</a:t>
            </a:r>
            <a:r>
              <a:rPr lang="en-US" sz="2400" dirty="0">
                <a:latin typeface="Arial" panose="020B0604020202020204" pitchFamily="34" charset="0"/>
                <a:cs typeface="Arial" panose="020B0604020202020204" pitchFamily="34" charset="0"/>
              </a:rPr>
              <a:t>: the policy </a:t>
            </a:r>
            <a:r>
              <a:rPr lang="en-US" sz="2400" b="1" dirty="0">
                <a:latin typeface="Arial" panose="020B0604020202020204" pitchFamily="34" charset="0"/>
                <a:cs typeface="Arial" panose="020B0604020202020204" pitchFamily="34" charset="0"/>
              </a:rPr>
              <a:t>decreased* mortality </a:t>
            </a:r>
            <a:r>
              <a:rPr lang="en-US" sz="2400" dirty="0">
                <a:latin typeface="Arial" panose="020B0604020202020204" pitchFamily="34" charset="0"/>
                <a:cs typeface="Arial" panose="020B0604020202020204" pitchFamily="34" charset="0"/>
              </a:rPr>
              <a:t>rates</a:t>
            </a:r>
          </a:p>
          <a:p>
            <a:pPr marL="342900" indent="-342900" algn="l">
              <a:buFont typeface="Arial" panose="020B0604020202020204" pitchFamily="34" charset="0"/>
              <a:buChar char="•"/>
            </a:pPr>
            <a:r>
              <a:rPr lang="en-US" sz="2400" b="1" dirty="0">
                <a:latin typeface="Arial" panose="020B0604020202020204" pitchFamily="34" charset="0"/>
                <a:cs typeface="Arial" panose="020B0604020202020204" pitchFamily="34" charset="0"/>
              </a:rPr>
              <a:t>FL &amp; WA</a:t>
            </a:r>
            <a:r>
              <a:rPr lang="en-US" sz="2400" dirty="0">
                <a:latin typeface="Arial" panose="020B0604020202020204" pitchFamily="34" charset="0"/>
                <a:cs typeface="Arial" panose="020B0604020202020204" pitchFamily="34" charset="0"/>
              </a:rPr>
              <a:t>: no conclusive evidence</a:t>
            </a:r>
          </a:p>
        </p:txBody>
      </p:sp>
      <p:sp>
        <p:nvSpPr>
          <p:cNvPr id="12" name="Rectangle 11">
            <a:extLst>
              <a:ext uri="{FF2B5EF4-FFF2-40B4-BE49-F238E27FC236}">
                <a16:creationId xmlns:a16="http://schemas.microsoft.com/office/drawing/2014/main" id="{6EC5899F-D085-C947-B53C-4F9CB305EFB7}"/>
              </a:ext>
            </a:extLst>
          </p:cNvPr>
          <p:cNvSpPr/>
          <p:nvPr/>
        </p:nvSpPr>
        <p:spPr>
          <a:xfrm>
            <a:off x="462084" y="5532492"/>
            <a:ext cx="5208054" cy="823858"/>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Drug control policies can be an effective measure for reducing drug-related deaths</a:t>
            </a:r>
          </a:p>
        </p:txBody>
      </p:sp>
      <p:sp>
        <p:nvSpPr>
          <p:cNvPr id="13" name="TextBox 12">
            <a:extLst>
              <a:ext uri="{FF2B5EF4-FFF2-40B4-BE49-F238E27FC236}">
                <a16:creationId xmlns:a16="http://schemas.microsoft.com/office/drawing/2014/main" id="{76CD574F-B1C3-194E-98B7-4D92CB582638}"/>
              </a:ext>
            </a:extLst>
          </p:cNvPr>
          <p:cNvSpPr txBox="1"/>
          <p:nvPr/>
        </p:nvSpPr>
        <p:spPr>
          <a:xfrm>
            <a:off x="6372530" y="1628800"/>
            <a:ext cx="5497191" cy="3693319"/>
          </a:xfrm>
          <a:prstGeom prst="rect">
            <a:avLst/>
          </a:prstGeom>
          <a:noFill/>
        </p:spPr>
        <p:txBody>
          <a:bodyPr wrap="square" lIns="0" tIns="0" rIns="0" bIns="0" rtlCol="0">
            <a:spAutoFit/>
          </a:bodyPr>
          <a:lstStyle/>
          <a:p>
            <a:pPr algn="l"/>
            <a:r>
              <a:rPr lang="en-US" sz="2400" b="1" dirty="0">
                <a:latin typeface="Arial" panose="020B0604020202020204" pitchFamily="34" charset="0"/>
                <a:cs typeface="Arial" panose="020B0604020202020204" pitchFamily="34" charset="0"/>
              </a:rPr>
              <a:t>Choice of comparison states</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Assumption: they mimic the trend in FL, WA, and TX had they not implemented policies</a:t>
            </a:r>
          </a:p>
          <a:p>
            <a:pPr marL="342900" indent="-342900" algn="l">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lgn="l"/>
            <a:r>
              <a:rPr lang="en-US" sz="2400" b="1" dirty="0">
                <a:latin typeface="Arial" panose="020B0604020202020204" pitchFamily="34" charset="0"/>
                <a:cs typeface="Arial" panose="020B0604020202020204" pitchFamily="34" charset="0"/>
              </a:rPr>
              <a:t>Missing data</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For several counties/year</a:t>
            </a:r>
          </a:p>
          <a:p>
            <a:pPr algn="l"/>
            <a:endParaRPr lang="en-US" sz="2400" dirty="0">
              <a:latin typeface="Arial" panose="020B0604020202020204" pitchFamily="34" charset="0"/>
              <a:cs typeface="Arial" panose="020B0604020202020204" pitchFamily="34" charset="0"/>
            </a:endParaRPr>
          </a:p>
          <a:p>
            <a:pPr algn="l"/>
            <a:r>
              <a:rPr lang="en-US" sz="2400" b="1" dirty="0">
                <a:latin typeface="Arial" panose="020B0604020202020204" pitchFamily="34" charset="0"/>
                <a:cs typeface="Arial" panose="020B0604020202020204" pitchFamily="34" charset="0"/>
              </a:rPr>
              <a:t>Other effects that we did not observe</a:t>
            </a:r>
          </a:p>
          <a:p>
            <a:pPr marL="342900" indent="-342900" algn="l">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C4904A2-3BA8-314C-B158-46CC3EC9F588}"/>
              </a:ext>
            </a:extLst>
          </p:cNvPr>
          <p:cNvSpPr/>
          <p:nvPr/>
        </p:nvSpPr>
        <p:spPr>
          <a:xfrm>
            <a:off x="6372530" y="5442674"/>
            <a:ext cx="5208054" cy="823858"/>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Causal Inference is hard!</a:t>
            </a:r>
          </a:p>
        </p:txBody>
      </p:sp>
    </p:spTree>
    <p:extLst>
      <p:ext uri="{BB962C8B-B14F-4D97-AF65-F5344CB8AC3E}">
        <p14:creationId xmlns:p14="http://schemas.microsoft.com/office/powerpoint/2010/main" val="328543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2371F-989E-EE43-B20F-90E48B433F0A}"/>
              </a:ext>
            </a:extLst>
          </p:cNvPr>
          <p:cNvSpPr>
            <a:spLocks noGrp="1"/>
          </p:cNvSpPr>
          <p:nvPr>
            <p:ph type="sldNum" sz="quarter" idx="12"/>
          </p:nvPr>
        </p:nvSpPr>
        <p:spPr/>
        <p:txBody>
          <a:bodyPr/>
          <a:lstStyle/>
          <a:p>
            <a:fld id="{2D00CA07-45C7-8142-9F4D-3A07AD48DFA1}" type="slidenum">
              <a:rPr lang="en-US" smtClean="0"/>
              <a:t>13</a:t>
            </a:fld>
            <a:endParaRPr lang="en-US"/>
          </a:p>
        </p:txBody>
      </p:sp>
      <p:sp>
        <p:nvSpPr>
          <p:cNvPr id="3" name="TextBox 2">
            <a:extLst>
              <a:ext uri="{FF2B5EF4-FFF2-40B4-BE49-F238E27FC236}">
                <a16:creationId xmlns:a16="http://schemas.microsoft.com/office/drawing/2014/main" id="{2B4E9B55-4425-2740-A108-76FF69BA3D12}"/>
              </a:ext>
            </a:extLst>
          </p:cNvPr>
          <p:cNvSpPr txBox="1"/>
          <p:nvPr/>
        </p:nvSpPr>
        <p:spPr>
          <a:xfrm>
            <a:off x="460713" y="332656"/>
            <a:ext cx="2915542" cy="553998"/>
          </a:xfrm>
          <a:prstGeom prst="rect">
            <a:avLst/>
          </a:prstGeom>
          <a:noFill/>
        </p:spPr>
        <p:txBody>
          <a:bodyPr wrap="none" lIns="0" tIns="0" rIns="0" bIns="0" rtlCol="0">
            <a:spAutoFit/>
          </a:bodyPr>
          <a:lstStyle/>
          <a:p>
            <a:r>
              <a:rPr lang="en-US" sz="3600" b="1" dirty="0">
                <a:latin typeface="Arial" panose="020B0604020202020204" pitchFamily="34" charset="0"/>
                <a:cs typeface="Arial" panose="020B0604020202020204" pitchFamily="34" charset="0"/>
              </a:rPr>
              <a:t>This is a Title</a:t>
            </a:r>
          </a:p>
        </p:txBody>
      </p:sp>
      <p:cxnSp>
        <p:nvCxnSpPr>
          <p:cNvPr id="4" name="Straight Connector 3">
            <a:extLst>
              <a:ext uri="{FF2B5EF4-FFF2-40B4-BE49-F238E27FC236}">
                <a16:creationId xmlns:a16="http://schemas.microsoft.com/office/drawing/2014/main" id="{CFDF23E1-C7BD-4C48-9E8A-53704A4D662C}"/>
              </a:ext>
            </a:extLst>
          </p:cNvPr>
          <p:cNvCxnSpPr>
            <a:cxnSpLocks/>
          </p:cNvCxnSpPr>
          <p:nvPr/>
        </p:nvCxnSpPr>
        <p:spPr>
          <a:xfrm>
            <a:off x="460714" y="886654"/>
            <a:ext cx="11270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187E622-63E1-534D-8094-D8DCAA369E93}"/>
              </a:ext>
            </a:extLst>
          </p:cNvPr>
          <p:cNvGrpSpPr/>
          <p:nvPr/>
        </p:nvGrpSpPr>
        <p:grpSpPr>
          <a:xfrm>
            <a:off x="460713" y="1147906"/>
            <a:ext cx="5209425" cy="373028"/>
            <a:chOff x="460713" y="1147906"/>
            <a:chExt cx="5209425" cy="373028"/>
          </a:xfrm>
        </p:grpSpPr>
        <p:sp>
          <p:nvSpPr>
            <p:cNvPr id="7" name="TextBox 6">
              <a:extLst>
                <a:ext uri="{FF2B5EF4-FFF2-40B4-BE49-F238E27FC236}">
                  <a16:creationId xmlns:a16="http://schemas.microsoft.com/office/drawing/2014/main" id="{B88432E5-7DE9-C24D-B9E7-59CB1B430325}"/>
                </a:ext>
              </a:extLst>
            </p:cNvPr>
            <p:cNvSpPr txBox="1"/>
            <p:nvPr/>
          </p:nvSpPr>
          <p:spPr>
            <a:xfrm>
              <a:off x="460713" y="1147906"/>
              <a:ext cx="888064"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Model</a:t>
              </a:r>
            </a:p>
          </p:txBody>
        </p:sp>
        <p:cxnSp>
          <p:nvCxnSpPr>
            <p:cNvPr id="8" name="Straight Connector 7">
              <a:extLst>
                <a:ext uri="{FF2B5EF4-FFF2-40B4-BE49-F238E27FC236}">
                  <a16:creationId xmlns:a16="http://schemas.microsoft.com/office/drawing/2014/main" id="{04D4CF01-1D3E-924E-A8D3-B1151A174787}"/>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962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2371F-989E-EE43-B20F-90E48B433F0A}"/>
              </a:ext>
            </a:extLst>
          </p:cNvPr>
          <p:cNvSpPr>
            <a:spLocks noGrp="1"/>
          </p:cNvSpPr>
          <p:nvPr>
            <p:ph type="sldNum" sz="quarter" idx="12"/>
          </p:nvPr>
        </p:nvSpPr>
        <p:spPr/>
        <p:txBody>
          <a:bodyPr/>
          <a:lstStyle/>
          <a:p>
            <a:fld id="{2D00CA07-45C7-8142-9F4D-3A07AD48DFA1}" type="slidenum">
              <a:rPr lang="en-US" smtClean="0"/>
              <a:t>2</a:t>
            </a:fld>
            <a:endParaRPr lang="en-US"/>
          </a:p>
        </p:txBody>
      </p:sp>
      <p:sp>
        <p:nvSpPr>
          <p:cNvPr id="3" name="TextBox 2">
            <a:extLst>
              <a:ext uri="{FF2B5EF4-FFF2-40B4-BE49-F238E27FC236}">
                <a16:creationId xmlns:a16="http://schemas.microsoft.com/office/drawing/2014/main" id="{2B4E9B55-4425-2740-A108-76FF69BA3D12}"/>
              </a:ext>
            </a:extLst>
          </p:cNvPr>
          <p:cNvSpPr txBox="1"/>
          <p:nvPr/>
        </p:nvSpPr>
        <p:spPr>
          <a:xfrm>
            <a:off x="460713" y="332656"/>
            <a:ext cx="2693045" cy="553998"/>
          </a:xfrm>
          <a:prstGeom prst="rect">
            <a:avLst/>
          </a:prstGeom>
          <a:noFill/>
        </p:spPr>
        <p:txBody>
          <a:bodyPr wrap="none" lIns="0" tIns="0" rIns="0" bIns="0" rtlCol="0">
            <a:spAutoFit/>
          </a:bodyPr>
          <a:lstStyle/>
          <a:p>
            <a:r>
              <a:rPr lang="en-US" sz="3600" b="1" dirty="0">
                <a:latin typeface="Arial" panose="020B0604020202020204" pitchFamily="34" charset="0"/>
                <a:cs typeface="Arial" panose="020B0604020202020204" pitchFamily="34" charset="0"/>
              </a:rPr>
              <a:t>Introduction</a:t>
            </a:r>
          </a:p>
        </p:txBody>
      </p:sp>
      <p:cxnSp>
        <p:nvCxnSpPr>
          <p:cNvPr id="4" name="Straight Connector 3">
            <a:extLst>
              <a:ext uri="{FF2B5EF4-FFF2-40B4-BE49-F238E27FC236}">
                <a16:creationId xmlns:a16="http://schemas.microsoft.com/office/drawing/2014/main" id="{CFDF23E1-C7BD-4C48-9E8A-53704A4D662C}"/>
              </a:ext>
            </a:extLst>
          </p:cNvPr>
          <p:cNvCxnSpPr>
            <a:cxnSpLocks/>
          </p:cNvCxnSpPr>
          <p:nvPr/>
        </p:nvCxnSpPr>
        <p:spPr>
          <a:xfrm>
            <a:off x="460714" y="886654"/>
            <a:ext cx="11270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7FB71C6-0950-9545-A5B0-3297D502CFE7}"/>
              </a:ext>
            </a:extLst>
          </p:cNvPr>
          <p:cNvSpPr txBox="1"/>
          <p:nvPr/>
        </p:nvSpPr>
        <p:spPr>
          <a:xfrm>
            <a:off x="503434" y="1500027"/>
            <a:ext cx="11227853" cy="443198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Prescription opioid </a:t>
            </a:r>
            <a:r>
              <a:rPr lang="en-US" sz="2400" b="1" dirty="0">
                <a:latin typeface="Arial" panose="020B0604020202020204" pitchFamily="34" charset="0"/>
                <a:cs typeface="Arial" panose="020B0604020202020204" pitchFamily="34" charset="0"/>
              </a:rPr>
              <a:t>usage and misuse have risen</a:t>
            </a:r>
            <a:r>
              <a:rPr lang="en-US" sz="2400" dirty="0">
                <a:latin typeface="Arial" panose="020B0604020202020204" pitchFamily="34" charset="0"/>
                <a:cs typeface="Arial" panose="020B0604020202020204" pitchFamily="34" charset="0"/>
              </a:rPr>
              <a:t> in the US over the last two decades.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numerous states have </a:t>
            </a:r>
            <a:r>
              <a:rPr lang="en-US" sz="2400" b="1" dirty="0">
                <a:latin typeface="Arial" panose="020B0604020202020204" pitchFamily="34" charset="0"/>
                <a:cs typeface="Arial" panose="020B0604020202020204" pitchFamily="34" charset="0"/>
              </a:rPr>
              <a:t>implemented drug control </a:t>
            </a:r>
            <a:r>
              <a:rPr lang="en-US" sz="2400" dirty="0">
                <a:latin typeface="Arial" panose="020B0604020202020204" pitchFamily="34" charset="0"/>
                <a:cs typeface="Arial" panose="020B0604020202020204" pitchFamily="34" charset="0"/>
              </a:rPr>
              <a:t>regulations</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Florida, Texas, and Washington</a:t>
            </a:r>
            <a:r>
              <a:rPr lang="en-US" sz="2400" dirty="0">
                <a:latin typeface="Arial" panose="020B0604020202020204" pitchFamily="34" charset="0"/>
                <a:cs typeface="Arial" panose="020B0604020202020204" pitchFamily="34" charset="0"/>
              </a:rPr>
              <a:t> are three states that have implemented regulations.</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determine if this reduction may be caused by the implementation of the legislation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examine the impact of the policy on drug shipments in Florida and Washington in particular.</a:t>
            </a:r>
          </a:p>
        </p:txBody>
      </p:sp>
      <p:grpSp>
        <p:nvGrpSpPr>
          <p:cNvPr id="6" name="Group 5">
            <a:extLst>
              <a:ext uri="{FF2B5EF4-FFF2-40B4-BE49-F238E27FC236}">
                <a16:creationId xmlns:a16="http://schemas.microsoft.com/office/drawing/2014/main" id="{D35E2BE6-2953-3E41-A030-E8E57613B41D}"/>
              </a:ext>
            </a:extLst>
          </p:cNvPr>
          <p:cNvGrpSpPr/>
          <p:nvPr/>
        </p:nvGrpSpPr>
        <p:grpSpPr>
          <a:xfrm>
            <a:off x="460713" y="1006826"/>
            <a:ext cx="5209425" cy="373028"/>
            <a:chOff x="460713" y="1147906"/>
            <a:chExt cx="5209425" cy="373028"/>
          </a:xfrm>
        </p:grpSpPr>
        <p:sp>
          <p:nvSpPr>
            <p:cNvPr id="7" name="TextBox 6">
              <a:extLst>
                <a:ext uri="{FF2B5EF4-FFF2-40B4-BE49-F238E27FC236}">
                  <a16:creationId xmlns:a16="http://schemas.microsoft.com/office/drawing/2014/main" id="{3019E23C-07BB-0847-83F0-A3CE12273F7B}"/>
                </a:ext>
              </a:extLst>
            </p:cNvPr>
            <p:cNvSpPr txBox="1"/>
            <p:nvPr/>
          </p:nvSpPr>
          <p:spPr>
            <a:xfrm>
              <a:off x="460713" y="1147906"/>
              <a:ext cx="1795363"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Background</a:t>
              </a:r>
            </a:p>
          </p:txBody>
        </p:sp>
        <p:cxnSp>
          <p:nvCxnSpPr>
            <p:cNvPr id="8" name="Straight Connector 7">
              <a:extLst>
                <a:ext uri="{FF2B5EF4-FFF2-40B4-BE49-F238E27FC236}">
                  <a16:creationId xmlns:a16="http://schemas.microsoft.com/office/drawing/2014/main" id="{640CCB3D-77B8-984C-8CAE-366E601D36F9}"/>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F9374476-4B28-EF43-B5FA-A12A436BE524}"/>
              </a:ext>
            </a:extLst>
          </p:cNvPr>
          <p:cNvGrpSpPr/>
          <p:nvPr/>
        </p:nvGrpSpPr>
        <p:grpSpPr>
          <a:xfrm>
            <a:off x="460712" y="3933056"/>
            <a:ext cx="5209425" cy="373028"/>
            <a:chOff x="460713" y="1147906"/>
            <a:chExt cx="5209425" cy="373028"/>
          </a:xfrm>
        </p:grpSpPr>
        <p:sp>
          <p:nvSpPr>
            <p:cNvPr id="11" name="TextBox 10">
              <a:extLst>
                <a:ext uri="{FF2B5EF4-FFF2-40B4-BE49-F238E27FC236}">
                  <a16:creationId xmlns:a16="http://schemas.microsoft.com/office/drawing/2014/main" id="{5CBD0E77-8FFD-9F4C-B760-CC479916DA49}"/>
                </a:ext>
              </a:extLst>
            </p:cNvPr>
            <p:cNvSpPr txBox="1"/>
            <p:nvPr/>
          </p:nvSpPr>
          <p:spPr>
            <a:xfrm>
              <a:off x="460713" y="1147906"/>
              <a:ext cx="2577629"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Goal of our Study</a:t>
              </a:r>
            </a:p>
          </p:txBody>
        </p:sp>
        <p:cxnSp>
          <p:nvCxnSpPr>
            <p:cNvPr id="12" name="Straight Connector 11">
              <a:extLst>
                <a:ext uri="{FF2B5EF4-FFF2-40B4-BE49-F238E27FC236}">
                  <a16:creationId xmlns:a16="http://schemas.microsoft.com/office/drawing/2014/main" id="{B8817635-9604-E441-8B6A-EDBE8589CE7B}"/>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900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2371F-989E-EE43-B20F-90E48B433F0A}"/>
              </a:ext>
            </a:extLst>
          </p:cNvPr>
          <p:cNvSpPr>
            <a:spLocks noGrp="1"/>
          </p:cNvSpPr>
          <p:nvPr>
            <p:ph type="sldNum" sz="quarter" idx="12"/>
          </p:nvPr>
        </p:nvSpPr>
        <p:spPr/>
        <p:txBody>
          <a:bodyPr/>
          <a:lstStyle/>
          <a:p>
            <a:fld id="{2D00CA07-45C7-8142-9F4D-3A07AD48DFA1}" type="slidenum">
              <a:rPr lang="en-US" smtClean="0"/>
              <a:t>3</a:t>
            </a:fld>
            <a:endParaRPr lang="en-US"/>
          </a:p>
        </p:txBody>
      </p:sp>
      <p:sp>
        <p:nvSpPr>
          <p:cNvPr id="3" name="TextBox 2">
            <a:extLst>
              <a:ext uri="{FF2B5EF4-FFF2-40B4-BE49-F238E27FC236}">
                <a16:creationId xmlns:a16="http://schemas.microsoft.com/office/drawing/2014/main" id="{2B4E9B55-4425-2740-A108-76FF69BA3D12}"/>
              </a:ext>
            </a:extLst>
          </p:cNvPr>
          <p:cNvSpPr txBox="1"/>
          <p:nvPr/>
        </p:nvSpPr>
        <p:spPr>
          <a:xfrm>
            <a:off x="460713" y="332656"/>
            <a:ext cx="1000274" cy="553998"/>
          </a:xfrm>
          <a:prstGeom prst="rect">
            <a:avLst/>
          </a:prstGeom>
          <a:noFill/>
        </p:spPr>
        <p:txBody>
          <a:bodyPr wrap="none" lIns="0" tIns="0" rIns="0" bIns="0" rtlCol="0">
            <a:spAutoFit/>
          </a:bodyPr>
          <a:lstStyle/>
          <a:p>
            <a:r>
              <a:rPr lang="en-US" sz="3600" b="1" dirty="0">
                <a:latin typeface="Arial" panose="020B0604020202020204" pitchFamily="34" charset="0"/>
                <a:cs typeface="Arial" panose="020B0604020202020204" pitchFamily="34" charset="0"/>
              </a:rPr>
              <a:t>Data</a:t>
            </a:r>
          </a:p>
        </p:txBody>
      </p:sp>
      <p:cxnSp>
        <p:nvCxnSpPr>
          <p:cNvPr id="4" name="Straight Connector 3">
            <a:extLst>
              <a:ext uri="{FF2B5EF4-FFF2-40B4-BE49-F238E27FC236}">
                <a16:creationId xmlns:a16="http://schemas.microsoft.com/office/drawing/2014/main" id="{CFDF23E1-C7BD-4C48-9E8A-53704A4D662C}"/>
              </a:ext>
            </a:extLst>
          </p:cNvPr>
          <p:cNvCxnSpPr>
            <a:cxnSpLocks/>
          </p:cNvCxnSpPr>
          <p:nvPr/>
        </p:nvCxnSpPr>
        <p:spPr>
          <a:xfrm>
            <a:off x="460714" y="886654"/>
            <a:ext cx="11270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2AA47C64-6845-C242-AA07-352F8AE9278B}"/>
              </a:ext>
            </a:extLst>
          </p:cNvPr>
          <p:cNvGrpSpPr/>
          <p:nvPr/>
        </p:nvGrpSpPr>
        <p:grpSpPr>
          <a:xfrm>
            <a:off x="459479" y="1022221"/>
            <a:ext cx="5209425" cy="373028"/>
            <a:chOff x="460713" y="1147906"/>
            <a:chExt cx="5209425" cy="373028"/>
          </a:xfrm>
        </p:grpSpPr>
        <p:sp>
          <p:nvSpPr>
            <p:cNvPr id="6" name="TextBox 5">
              <a:extLst>
                <a:ext uri="{FF2B5EF4-FFF2-40B4-BE49-F238E27FC236}">
                  <a16:creationId xmlns:a16="http://schemas.microsoft.com/office/drawing/2014/main" id="{5A7E14A1-48EF-1845-8C8B-B458A42A6C77}"/>
                </a:ext>
              </a:extLst>
            </p:cNvPr>
            <p:cNvSpPr txBox="1"/>
            <p:nvPr/>
          </p:nvSpPr>
          <p:spPr>
            <a:xfrm>
              <a:off x="460713" y="1147906"/>
              <a:ext cx="4509248"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Prescription Opioid Shipments</a:t>
              </a:r>
            </a:p>
          </p:txBody>
        </p:sp>
        <p:cxnSp>
          <p:nvCxnSpPr>
            <p:cNvPr id="7" name="Straight Connector 6">
              <a:extLst>
                <a:ext uri="{FF2B5EF4-FFF2-40B4-BE49-F238E27FC236}">
                  <a16:creationId xmlns:a16="http://schemas.microsoft.com/office/drawing/2014/main" id="{0B4D6004-760C-F64E-880E-371F165B57F2}"/>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2DD9F9CC-63CE-B142-A556-B8485D11B821}"/>
              </a:ext>
            </a:extLst>
          </p:cNvPr>
          <p:cNvGrpSpPr/>
          <p:nvPr/>
        </p:nvGrpSpPr>
        <p:grpSpPr>
          <a:xfrm>
            <a:off x="6312024" y="1022221"/>
            <a:ext cx="5419263" cy="373028"/>
            <a:chOff x="460713" y="1147906"/>
            <a:chExt cx="5209425" cy="373028"/>
          </a:xfrm>
        </p:grpSpPr>
        <p:sp>
          <p:nvSpPr>
            <p:cNvPr id="9" name="TextBox 8">
              <a:extLst>
                <a:ext uri="{FF2B5EF4-FFF2-40B4-BE49-F238E27FC236}">
                  <a16:creationId xmlns:a16="http://schemas.microsoft.com/office/drawing/2014/main" id="{FFA3407D-0833-D046-916E-BC29DDBDC861}"/>
                </a:ext>
              </a:extLst>
            </p:cNvPr>
            <p:cNvSpPr txBox="1"/>
            <p:nvPr/>
          </p:nvSpPr>
          <p:spPr>
            <a:xfrm>
              <a:off x="460713" y="1147906"/>
              <a:ext cx="2085507"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Drug Mortality</a:t>
              </a:r>
            </a:p>
          </p:txBody>
        </p:sp>
        <p:cxnSp>
          <p:nvCxnSpPr>
            <p:cNvPr id="10" name="Straight Connector 9">
              <a:extLst>
                <a:ext uri="{FF2B5EF4-FFF2-40B4-BE49-F238E27FC236}">
                  <a16:creationId xmlns:a16="http://schemas.microsoft.com/office/drawing/2014/main" id="{ED9B9E65-B982-494B-9785-B339B696CE98}"/>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B014D80B-7E46-9B44-8DA3-4173D14A5929}"/>
              </a:ext>
            </a:extLst>
          </p:cNvPr>
          <p:cNvSpPr txBox="1"/>
          <p:nvPr/>
        </p:nvSpPr>
        <p:spPr>
          <a:xfrm>
            <a:off x="459479" y="1532690"/>
            <a:ext cx="5208189" cy="1107996"/>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Data </a:t>
            </a:r>
            <a:r>
              <a:rPr lang="en-US" sz="2400" b="1" dirty="0">
                <a:latin typeface="Arial" panose="020B0604020202020204" pitchFamily="34" charset="0"/>
                <a:cs typeface="Arial" panose="020B0604020202020204" pitchFamily="34" charset="0"/>
              </a:rPr>
              <a:t>on every pain pill shipment </a:t>
            </a:r>
            <a:r>
              <a:rPr lang="en-US" sz="2400" dirty="0">
                <a:latin typeface="Arial" panose="020B0604020202020204" pitchFamily="34" charset="0"/>
                <a:cs typeface="Arial" panose="020B0604020202020204" pitchFamily="34" charset="0"/>
              </a:rPr>
              <a:t>in the US</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Collected by </a:t>
            </a:r>
            <a:r>
              <a:rPr lang="en-US" sz="2400" b="1" dirty="0">
                <a:latin typeface="Arial" panose="020B0604020202020204" pitchFamily="34" charset="0"/>
                <a:cs typeface="Arial" panose="020B0604020202020204" pitchFamily="34" charset="0"/>
              </a:rPr>
              <a:t>Washington Post</a:t>
            </a:r>
          </a:p>
        </p:txBody>
      </p:sp>
      <p:sp>
        <p:nvSpPr>
          <p:cNvPr id="12" name="TextBox 11">
            <a:extLst>
              <a:ext uri="{FF2B5EF4-FFF2-40B4-BE49-F238E27FC236}">
                <a16:creationId xmlns:a16="http://schemas.microsoft.com/office/drawing/2014/main" id="{78C8652A-F953-4445-917B-1AAD85A68C51}"/>
              </a:ext>
            </a:extLst>
          </p:cNvPr>
          <p:cNvSpPr txBox="1"/>
          <p:nvPr/>
        </p:nvSpPr>
        <p:spPr>
          <a:xfrm>
            <a:off x="6312024" y="1523423"/>
            <a:ext cx="5417977" cy="1477328"/>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From the </a:t>
            </a:r>
            <a:r>
              <a:rPr lang="en-US" sz="2400" b="1" dirty="0">
                <a:latin typeface="Arial" panose="020B0604020202020204" pitchFamily="34" charset="0"/>
                <a:cs typeface="Arial" panose="020B0604020202020204" pitchFamily="34" charset="0"/>
              </a:rPr>
              <a:t>US Vital Statistics </a:t>
            </a:r>
            <a:r>
              <a:rPr lang="en-US" sz="2400" dirty="0">
                <a:latin typeface="Arial" panose="020B0604020202020204" pitchFamily="34" charset="0"/>
                <a:cs typeface="Arial" panose="020B0604020202020204" pitchFamily="34" charset="0"/>
              </a:rPr>
              <a:t>records</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Contains data on </a:t>
            </a:r>
            <a:r>
              <a:rPr lang="en-US" sz="2400" b="1" dirty="0">
                <a:latin typeface="Arial" panose="020B0604020202020204" pitchFamily="34" charset="0"/>
                <a:cs typeface="Arial" panose="020B0604020202020204" pitchFamily="34" charset="0"/>
              </a:rPr>
              <a:t>every death </a:t>
            </a:r>
            <a:r>
              <a:rPr lang="en-US" sz="2400" dirty="0">
                <a:latin typeface="Arial" panose="020B0604020202020204" pitchFamily="34" charset="0"/>
                <a:cs typeface="Arial" panose="020B0604020202020204" pitchFamily="34" charset="0"/>
              </a:rPr>
              <a:t>in the US*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Masked for privacy reasons</a:t>
            </a:r>
          </a:p>
        </p:txBody>
      </p:sp>
      <p:sp>
        <p:nvSpPr>
          <p:cNvPr id="13" name="Rectangle 12">
            <a:extLst>
              <a:ext uri="{FF2B5EF4-FFF2-40B4-BE49-F238E27FC236}">
                <a16:creationId xmlns:a16="http://schemas.microsoft.com/office/drawing/2014/main" id="{2A980ADA-DD04-7D48-8B0E-C949818830C3}"/>
              </a:ext>
            </a:extLst>
          </p:cNvPr>
          <p:cNvSpPr/>
          <p:nvPr/>
        </p:nvSpPr>
        <p:spPr>
          <a:xfrm>
            <a:off x="436178" y="4048527"/>
            <a:ext cx="11270522" cy="504051"/>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00"/>
                </a:solidFill>
                <a:latin typeface="Arial" panose="020B0604020202020204" pitchFamily="34" charset="0"/>
                <a:cs typeface="Arial" panose="020B0604020202020204" pitchFamily="34" charset="0"/>
              </a:rPr>
              <a:t>Needs to be combined with census data</a:t>
            </a:r>
          </a:p>
        </p:txBody>
      </p:sp>
      <p:sp>
        <p:nvSpPr>
          <p:cNvPr id="14" name="Down Arrow 13">
            <a:extLst>
              <a:ext uri="{FF2B5EF4-FFF2-40B4-BE49-F238E27FC236}">
                <a16:creationId xmlns:a16="http://schemas.microsoft.com/office/drawing/2014/main" id="{C09590B4-065C-7F43-8EFE-8943D733F89D}"/>
              </a:ext>
            </a:extLst>
          </p:cNvPr>
          <p:cNvSpPr/>
          <p:nvPr/>
        </p:nvSpPr>
        <p:spPr>
          <a:xfrm>
            <a:off x="2932260" y="3235668"/>
            <a:ext cx="216024" cy="504051"/>
          </a:xfrm>
          <a:prstGeom prst="downArrow">
            <a:avLst>
              <a:gd name="adj1" fmla="val 50000"/>
              <a:gd name="adj2" fmla="val 10095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6482883C-C566-5945-93C2-CA2183585158}"/>
              </a:ext>
            </a:extLst>
          </p:cNvPr>
          <p:cNvSpPr/>
          <p:nvPr/>
        </p:nvSpPr>
        <p:spPr>
          <a:xfrm>
            <a:off x="8889699" y="3235668"/>
            <a:ext cx="216024" cy="504051"/>
          </a:xfrm>
          <a:prstGeom prst="downArrow">
            <a:avLst>
              <a:gd name="adj1" fmla="val 50000"/>
              <a:gd name="adj2" fmla="val 10095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95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D42CF08-2868-7D4E-B519-3887E6DFED01}"/>
              </a:ext>
            </a:extLst>
          </p:cNvPr>
          <p:cNvSpPr/>
          <p:nvPr/>
        </p:nvSpPr>
        <p:spPr>
          <a:xfrm>
            <a:off x="335360" y="6021288"/>
            <a:ext cx="1152128" cy="5176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4261295-3892-E640-9376-469692BBAFEF}"/>
                  </a:ext>
                </a:extLst>
              </p:cNvPr>
              <p:cNvSpPr txBox="1"/>
              <p:nvPr/>
            </p:nvSpPr>
            <p:spPr>
              <a:xfrm>
                <a:off x="459479" y="1941811"/>
                <a:ext cx="8524000" cy="1846659"/>
              </a:xfrm>
              <a:prstGeom prst="rect">
                <a:avLst/>
              </a:prstGeom>
              <a:noFill/>
            </p:spPr>
            <p:txBody>
              <a:bodyPr wrap="none" lIns="0" tIns="0" rIns="0" bIns="0" rtlCol="0">
                <a:spAutoFit/>
              </a:bodyPr>
              <a:lstStyle/>
              <a:p>
                <a:pPr algn="l"/>
                <a:r>
                  <a:rPr lang="en-US" sz="2400" b="1" dirty="0">
                    <a:latin typeface="Arial" panose="020B0604020202020204" pitchFamily="34" charset="0"/>
                    <a:cs typeface="Arial" panose="020B0604020202020204" pitchFamily="34" charset="0"/>
                  </a:rPr>
                  <a:t>Problem</a:t>
                </a:r>
                <a:r>
                  <a:rPr lang="en-US" sz="2400" dirty="0">
                    <a:latin typeface="Arial" panose="020B0604020202020204" pitchFamily="34" charset="0"/>
                    <a:cs typeface="Arial" panose="020B0604020202020204" pitchFamily="34" charset="0"/>
                  </a:rPr>
                  <a:t> </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Maybe mortality decreases </a:t>
                </a:r>
                <a:r>
                  <a:rPr lang="en-US" sz="2400" b="1" dirty="0">
                    <a:latin typeface="Arial" panose="020B0604020202020204" pitchFamily="34" charset="0"/>
                    <a:cs typeface="Arial" panose="020B0604020202020204" pitchFamily="34" charset="0"/>
                  </a:rPr>
                  <a:t>for other reasons…</a:t>
                </a:r>
              </a:p>
              <a:p>
                <a:pPr marL="342900" indent="-342900" algn="l">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a:p>
                <a:pPr algn="l"/>
                <a:r>
                  <a:rPr lang="en-US" sz="2400" b="1" dirty="0">
                    <a:latin typeface="Arial" panose="020B0604020202020204" pitchFamily="34" charset="0"/>
                    <a:cs typeface="Arial" panose="020B0604020202020204" pitchFamily="34" charset="0"/>
                  </a:rPr>
                  <a:t>Potential Solution</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We need to observe 2 parallel universes… </a:t>
                </a:r>
                <a14:m>
                  <m:oMath xmlns:m="http://schemas.openxmlformats.org/officeDocument/2006/math">
                    <m:r>
                      <a:rPr lang="de-DE" sz="2400" b="0" i="1" smtClean="0">
                        <a:latin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Impossible</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sym typeface="Wingdings" pitchFamily="2" charset="2"/>
                  </a:rPr>
                  <a:t></a:t>
                </a:r>
                <a:endParaRPr lang="en-US" sz="2400" dirty="0">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94261295-3892-E640-9376-469692BBAFEF}"/>
                  </a:ext>
                </a:extLst>
              </p:cNvPr>
              <p:cNvSpPr txBox="1">
                <a:spLocks noRot="1" noChangeAspect="1" noMove="1" noResize="1" noEditPoints="1" noAdjustHandles="1" noChangeArrowheads="1" noChangeShapeType="1" noTextEdit="1"/>
              </p:cNvSpPr>
              <p:nvPr/>
            </p:nvSpPr>
            <p:spPr>
              <a:xfrm>
                <a:off x="459479" y="1941811"/>
                <a:ext cx="8524000" cy="1846659"/>
              </a:xfrm>
              <a:prstGeom prst="rect">
                <a:avLst/>
              </a:prstGeom>
              <a:blipFill>
                <a:blip r:embed="rId2"/>
                <a:stretch>
                  <a:fillRect l="-2232" t="-5479" r="-1190" b="-8904"/>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9B12371F-989E-EE43-B20F-90E48B433F0A}"/>
              </a:ext>
            </a:extLst>
          </p:cNvPr>
          <p:cNvSpPr>
            <a:spLocks noGrp="1"/>
          </p:cNvSpPr>
          <p:nvPr>
            <p:ph type="sldNum" sz="quarter" idx="12"/>
          </p:nvPr>
        </p:nvSpPr>
        <p:spPr/>
        <p:txBody>
          <a:bodyPr/>
          <a:lstStyle/>
          <a:p>
            <a:fld id="{2D00CA07-45C7-8142-9F4D-3A07AD48DFA1}" type="slidenum">
              <a:rPr lang="en-US" smtClean="0"/>
              <a:t>4</a:t>
            </a:fld>
            <a:endParaRPr lang="en-US"/>
          </a:p>
        </p:txBody>
      </p:sp>
      <p:sp>
        <p:nvSpPr>
          <p:cNvPr id="3" name="TextBox 2">
            <a:extLst>
              <a:ext uri="{FF2B5EF4-FFF2-40B4-BE49-F238E27FC236}">
                <a16:creationId xmlns:a16="http://schemas.microsoft.com/office/drawing/2014/main" id="{2B4E9B55-4425-2740-A108-76FF69BA3D12}"/>
              </a:ext>
            </a:extLst>
          </p:cNvPr>
          <p:cNvSpPr txBox="1"/>
          <p:nvPr/>
        </p:nvSpPr>
        <p:spPr>
          <a:xfrm>
            <a:off x="460713" y="332656"/>
            <a:ext cx="2872581" cy="553998"/>
          </a:xfrm>
          <a:prstGeom prst="rect">
            <a:avLst/>
          </a:prstGeom>
          <a:noFill/>
        </p:spPr>
        <p:txBody>
          <a:bodyPr wrap="none" lIns="0" tIns="0" rIns="0" bIns="0" rtlCol="0">
            <a:spAutoFit/>
          </a:bodyPr>
          <a:lstStyle/>
          <a:p>
            <a:r>
              <a:rPr lang="en-US" sz="3600" b="1" dirty="0">
                <a:latin typeface="Arial" panose="020B0604020202020204" pitchFamily="34" charset="0"/>
                <a:cs typeface="Arial" panose="020B0604020202020204" pitchFamily="34" charset="0"/>
              </a:rPr>
              <a:t>Methodology</a:t>
            </a:r>
          </a:p>
        </p:txBody>
      </p:sp>
      <p:cxnSp>
        <p:nvCxnSpPr>
          <p:cNvPr id="4" name="Straight Connector 3">
            <a:extLst>
              <a:ext uri="{FF2B5EF4-FFF2-40B4-BE49-F238E27FC236}">
                <a16:creationId xmlns:a16="http://schemas.microsoft.com/office/drawing/2014/main" id="{CFDF23E1-C7BD-4C48-9E8A-53704A4D662C}"/>
              </a:ext>
            </a:extLst>
          </p:cNvPr>
          <p:cNvCxnSpPr>
            <a:cxnSpLocks/>
          </p:cNvCxnSpPr>
          <p:nvPr/>
        </p:nvCxnSpPr>
        <p:spPr>
          <a:xfrm>
            <a:off x="460714" y="886654"/>
            <a:ext cx="11270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E8CE7484-FC2B-6A4D-813B-DDB4F2DE64F5}"/>
              </a:ext>
            </a:extLst>
          </p:cNvPr>
          <p:cNvGrpSpPr/>
          <p:nvPr/>
        </p:nvGrpSpPr>
        <p:grpSpPr>
          <a:xfrm>
            <a:off x="459479" y="1022221"/>
            <a:ext cx="5209425" cy="373028"/>
            <a:chOff x="460713" y="1147906"/>
            <a:chExt cx="5209425" cy="373028"/>
          </a:xfrm>
        </p:grpSpPr>
        <p:sp>
          <p:nvSpPr>
            <p:cNvPr id="6" name="TextBox 5">
              <a:extLst>
                <a:ext uri="{FF2B5EF4-FFF2-40B4-BE49-F238E27FC236}">
                  <a16:creationId xmlns:a16="http://schemas.microsoft.com/office/drawing/2014/main" id="{5B3C631B-76BB-9F4C-A814-9D0BBB233818}"/>
                </a:ext>
              </a:extLst>
            </p:cNvPr>
            <p:cNvSpPr txBox="1"/>
            <p:nvPr/>
          </p:nvSpPr>
          <p:spPr>
            <a:xfrm>
              <a:off x="460713" y="1147906"/>
              <a:ext cx="2463816"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Causal Inference</a:t>
              </a:r>
            </a:p>
          </p:txBody>
        </p:sp>
        <p:cxnSp>
          <p:nvCxnSpPr>
            <p:cNvPr id="7" name="Straight Connector 6">
              <a:extLst>
                <a:ext uri="{FF2B5EF4-FFF2-40B4-BE49-F238E27FC236}">
                  <a16:creationId xmlns:a16="http://schemas.microsoft.com/office/drawing/2014/main" id="{A8F1F7D1-9ABC-6242-973A-70521EDC91BD}"/>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2A7E2139-B61B-4548-A264-941E756B3AF8}"/>
              </a:ext>
            </a:extLst>
          </p:cNvPr>
          <p:cNvSpPr txBox="1"/>
          <p:nvPr/>
        </p:nvSpPr>
        <p:spPr>
          <a:xfrm>
            <a:off x="459479" y="1416833"/>
            <a:ext cx="7813036" cy="369332"/>
          </a:xfrm>
          <a:prstGeom prst="rect">
            <a:avLst/>
          </a:prstGeom>
          <a:noFill/>
        </p:spPr>
        <p:txBody>
          <a:bodyPr wrap="none" lIns="0" tIns="0" rIns="0" bIns="0" rtlCol="0">
            <a:spAutoFit/>
          </a:bodyPr>
          <a:lstStyle/>
          <a:p>
            <a:pPr algn="l"/>
            <a:r>
              <a:rPr lang="en-US" sz="2400" b="1" dirty="0">
                <a:solidFill>
                  <a:schemeClr val="bg1">
                    <a:lumMod val="65000"/>
                  </a:schemeClr>
                </a:solidFill>
                <a:latin typeface="Arial" panose="020B0604020202020204" pitchFamily="34" charset="0"/>
                <a:cs typeface="Arial" panose="020B0604020202020204" pitchFamily="34" charset="0"/>
              </a:rPr>
              <a:t>Did the policy actually </a:t>
            </a:r>
            <a:r>
              <a:rPr lang="en-US" sz="2400" b="1" i="1" u="sng" dirty="0">
                <a:solidFill>
                  <a:schemeClr val="bg1">
                    <a:lumMod val="65000"/>
                  </a:schemeClr>
                </a:solidFill>
                <a:latin typeface="Arial" panose="020B0604020202020204" pitchFamily="34" charset="0"/>
                <a:cs typeface="Arial" panose="020B0604020202020204" pitchFamily="34" charset="0"/>
              </a:rPr>
              <a:t>cause</a:t>
            </a:r>
            <a:r>
              <a:rPr lang="en-US" sz="2400" b="1" dirty="0">
                <a:solidFill>
                  <a:schemeClr val="bg1">
                    <a:lumMod val="65000"/>
                  </a:schemeClr>
                </a:solidFill>
                <a:latin typeface="Arial" panose="020B0604020202020204" pitchFamily="34" charset="0"/>
                <a:cs typeface="Arial" panose="020B0604020202020204" pitchFamily="34" charset="0"/>
              </a:rPr>
              <a:t> a decrease in mortality?</a:t>
            </a:r>
          </a:p>
        </p:txBody>
      </p:sp>
      <p:sp>
        <p:nvSpPr>
          <p:cNvPr id="11" name="TextBox 10">
            <a:extLst>
              <a:ext uri="{FF2B5EF4-FFF2-40B4-BE49-F238E27FC236}">
                <a16:creationId xmlns:a16="http://schemas.microsoft.com/office/drawing/2014/main" id="{66236CCA-E3D9-EE4F-B65B-76B6A51A93CE}"/>
              </a:ext>
            </a:extLst>
          </p:cNvPr>
          <p:cNvSpPr txBox="1"/>
          <p:nvPr/>
        </p:nvSpPr>
        <p:spPr>
          <a:xfrm>
            <a:off x="459479" y="4365675"/>
            <a:ext cx="10785724" cy="1846659"/>
          </a:xfrm>
          <a:prstGeom prst="rect">
            <a:avLst/>
          </a:prstGeom>
          <a:noFill/>
        </p:spPr>
        <p:txBody>
          <a:bodyPr wrap="square" lIns="0" tIns="0" rIns="0" bIns="0" rtlCol="0">
            <a:spAutoFit/>
          </a:bodyPr>
          <a:lstStyle/>
          <a:p>
            <a:pPr algn="l"/>
            <a:r>
              <a:rPr lang="en-US" sz="2400" b="1" dirty="0">
                <a:latin typeface="Arial" panose="020B0604020202020204" pitchFamily="34" charset="0"/>
                <a:cs typeface="Arial" panose="020B0604020202020204" pitchFamily="34" charset="0"/>
              </a:rPr>
              <a:t>Actual Solution</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Choose comparison states…</a:t>
            </a:r>
          </a:p>
          <a:p>
            <a:pPr marL="800100" lvl="1"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that did not implement policy</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that </a:t>
            </a:r>
            <a:r>
              <a:rPr lang="en-US" sz="2400" b="1" dirty="0">
                <a:latin typeface="Arial" panose="020B0604020202020204" pitchFamily="34" charset="0"/>
                <a:cs typeface="Arial" panose="020B0604020202020204" pitchFamily="34" charset="0"/>
              </a:rPr>
              <a:t>behaved similarly before the policy</a:t>
            </a:r>
            <a:r>
              <a:rPr lang="en-US" sz="2400" dirty="0">
                <a:latin typeface="Arial" panose="020B0604020202020204" pitchFamily="34" charset="0"/>
                <a:cs typeface="Arial" panose="020B0604020202020204" pitchFamily="34" charset="0"/>
              </a:rPr>
              <a:t> change and </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are </a:t>
            </a:r>
            <a:r>
              <a:rPr lang="en-US" sz="2400" b="1" dirty="0">
                <a:latin typeface="Arial" panose="020B0604020202020204" pitchFamily="34" charset="0"/>
                <a:cs typeface="Arial" panose="020B0604020202020204" pitchFamily="34" charset="0"/>
              </a:rPr>
              <a:t>expected to behave similarly </a:t>
            </a:r>
            <a:r>
              <a:rPr lang="en-US" sz="2400" dirty="0">
                <a:latin typeface="Arial" panose="020B0604020202020204" pitchFamily="34" charset="0"/>
                <a:cs typeface="Arial" panose="020B0604020202020204" pitchFamily="34" charset="0"/>
              </a:rPr>
              <a:t>had the policy not been implemented</a:t>
            </a:r>
          </a:p>
        </p:txBody>
      </p:sp>
      <p:cxnSp>
        <p:nvCxnSpPr>
          <p:cNvPr id="12" name="Straight Connector 11">
            <a:extLst>
              <a:ext uri="{FF2B5EF4-FFF2-40B4-BE49-F238E27FC236}">
                <a16:creationId xmlns:a16="http://schemas.microsoft.com/office/drawing/2014/main" id="{BF23007E-F9AA-6444-9E4E-38C6F94019CD}"/>
              </a:ext>
            </a:extLst>
          </p:cNvPr>
          <p:cNvCxnSpPr>
            <a:cxnSpLocks/>
          </p:cNvCxnSpPr>
          <p:nvPr/>
        </p:nvCxnSpPr>
        <p:spPr>
          <a:xfrm>
            <a:off x="459479" y="4149080"/>
            <a:ext cx="11271808" cy="0"/>
          </a:xfrm>
          <a:prstGeom prst="line">
            <a:avLst/>
          </a:prstGeom>
          <a:ln w="381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54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D42CF08-2868-7D4E-B519-3887E6DFED01}"/>
              </a:ext>
            </a:extLst>
          </p:cNvPr>
          <p:cNvSpPr/>
          <p:nvPr/>
        </p:nvSpPr>
        <p:spPr>
          <a:xfrm>
            <a:off x="350981" y="6007720"/>
            <a:ext cx="1152128" cy="5176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9B12371F-989E-EE43-B20F-90E48B433F0A}"/>
              </a:ext>
            </a:extLst>
          </p:cNvPr>
          <p:cNvSpPr>
            <a:spLocks noGrp="1"/>
          </p:cNvSpPr>
          <p:nvPr>
            <p:ph type="sldNum" sz="quarter" idx="12"/>
          </p:nvPr>
        </p:nvSpPr>
        <p:spPr/>
        <p:txBody>
          <a:bodyPr/>
          <a:lstStyle/>
          <a:p>
            <a:fld id="{2D00CA07-45C7-8142-9F4D-3A07AD48DFA1}" type="slidenum">
              <a:rPr lang="en-US" smtClean="0"/>
              <a:t>5</a:t>
            </a:fld>
            <a:endParaRPr lang="en-US"/>
          </a:p>
        </p:txBody>
      </p:sp>
      <p:sp>
        <p:nvSpPr>
          <p:cNvPr id="3" name="TextBox 2">
            <a:extLst>
              <a:ext uri="{FF2B5EF4-FFF2-40B4-BE49-F238E27FC236}">
                <a16:creationId xmlns:a16="http://schemas.microsoft.com/office/drawing/2014/main" id="{2B4E9B55-4425-2740-A108-76FF69BA3D12}"/>
              </a:ext>
            </a:extLst>
          </p:cNvPr>
          <p:cNvSpPr txBox="1"/>
          <p:nvPr/>
        </p:nvSpPr>
        <p:spPr>
          <a:xfrm>
            <a:off x="460713" y="332656"/>
            <a:ext cx="2872581" cy="553998"/>
          </a:xfrm>
          <a:prstGeom prst="rect">
            <a:avLst/>
          </a:prstGeom>
          <a:noFill/>
        </p:spPr>
        <p:txBody>
          <a:bodyPr wrap="none" lIns="0" tIns="0" rIns="0" bIns="0" rtlCol="0">
            <a:spAutoFit/>
          </a:bodyPr>
          <a:lstStyle/>
          <a:p>
            <a:r>
              <a:rPr lang="en-US" sz="3600" b="1" dirty="0">
                <a:latin typeface="Arial" panose="020B0604020202020204" pitchFamily="34" charset="0"/>
                <a:cs typeface="Arial" panose="020B0604020202020204" pitchFamily="34" charset="0"/>
              </a:rPr>
              <a:t>Methodology</a:t>
            </a:r>
          </a:p>
        </p:txBody>
      </p:sp>
      <p:cxnSp>
        <p:nvCxnSpPr>
          <p:cNvPr id="4" name="Straight Connector 3">
            <a:extLst>
              <a:ext uri="{FF2B5EF4-FFF2-40B4-BE49-F238E27FC236}">
                <a16:creationId xmlns:a16="http://schemas.microsoft.com/office/drawing/2014/main" id="{CFDF23E1-C7BD-4C48-9E8A-53704A4D662C}"/>
              </a:ext>
            </a:extLst>
          </p:cNvPr>
          <p:cNvCxnSpPr>
            <a:cxnSpLocks/>
          </p:cNvCxnSpPr>
          <p:nvPr/>
        </p:nvCxnSpPr>
        <p:spPr>
          <a:xfrm>
            <a:off x="460714" y="886654"/>
            <a:ext cx="11270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E8CE7484-FC2B-6A4D-813B-DDB4F2DE64F5}"/>
              </a:ext>
            </a:extLst>
          </p:cNvPr>
          <p:cNvGrpSpPr/>
          <p:nvPr/>
        </p:nvGrpSpPr>
        <p:grpSpPr>
          <a:xfrm>
            <a:off x="460712" y="1043914"/>
            <a:ext cx="5209425" cy="373028"/>
            <a:chOff x="460713" y="1147906"/>
            <a:chExt cx="5209425" cy="373028"/>
          </a:xfrm>
        </p:grpSpPr>
        <p:sp>
          <p:nvSpPr>
            <p:cNvPr id="6" name="TextBox 5">
              <a:extLst>
                <a:ext uri="{FF2B5EF4-FFF2-40B4-BE49-F238E27FC236}">
                  <a16:creationId xmlns:a16="http://schemas.microsoft.com/office/drawing/2014/main" id="{5B3C631B-76BB-9F4C-A814-9D0BBB233818}"/>
                </a:ext>
              </a:extLst>
            </p:cNvPr>
            <p:cNvSpPr txBox="1"/>
            <p:nvPr/>
          </p:nvSpPr>
          <p:spPr>
            <a:xfrm>
              <a:off x="460713" y="1147906"/>
              <a:ext cx="4307269"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Choosing Comparison States</a:t>
              </a:r>
            </a:p>
          </p:txBody>
        </p:sp>
        <p:cxnSp>
          <p:nvCxnSpPr>
            <p:cNvPr id="7" name="Straight Connector 6">
              <a:extLst>
                <a:ext uri="{FF2B5EF4-FFF2-40B4-BE49-F238E27FC236}">
                  <a16:creationId xmlns:a16="http://schemas.microsoft.com/office/drawing/2014/main" id="{A8F1F7D1-9ABC-6242-973A-70521EDC91BD}"/>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918BBF73-362E-C649-BA34-551224660F45}"/>
              </a:ext>
            </a:extLst>
          </p:cNvPr>
          <p:cNvGrpSpPr/>
          <p:nvPr/>
        </p:nvGrpSpPr>
        <p:grpSpPr>
          <a:xfrm>
            <a:off x="460713" y="1619303"/>
            <a:ext cx="7192838" cy="1477329"/>
            <a:chOff x="460713" y="1790235"/>
            <a:chExt cx="7192838" cy="1477329"/>
          </a:xfrm>
        </p:grpSpPr>
        <p:sp>
          <p:nvSpPr>
            <p:cNvPr id="10" name="TextBox 9">
              <a:extLst>
                <a:ext uri="{FF2B5EF4-FFF2-40B4-BE49-F238E27FC236}">
                  <a16:creationId xmlns:a16="http://schemas.microsoft.com/office/drawing/2014/main" id="{94261295-3892-E640-9376-469692BBAFEF}"/>
                </a:ext>
              </a:extLst>
            </p:cNvPr>
            <p:cNvSpPr txBox="1"/>
            <p:nvPr/>
          </p:nvSpPr>
          <p:spPr>
            <a:xfrm>
              <a:off x="1458714" y="1790236"/>
              <a:ext cx="6194837" cy="1477328"/>
            </a:xfrm>
            <a:prstGeom prst="rect">
              <a:avLst/>
            </a:prstGeom>
            <a:noFill/>
          </p:spPr>
          <p:txBody>
            <a:bodyPr wrap="none" lIns="0" tIns="0" rIns="0" bIns="0" rtlCol="0">
              <a:spAutoFit/>
            </a:bodyPr>
            <a:lstStyle/>
            <a:p>
              <a:pPr algn="l"/>
              <a:r>
                <a:rPr lang="en-US" sz="2400" b="1" dirty="0">
                  <a:latin typeface="Arial" panose="020B0604020202020204" pitchFamily="34" charset="0"/>
                  <a:cs typeface="Arial" panose="020B0604020202020204" pitchFamily="34" charset="0"/>
                </a:rPr>
                <a:t>We narrow down our selection based on…</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Voting behavior</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Geographical proximity</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Demographics</a:t>
              </a:r>
            </a:p>
          </p:txBody>
        </p:sp>
        <p:sp>
          <p:nvSpPr>
            <p:cNvPr id="9" name="Rectangle 8">
              <a:extLst>
                <a:ext uri="{FF2B5EF4-FFF2-40B4-BE49-F238E27FC236}">
                  <a16:creationId xmlns:a16="http://schemas.microsoft.com/office/drawing/2014/main" id="{1694C465-2BE1-9A4D-9372-6A3DA7276A3A}"/>
                </a:ext>
              </a:extLst>
            </p:cNvPr>
            <p:cNvSpPr/>
            <p:nvPr/>
          </p:nvSpPr>
          <p:spPr>
            <a:xfrm>
              <a:off x="460713" y="1790235"/>
              <a:ext cx="738743" cy="1477323"/>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00"/>
                  </a:solidFill>
                  <a:latin typeface="Arial" panose="020B0604020202020204" pitchFamily="34" charset="0"/>
                  <a:cs typeface="Arial" panose="020B0604020202020204" pitchFamily="34" charset="0"/>
                </a:rPr>
                <a:t>1</a:t>
              </a:r>
            </a:p>
          </p:txBody>
        </p:sp>
      </p:grpSp>
      <p:grpSp>
        <p:nvGrpSpPr>
          <p:cNvPr id="15" name="Group 14">
            <a:extLst>
              <a:ext uri="{FF2B5EF4-FFF2-40B4-BE49-F238E27FC236}">
                <a16:creationId xmlns:a16="http://schemas.microsoft.com/office/drawing/2014/main" id="{50C43574-A430-B742-8802-BA1FF960C9FB}"/>
              </a:ext>
            </a:extLst>
          </p:cNvPr>
          <p:cNvGrpSpPr/>
          <p:nvPr/>
        </p:nvGrpSpPr>
        <p:grpSpPr>
          <a:xfrm>
            <a:off x="460713" y="3416679"/>
            <a:ext cx="6392939" cy="1107996"/>
            <a:chOff x="460713" y="1790236"/>
            <a:chExt cx="6392939" cy="1107996"/>
          </a:xfrm>
        </p:grpSpPr>
        <p:sp>
          <p:nvSpPr>
            <p:cNvPr id="16" name="TextBox 15">
              <a:extLst>
                <a:ext uri="{FF2B5EF4-FFF2-40B4-BE49-F238E27FC236}">
                  <a16:creationId xmlns:a16="http://schemas.microsoft.com/office/drawing/2014/main" id="{5050C161-546F-5E4B-B68B-36968B3F0B33}"/>
                </a:ext>
              </a:extLst>
            </p:cNvPr>
            <p:cNvSpPr txBox="1"/>
            <p:nvPr/>
          </p:nvSpPr>
          <p:spPr>
            <a:xfrm>
              <a:off x="1458714" y="1790236"/>
              <a:ext cx="5394938" cy="1107996"/>
            </a:xfrm>
            <a:prstGeom prst="rect">
              <a:avLst/>
            </a:prstGeom>
            <a:noFill/>
          </p:spPr>
          <p:txBody>
            <a:bodyPr wrap="none" lIns="0" tIns="0" rIns="0" bIns="0" rtlCol="0">
              <a:spAutoFit/>
            </a:bodyPr>
            <a:lstStyle/>
            <a:p>
              <a:pPr algn="l"/>
              <a:r>
                <a:rPr lang="en-US" sz="2400" b="1" dirty="0">
                  <a:latin typeface="Arial" panose="020B0604020202020204" pitchFamily="34" charset="0"/>
                  <a:cs typeface="Arial" panose="020B0604020202020204" pitchFamily="34" charset="0"/>
                </a:rPr>
                <a:t>We pick the final 3 states based on…</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The pre-policy trend</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Visual inspection</a:t>
              </a:r>
            </a:p>
          </p:txBody>
        </p:sp>
        <p:sp>
          <p:nvSpPr>
            <p:cNvPr id="17" name="Rectangle 16">
              <a:extLst>
                <a:ext uri="{FF2B5EF4-FFF2-40B4-BE49-F238E27FC236}">
                  <a16:creationId xmlns:a16="http://schemas.microsoft.com/office/drawing/2014/main" id="{D7C120C3-F881-0742-9E4D-5FDB248A5EB9}"/>
                </a:ext>
              </a:extLst>
            </p:cNvPr>
            <p:cNvSpPr/>
            <p:nvPr/>
          </p:nvSpPr>
          <p:spPr>
            <a:xfrm>
              <a:off x="460713" y="1790236"/>
              <a:ext cx="738743" cy="1107996"/>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00"/>
                  </a:solidFill>
                  <a:latin typeface="Arial" panose="020B0604020202020204" pitchFamily="34" charset="0"/>
                  <a:cs typeface="Arial" panose="020B0604020202020204" pitchFamily="34" charset="0"/>
                </a:rPr>
                <a:t>2</a:t>
              </a:r>
            </a:p>
          </p:txBody>
        </p:sp>
      </p:grpSp>
      <p:graphicFrame>
        <p:nvGraphicFramePr>
          <p:cNvPr id="18" name="Table 18">
            <a:extLst>
              <a:ext uri="{FF2B5EF4-FFF2-40B4-BE49-F238E27FC236}">
                <a16:creationId xmlns:a16="http://schemas.microsoft.com/office/drawing/2014/main" id="{0A3C36A3-AEA6-D74E-A336-05B107549160}"/>
              </a:ext>
            </a:extLst>
          </p:cNvPr>
          <p:cNvGraphicFramePr>
            <a:graphicFrameLocks noGrp="1"/>
          </p:cNvGraphicFramePr>
          <p:nvPr>
            <p:extLst>
              <p:ext uri="{D42A27DB-BD31-4B8C-83A1-F6EECF244321}">
                <p14:modId xmlns:p14="http://schemas.microsoft.com/office/powerpoint/2010/main" val="3361046978"/>
              </p:ext>
            </p:extLst>
          </p:nvPr>
        </p:nvGraphicFramePr>
        <p:xfrm>
          <a:off x="1503109" y="4897968"/>
          <a:ext cx="6465099" cy="1483360"/>
        </p:xfrm>
        <a:graphic>
          <a:graphicData uri="http://schemas.openxmlformats.org/drawingml/2006/table">
            <a:tbl>
              <a:tblPr firstRow="1" bandRow="1">
                <a:tableStyleId>{073A0DAA-6AF3-43AB-8588-CEC1D06C72B9}</a:tableStyleId>
              </a:tblPr>
              <a:tblGrid>
                <a:gridCol w="2000603">
                  <a:extLst>
                    <a:ext uri="{9D8B030D-6E8A-4147-A177-3AD203B41FA5}">
                      <a16:colId xmlns:a16="http://schemas.microsoft.com/office/drawing/2014/main" val="3217765217"/>
                    </a:ext>
                  </a:extLst>
                </a:gridCol>
                <a:gridCol w="4464496">
                  <a:extLst>
                    <a:ext uri="{9D8B030D-6E8A-4147-A177-3AD203B41FA5}">
                      <a16:colId xmlns:a16="http://schemas.microsoft.com/office/drawing/2014/main" val="1822090723"/>
                    </a:ext>
                  </a:extLst>
                </a:gridCol>
              </a:tblGrid>
              <a:tr h="370840">
                <a:tc>
                  <a:txBody>
                    <a:bodyPr/>
                    <a:lstStyle/>
                    <a:p>
                      <a:r>
                        <a:rPr lang="en-US" sz="1800" dirty="0">
                          <a:latin typeface="Arial" panose="020B0604020202020204" pitchFamily="34" charset="0"/>
                          <a:cs typeface="Arial" panose="020B0604020202020204" pitchFamily="34" charset="0"/>
                        </a:rPr>
                        <a:t>State</a:t>
                      </a:r>
                    </a:p>
                  </a:txBody>
                  <a:tcPr/>
                </a:tc>
                <a:tc>
                  <a:txBody>
                    <a:bodyPr/>
                    <a:lstStyle/>
                    <a:p>
                      <a:r>
                        <a:rPr lang="en-US" sz="1800" dirty="0">
                          <a:latin typeface="Arial" panose="020B0604020202020204" pitchFamily="34" charset="0"/>
                          <a:cs typeface="Arial" panose="020B0604020202020204" pitchFamily="34" charset="0"/>
                        </a:rPr>
                        <a:t>Comparison Set</a:t>
                      </a:r>
                    </a:p>
                  </a:txBody>
                  <a:tcPr/>
                </a:tc>
                <a:extLst>
                  <a:ext uri="{0D108BD9-81ED-4DB2-BD59-A6C34878D82A}">
                    <a16:rowId xmlns:a16="http://schemas.microsoft.com/office/drawing/2014/main" val="2433280771"/>
                  </a:ext>
                </a:extLst>
              </a:tr>
              <a:tr h="370840">
                <a:tc>
                  <a:txBody>
                    <a:bodyPr/>
                    <a:lstStyle/>
                    <a:p>
                      <a:r>
                        <a:rPr lang="en-US" sz="1800" b="1" dirty="0">
                          <a:latin typeface="Arial" panose="020B0604020202020204" pitchFamily="34" charset="0"/>
                          <a:cs typeface="Arial" panose="020B0604020202020204" pitchFamily="34" charset="0"/>
                        </a:rPr>
                        <a:t>Florida</a:t>
                      </a:r>
                    </a:p>
                  </a:txBody>
                  <a:tcPr/>
                </a:tc>
                <a:tc>
                  <a:txBody>
                    <a:bodyPr/>
                    <a:lstStyle/>
                    <a:p>
                      <a:r>
                        <a:rPr lang="en-US" sz="1800" dirty="0">
                          <a:latin typeface="Arial" panose="020B0604020202020204" pitchFamily="34" charset="0"/>
                          <a:cs typeface="Arial" panose="020B0604020202020204" pitchFamily="34" charset="0"/>
                        </a:rPr>
                        <a:t>Georgia, Illinois, Mississippi</a:t>
                      </a:r>
                    </a:p>
                  </a:txBody>
                  <a:tcPr/>
                </a:tc>
                <a:extLst>
                  <a:ext uri="{0D108BD9-81ED-4DB2-BD59-A6C34878D82A}">
                    <a16:rowId xmlns:a16="http://schemas.microsoft.com/office/drawing/2014/main" val="416405549"/>
                  </a:ext>
                </a:extLst>
              </a:tr>
              <a:tr h="370840">
                <a:tc>
                  <a:txBody>
                    <a:bodyPr/>
                    <a:lstStyle/>
                    <a:p>
                      <a:r>
                        <a:rPr lang="en-US" sz="1800" b="1" dirty="0">
                          <a:latin typeface="Arial" panose="020B0604020202020204" pitchFamily="34" charset="0"/>
                          <a:cs typeface="Arial" panose="020B0604020202020204" pitchFamily="34" charset="0"/>
                        </a:rPr>
                        <a:t>Texas</a:t>
                      </a:r>
                    </a:p>
                  </a:txBody>
                  <a:tcPr/>
                </a:tc>
                <a:tc>
                  <a:txBody>
                    <a:bodyPr/>
                    <a:lstStyle/>
                    <a:p>
                      <a:r>
                        <a:rPr lang="en-US" sz="1800" dirty="0">
                          <a:latin typeface="Arial" panose="020B0604020202020204" pitchFamily="34" charset="0"/>
                          <a:cs typeface="Arial" panose="020B0604020202020204" pitchFamily="34" charset="0"/>
                        </a:rPr>
                        <a:t>Georgia, Illinois, Kansas</a:t>
                      </a:r>
                    </a:p>
                  </a:txBody>
                  <a:tcPr/>
                </a:tc>
                <a:extLst>
                  <a:ext uri="{0D108BD9-81ED-4DB2-BD59-A6C34878D82A}">
                    <a16:rowId xmlns:a16="http://schemas.microsoft.com/office/drawing/2014/main" val="3054307056"/>
                  </a:ext>
                </a:extLst>
              </a:tr>
              <a:tr h="370840">
                <a:tc>
                  <a:txBody>
                    <a:bodyPr/>
                    <a:lstStyle/>
                    <a:p>
                      <a:r>
                        <a:rPr lang="en-US" sz="1800" b="1" dirty="0">
                          <a:latin typeface="Arial" panose="020B0604020202020204" pitchFamily="34" charset="0"/>
                          <a:cs typeface="Arial" panose="020B0604020202020204" pitchFamily="34" charset="0"/>
                        </a:rPr>
                        <a:t>Washington</a:t>
                      </a:r>
                    </a:p>
                  </a:txBody>
                  <a:tcPr/>
                </a:tc>
                <a:tc>
                  <a:txBody>
                    <a:bodyPr/>
                    <a:lstStyle/>
                    <a:p>
                      <a:r>
                        <a:rPr lang="en-US" sz="1800" dirty="0">
                          <a:latin typeface="Arial" panose="020B0604020202020204" pitchFamily="34" charset="0"/>
                          <a:cs typeface="Arial" panose="020B0604020202020204" pitchFamily="34" charset="0"/>
                        </a:rPr>
                        <a:t>California, Illinois, Kansas</a:t>
                      </a:r>
                    </a:p>
                  </a:txBody>
                  <a:tcPr/>
                </a:tc>
                <a:extLst>
                  <a:ext uri="{0D108BD9-81ED-4DB2-BD59-A6C34878D82A}">
                    <a16:rowId xmlns:a16="http://schemas.microsoft.com/office/drawing/2014/main" val="3647133316"/>
                  </a:ext>
                </a:extLst>
              </a:tr>
            </a:tbl>
          </a:graphicData>
        </a:graphic>
      </p:graphicFrame>
      <p:sp>
        <p:nvSpPr>
          <p:cNvPr id="20" name="Rectangle 19">
            <a:extLst>
              <a:ext uri="{FF2B5EF4-FFF2-40B4-BE49-F238E27FC236}">
                <a16:creationId xmlns:a16="http://schemas.microsoft.com/office/drawing/2014/main" id="{C5D213AE-B95A-9B46-9F06-933D9399CF7E}"/>
              </a:ext>
            </a:extLst>
          </p:cNvPr>
          <p:cNvSpPr/>
          <p:nvPr/>
        </p:nvSpPr>
        <p:spPr>
          <a:xfrm>
            <a:off x="460712" y="4897967"/>
            <a:ext cx="738743" cy="1456443"/>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00"/>
                </a:solidFill>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291206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2371F-989E-EE43-B20F-90E48B433F0A}"/>
              </a:ext>
            </a:extLst>
          </p:cNvPr>
          <p:cNvSpPr>
            <a:spLocks noGrp="1"/>
          </p:cNvSpPr>
          <p:nvPr>
            <p:ph type="sldNum" sz="quarter" idx="12"/>
          </p:nvPr>
        </p:nvSpPr>
        <p:spPr/>
        <p:txBody>
          <a:bodyPr/>
          <a:lstStyle/>
          <a:p>
            <a:fld id="{2D00CA07-45C7-8142-9F4D-3A07AD48DFA1}" type="slidenum">
              <a:rPr lang="en-US" smtClean="0"/>
              <a:t>6</a:t>
            </a:fld>
            <a:endParaRPr lang="en-US"/>
          </a:p>
        </p:txBody>
      </p:sp>
      <p:sp>
        <p:nvSpPr>
          <p:cNvPr id="3" name="TextBox 2">
            <a:extLst>
              <a:ext uri="{FF2B5EF4-FFF2-40B4-BE49-F238E27FC236}">
                <a16:creationId xmlns:a16="http://schemas.microsoft.com/office/drawing/2014/main" id="{2B4E9B55-4425-2740-A108-76FF69BA3D12}"/>
              </a:ext>
            </a:extLst>
          </p:cNvPr>
          <p:cNvSpPr txBox="1"/>
          <p:nvPr/>
        </p:nvSpPr>
        <p:spPr>
          <a:xfrm>
            <a:off x="460713" y="332656"/>
            <a:ext cx="3077766" cy="553998"/>
          </a:xfrm>
          <a:prstGeom prst="rect">
            <a:avLst/>
          </a:prstGeom>
          <a:noFill/>
        </p:spPr>
        <p:txBody>
          <a:bodyPr wrap="none" lIns="0" tIns="0" rIns="0" bIns="0" rtlCol="0">
            <a:spAutoFit/>
          </a:bodyPr>
          <a:lstStyle/>
          <a:p>
            <a:r>
              <a:rPr lang="en-US" sz="3600" b="1" dirty="0">
                <a:latin typeface="Arial" panose="020B0604020202020204" pitchFamily="34" charset="0"/>
                <a:cs typeface="Arial" panose="020B0604020202020204" pitchFamily="34" charset="0"/>
              </a:rPr>
              <a:t>Data Cleaning</a:t>
            </a:r>
            <a:endParaRPr lang="en-US" sz="3600" b="1" dirty="0">
              <a:solidFill>
                <a:schemeClr val="bg1">
                  <a:lumMod val="65000"/>
                </a:schemeClr>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CFDF23E1-C7BD-4C48-9E8A-53704A4D662C}"/>
              </a:ext>
            </a:extLst>
          </p:cNvPr>
          <p:cNvCxnSpPr>
            <a:cxnSpLocks/>
          </p:cNvCxnSpPr>
          <p:nvPr/>
        </p:nvCxnSpPr>
        <p:spPr>
          <a:xfrm>
            <a:off x="460714" y="886654"/>
            <a:ext cx="11270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237E4AA-4A18-B54A-8DB4-659A48D016C9}"/>
              </a:ext>
            </a:extLst>
          </p:cNvPr>
          <p:cNvGrpSpPr/>
          <p:nvPr/>
        </p:nvGrpSpPr>
        <p:grpSpPr>
          <a:xfrm>
            <a:off x="460713" y="1067625"/>
            <a:ext cx="3403039" cy="3377799"/>
            <a:chOff x="492181" y="1067625"/>
            <a:chExt cx="3403039" cy="3377799"/>
          </a:xfrm>
        </p:grpSpPr>
        <p:grpSp>
          <p:nvGrpSpPr>
            <p:cNvPr id="12" name="Group 11">
              <a:extLst>
                <a:ext uri="{FF2B5EF4-FFF2-40B4-BE49-F238E27FC236}">
                  <a16:creationId xmlns:a16="http://schemas.microsoft.com/office/drawing/2014/main" id="{6EF8957A-8881-E847-B06B-B81E3013DE2A}"/>
                </a:ext>
              </a:extLst>
            </p:cNvPr>
            <p:cNvGrpSpPr/>
            <p:nvPr/>
          </p:nvGrpSpPr>
          <p:grpSpPr>
            <a:xfrm>
              <a:off x="492181" y="1067625"/>
              <a:ext cx="3403039" cy="373028"/>
              <a:chOff x="460713" y="1147906"/>
              <a:chExt cx="5209425" cy="373028"/>
            </a:xfrm>
          </p:grpSpPr>
          <p:sp>
            <p:nvSpPr>
              <p:cNvPr id="13" name="TextBox 12">
                <a:extLst>
                  <a:ext uri="{FF2B5EF4-FFF2-40B4-BE49-F238E27FC236}">
                    <a16:creationId xmlns:a16="http://schemas.microsoft.com/office/drawing/2014/main" id="{439FC01D-2D23-1D4F-8710-06C7375F6005}"/>
                  </a:ext>
                </a:extLst>
              </p:cNvPr>
              <p:cNvSpPr txBox="1"/>
              <p:nvPr/>
            </p:nvSpPr>
            <p:spPr>
              <a:xfrm>
                <a:off x="460713" y="1147906"/>
                <a:ext cx="3560613"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Shipments Data</a:t>
                </a:r>
              </a:p>
            </p:txBody>
          </p:sp>
          <p:cxnSp>
            <p:nvCxnSpPr>
              <p:cNvPr id="14" name="Straight Connector 13">
                <a:extLst>
                  <a:ext uri="{FF2B5EF4-FFF2-40B4-BE49-F238E27FC236}">
                    <a16:creationId xmlns:a16="http://schemas.microsoft.com/office/drawing/2014/main" id="{17D4E650-D596-114D-B6F7-B36A96658A07}"/>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25EA8BBE-5DDF-1A4B-947D-EE8714AE710A}"/>
                </a:ext>
              </a:extLst>
            </p:cNvPr>
            <p:cNvSpPr txBox="1"/>
            <p:nvPr/>
          </p:nvSpPr>
          <p:spPr>
            <a:xfrm>
              <a:off x="492181" y="1490769"/>
              <a:ext cx="3403039" cy="2954655"/>
            </a:xfrm>
            <a:prstGeom prst="rect">
              <a:avLst/>
            </a:prstGeom>
            <a:noFill/>
          </p:spPr>
          <p:txBody>
            <a:bodyPr wrap="square" lIns="0" tIns="0" rIns="0" bIns="0" rtlCol="0">
              <a:spAutoFit/>
            </a:bodyPr>
            <a:lstStyle/>
            <a:p>
              <a:pPr algn="l"/>
              <a:r>
                <a:rPr lang="en-US" sz="2400" b="1" dirty="0">
                  <a:solidFill>
                    <a:schemeClr val="bg1">
                      <a:lumMod val="65000"/>
                    </a:schemeClr>
                  </a:solidFill>
                  <a:latin typeface="Arial" panose="020B0604020202020204" pitchFamily="34" charset="0"/>
                  <a:cs typeface="Arial" panose="020B0604020202020204" pitchFamily="34" charset="0"/>
                </a:rPr>
                <a:t>Problem: Big data set</a:t>
              </a:r>
            </a:p>
            <a:p>
              <a:pPr algn="l"/>
              <a:endParaRPr lang="en-US" sz="24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Filtering</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Calculating standardized unit (MME)</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Grouping by county &amp; year</a:t>
              </a:r>
            </a:p>
          </p:txBody>
        </p:sp>
      </p:grpSp>
      <p:grpSp>
        <p:nvGrpSpPr>
          <p:cNvPr id="5" name="Group 4">
            <a:extLst>
              <a:ext uri="{FF2B5EF4-FFF2-40B4-BE49-F238E27FC236}">
                <a16:creationId xmlns:a16="http://schemas.microsoft.com/office/drawing/2014/main" id="{8F72CE52-0EDD-3B4F-B800-9CCC93E295F7}"/>
              </a:ext>
            </a:extLst>
          </p:cNvPr>
          <p:cNvGrpSpPr/>
          <p:nvPr/>
        </p:nvGrpSpPr>
        <p:grpSpPr>
          <a:xfrm>
            <a:off x="8328248" y="1067625"/>
            <a:ext cx="3403039" cy="2269803"/>
            <a:chOff x="4402897" y="1067625"/>
            <a:chExt cx="3403039" cy="2269803"/>
          </a:xfrm>
        </p:grpSpPr>
        <p:grpSp>
          <p:nvGrpSpPr>
            <p:cNvPr id="6" name="Group 5">
              <a:extLst>
                <a:ext uri="{FF2B5EF4-FFF2-40B4-BE49-F238E27FC236}">
                  <a16:creationId xmlns:a16="http://schemas.microsoft.com/office/drawing/2014/main" id="{C1A43DDF-5924-DC4D-A7C0-4B48A62A0E56}"/>
                </a:ext>
              </a:extLst>
            </p:cNvPr>
            <p:cNvGrpSpPr/>
            <p:nvPr/>
          </p:nvGrpSpPr>
          <p:grpSpPr>
            <a:xfrm>
              <a:off x="4402897" y="1067625"/>
              <a:ext cx="3403039" cy="373028"/>
              <a:chOff x="460713" y="1147906"/>
              <a:chExt cx="5209425" cy="373028"/>
            </a:xfrm>
          </p:grpSpPr>
          <p:sp>
            <p:nvSpPr>
              <p:cNvPr id="7" name="TextBox 6">
                <a:extLst>
                  <a:ext uri="{FF2B5EF4-FFF2-40B4-BE49-F238E27FC236}">
                    <a16:creationId xmlns:a16="http://schemas.microsoft.com/office/drawing/2014/main" id="{2D85B17E-BD08-2542-921B-46979C3DD7DD}"/>
                  </a:ext>
                </a:extLst>
              </p:cNvPr>
              <p:cNvSpPr txBox="1"/>
              <p:nvPr/>
            </p:nvSpPr>
            <p:spPr>
              <a:xfrm>
                <a:off x="460713" y="1147906"/>
                <a:ext cx="2035814"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Mortality Data</a:t>
                </a:r>
              </a:p>
            </p:txBody>
          </p:sp>
          <p:cxnSp>
            <p:nvCxnSpPr>
              <p:cNvPr id="8" name="Straight Connector 7">
                <a:extLst>
                  <a:ext uri="{FF2B5EF4-FFF2-40B4-BE49-F238E27FC236}">
                    <a16:creationId xmlns:a16="http://schemas.microsoft.com/office/drawing/2014/main" id="{01D05098-8C7F-6646-B89F-A333CC30EE14}"/>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CBCE46A3-18C8-9348-ADF6-6ECF12B3589E}"/>
                </a:ext>
              </a:extLst>
            </p:cNvPr>
            <p:cNvSpPr txBox="1"/>
            <p:nvPr/>
          </p:nvSpPr>
          <p:spPr>
            <a:xfrm>
              <a:off x="4402897" y="1490769"/>
              <a:ext cx="3403039" cy="1846659"/>
            </a:xfrm>
            <a:prstGeom prst="rect">
              <a:avLst/>
            </a:prstGeom>
            <a:noFill/>
          </p:spPr>
          <p:txBody>
            <a:bodyPr wrap="square" lIns="0" tIns="0" rIns="0" bIns="0" rtlCol="0">
              <a:spAutoFit/>
            </a:bodyPr>
            <a:lstStyle/>
            <a:p>
              <a:pPr algn="l"/>
              <a:r>
                <a:rPr lang="en-US" sz="2400" b="1" dirty="0">
                  <a:solidFill>
                    <a:schemeClr val="bg1">
                      <a:lumMod val="65000"/>
                    </a:schemeClr>
                  </a:solidFill>
                  <a:latin typeface="Arial" panose="020B0604020202020204" pitchFamily="34" charset="0"/>
                  <a:cs typeface="Arial" panose="020B0604020202020204" pitchFamily="34" charset="0"/>
                </a:rPr>
                <a:t>Problem: Missing data</a:t>
              </a:r>
            </a:p>
            <a:p>
              <a:pPr marL="342900" indent="-342900" algn="l">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Filtering for drug-related deaths</a:t>
              </a: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Potential Imputations</a:t>
              </a:r>
            </a:p>
          </p:txBody>
        </p:sp>
      </p:grpSp>
      <p:grpSp>
        <p:nvGrpSpPr>
          <p:cNvPr id="20" name="Group 19">
            <a:extLst>
              <a:ext uri="{FF2B5EF4-FFF2-40B4-BE49-F238E27FC236}">
                <a16:creationId xmlns:a16="http://schemas.microsoft.com/office/drawing/2014/main" id="{18DB5783-D1F8-4446-ACBC-33B13C7E1F59}"/>
              </a:ext>
            </a:extLst>
          </p:cNvPr>
          <p:cNvGrpSpPr/>
          <p:nvPr/>
        </p:nvGrpSpPr>
        <p:grpSpPr>
          <a:xfrm>
            <a:off x="4382676" y="1067625"/>
            <a:ext cx="3426648" cy="2639135"/>
            <a:chOff x="8313614" y="1067625"/>
            <a:chExt cx="3426648" cy="2639135"/>
          </a:xfrm>
        </p:grpSpPr>
        <p:grpSp>
          <p:nvGrpSpPr>
            <p:cNvPr id="9" name="Group 8">
              <a:extLst>
                <a:ext uri="{FF2B5EF4-FFF2-40B4-BE49-F238E27FC236}">
                  <a16:creationId xmlns:a16="http://schemas.microsoft.com/office/drawing/2014/main" id="{6524651A-64F0-5540-96B0-A930E2CDE97C}"/>
                </a:ext>
              </a:extLst>
            </p:cNvPr>
            <p:cNvGrpSpPr/>
            <p:nvPr/>
          </p:nvGrpSpPr>
          <p:grpSpPr>
            <a:xfrm>
              <a:off x="8313614" y="1067625"/>
              <a:ext cx="3403039" cy="373028"/>
              <a:chOff x="460713" y="1147906"/>
              <a:chExt cx="5209425" cy="373028"/>
            </a:xfrm>
          </p:grpSpPr>
          <p:sp>
            <p:nvSpPr>
              <p:cNvPr id="10" name="TextBox 9">
                <a:extLst>
                  <a:ext uri="{FF2B5EF4-FFF2-40B4-BE49-F238E27FC236}">
                    <a16:creationId xmlns:a16="http://schemas.microsoft.com/office/drawing/2014/main" id="{63D972F9-7B0A-B44E-A669-9D220F6BEE44}"/>
                  </a:ext>
                </a:extLst>
              </p:cNvPr>
              <p:cNvSpPr txBox="1"/>
              <p:nvPr/>
            </p:nvSpPr>
            <p:spPr>
              <a:xfrm>
                <a:off x="460713" y="1147906"/>
                <a:ext cx="2856341"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Census Data</a:t>
                </a:r>
              </a:p>
            </p:txBody>
          </p:sp>
          <p:cxnSp>
            <p:nvCxnSpPr>
              <p:cNvPr id="11" name="Straight Connector 10">
                <a:extLst>
                  <a:ext uri="{FF2B5EF4-FFF2-40B4-BE49-F238E27FC236}">
                    <a16:creationId xmlns:a16="http://schemas.microsoft.com/office/drawing/2014/main" id="{192DEB97-61D4-974B-9DD6-3DE880BD3F37}"/>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A879BB08-9D4E-F64E-BB5B-DE985EBFD4F5}"/>
                </a:ext>
              </a:extLst>
            </p:cNvPr>
            <p:cNvSpPr txBox="1"/>
            <p:nvPr/>
          </p:nvSpPr>
          <p:spPr>
            <a:xfrm>
              <a:off x="8337223" y="1490769"/>
              <a:ext cx="3403039" cy="2215991"/>
            </a:xfrm>
            <a:prstGeom prst="rect">
              <a:avLst/>
            </a:prstGeom>
            <a:noFill/>
          </p:spPr>
          <p:txBody>
            <a:bodyPr wrap="square" lIns="0" tIns="0" rIns="0" bIns="0" rtlCol="0">
              <a:spAutoFit/>
            </a:bodyPr>
            <a:lstStyle/>
            <a:p>
              <a:pPr algn="l"/>
              <a:r>
                <a:rPr lang="en-US" sz="2400" b="1" dirty="0">
                  <a:solidFill>
                    <a:schemeClr val="bg1">
                      <a:lumMod val="65000"/>
                    </a:schemeClr>
                  </a:solidFill>
                  <a:latin typeface="Arial" panose="020B0604020202020204" pitchFamily="34" charset="0"/>
                  <a:cs typeface="Arial" panose="020B0604020202020204" pitchFamily="34" charset="0"/>
                </a:rPr>
                <a:t>Problem: Excel files</a:t>
              </a:r>
            </a:p>
            <a:p>
              <a:pPr marL="342900" indent="-342900" algn="l">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Clean up to make human-readable spreadsheets machine-readable</a:t>
              </a:r>
            </a:p>
          </p:txBody>
        </p:sp>
      </p:grpSp>
      <p:sp>
        <p:nvSpPr>
          <p:cNvPr id="18" name="Rectangle 17">
            <a:extLst>
              <a:ext uri="{FF2B5EF4-FFF2-40B4-BE49-F238E27FC236}">
                <a16:creationId xmlns:a16="http://schemas.microsoft.com/office/drawing/2014/main" id="{58698E1B-9FBC-C94B-8CD6-76ECF25EC9D4}"/>
              </a:ext>
            </a:extLst>
          </p:cNvPr>
          <p:cNvSpPr/>
          <p:nvPr/>
        </p:nvSpPr>
        <p:spPr>
          <a:xfrm>
            <a:off x="4406285" y="4442597"/>
            <a:ext cx="7325002" cy="691223"/>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Combine for each county and year per state</a:t>
            </a:r>
          </a:p>
          <a:p>
            <a:pPr algn="ctr"/>
            <a:r>
              <a:rPr lang="en-US" b="1" dirty="0">
                <a:solidFill>
                  <a:schemeClr val="tx1"/>
                </a:solidFill>
                <a:latin typeface="Arial" panose="020B0604020202020204" pitchFamily="34" charset="0"/>
                <a:cs typeface="Arial" panose="020B0604020202020204" pitchFamily="34" charset="0"/>
              </a:rPr>
              <a:t>to obtain mortality </a:t>
            </a:r>
            <a:r>
              <a:rPr lang="en-US" b="1" i="1" dirty="0">
                <a:solidFill>
                  <a:schemeClr val="tx1"/>
                </a:solidFill>
                <a:latin typeface="Arial" panose="020B0604020202020204" pitchFamily="34" charset="0"/>
                <a:cs typeface="Arial" panose="020B0604020202020204" pitchFamily="34" charset="0"/>
              </a:rPr>
              <a:t>rates</a:t>
            </a:r>
            <a:endParaRPr lang="en-US" b="1" dirty="0">
              <a:solidFill>
                <a:schemeClr val="tx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C9D62CA-E692-D64D-B72F-1D32D4C21A8B}"/>
              </a:ext>
            </a:extLst>
          </p:cNvPr>
          <p:cNvSpPr/>
          <p:nvPr/>
        </p:nvSpPr>
        <p:spPr>
          <a:xfrm>
            <a:off x="460713" y="5280123"/>
            <a:ext cx="7345223" cy="691223"/>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Combine to obtain opioids </a:t>
            </a:r>
            <a:r>
              <a:rPr lang="en-US" b="1" i="1" dirty="0">
                <a:solidFill>
                  <a:schemeClr val="tx1"/>
                </a:solidFill>
                <a:latin typeface="Arial" panose="020B0604020202020204" pitchFamily="34" charset="0"/>
                <a:cs typeface="Arial" panose="020B0604020202020204" pitchFamily="34" charset="0"/>
              </a:rPr>
              <a:t>per capita</a:t>
            </a: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610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2371F-989E-EE43-B20F-90E48B433F0A}"/>
              </a:ext>
            </a:extLst>
          </p:cNvPr>
          <p:cNvSpPr>
            <a:spLocks noGrp="1"/>
          </p:cNvSpPr>
          <p:nvPr>
            <p:ph type="sldNum" sz="quarter" idx="12"/>
          </p:nvPr>
        </p:nvSpPr>
        <p:spPr/>
        <p:txBody>
          <a:bodyPr/>
          <a:lstStyle/>
          <a:p>
            <a:fld id="{2D00CA07-45C7-8142-9F4D-3A07AD48DFA1}" type="slidenum">
              <a:rPr lang="en-US" smtClean="0"/>
              <a:t>7</a:t>
            </a:fld>
            <a:endParaRPr lang="en-US"/>
          </a:p>
        </p:txBody>
      </p:sp>
      <p:sp>
        <p:nvSpPr>
          <p:cNvPr id="3" name="TextBox 2">
            <a:extLst>
              <a:ext uri="{FF2B5EF4-FFF2-40B4-BE49-F238E27FC236}">
                <a16:creationId xmlns:a16="http://schemas.microsoft.com/office/drawing/2014/main" id="{2B4E9B55-4425-2740-A108-76FF69BA3D12}"/>
              </a:ext>
            </a:extLst>
          </p:cNvPr>
          <p:cNvSpPr txBox="1"/>
          <p:nvPr/>
        </p:nvSpPr>
        <p:spPr>
          <a:xfrm>
            <a:off x="460713" y="332656"/>
            <a:ext cx="11507830" cy="553998"/>
          </a:xfrm>
          <a:prstGeom prst="rect">
            <a:avLst/>
          </a:prstGeom>
          <a:noFill/>
        </p:spPr>
        <p:txBody>
          <a:bodyPr wrap="none" lIns="0" tIns="0" rIns="0" bIns="0" rtlCol="0">
            <a:spAutoFit/>
          </a:bodyPr>
          <a:lstStyle/>
          <a:p>
            <a:r>
              <a:rPr lang="en-US" sz="3600" b="1" dirty="0">
                <a:latin typeface="Arial" panose="020B0604020202020204" pitchFamily="34" charset="0"/>
                <a:cs typeface="Arial" panose="020B0604020202020204" pitchFamily="34" charset="0"/>
              </a:rPr>
              <a:t>Results: Prescription Opioid Shipments </a:t>
            </a:r>
            <a:r>
              <a:rPr lang="en-US" sz="3600" b="1" dirty="0">
                <a:solidFill>
                  <a:schemeClr val="bg1">
                    <a:lumMod val="65000"/>
                  </a:schemeClr>
                </a:solidFill>
                <a:latin typeface="Arial" panose="020B0604020202020204" pitchFamily="34" charset="0"/>
                <a:cs typeface="Arial" panose="020B0604020202020204" pitchFamily="34" charset="0"/>
              </a:rPr>
              <a:t>in FL &amp; WA</a:t>
            </a:r>
          </a:p>
        </p:txBody>
      </p:sp>
      <p:cxnSp>
        <p:nvCxnSpPr>
          <p:cNvPr id="4" name="Straight Connector 3">
            <a:extLst>
              <a:ext uri="{FF2B5EF4-FFF2-40B4-BE49-F238E27FC236}">
                <a16:creationId xmlns:a16="http://schemas.microsoft.com/office/drawing/2014/main" id="{CFDF23E1-C7BD-4C48-9E8A-53704A4D662C}"/>
              </a:ext>
            </a:extLst>
          </p:cNvPr>
          <p:cNvCxnSpPr>
            <a:cxnSpLocks/>
          </p:cNvCxnSpPr>
          <p:nvPr/>
        </p:nvCxnSpPr>
        <p:spPr>
          <a:xfrm>
            <a:off x="460714" y="886654"/>
            <a:ext cx="11270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552651E-E0E4-6942-948B-7FFF3FFEB1A8}"/>
              </a:ext>
            </a:extLst>
          </p:cNvPr>
          <p:cNvPicPr>
            <a:picLocks noChangeAspect="1"/>
          </p:cNvPicPr>
          <p:nvPr/>
        </p:nvPicPr>
        <p:blipFill>
          <a:blip r:embed="rId3"/>
          <a:stretch>
            <a:fillRect/>
          </a:stretch>
        </p:blipFill>
        <p:spPr>
          <a:xfrm>
            <a:off x="335359" y="3169928"/>
            <a:ext cx="5334778" cy="3525080"/>
          </a:xfrm>
          <a:prstGeom prst="rect">
            <a:avLst/>
          </a:prstGeom>
        </p:spPr>
      </p:pic>
      <p:pic>
        <p:nvPicPr>
          <p:cNvPr id="14" name="Picture 13">
            <a:extLst>
              <a:ext uri="{FF2B5EF4-FFF2-40B4-BE49-F238E27FC236}">
                <a16:creationId xmlns:a16="http://schemas.microsoft.com/office/drawing/2014/main" id="{63DC8FA6-4405-664C-B214-A632402685E4}"/>
              </a:ext>
            </a:extLst>
          </p:cNvPr>
          <p:cNvPicPr>
            <a:picLocks noChangeAspect="1"/>
          </p:cNvPicPr>
          <p:nvPr/>
        </p:nvPicPr>
        <p:blipFill>
          <a:blip r:embed="rId4"/>
          <a:stretch>
            <a:fillRect/>
          </a:stretch>
        </p:blipFill>
        <p:spPr>
          <a:xfrm>
            <a:off x="6384032" y="3169928"/>
            <a:ext cx="5423720" cy="3511511"/>
          </a:xfrm>
          <a:prstGeom prst="rect">
            <a:avLst/>
          </a:prstGeom>
        </p:spPr>
      </p:pic>
      <p:grpSp>
        <p:nvGrpSpPr>
          <p:cNvPr id="15" name="Group 14">
            <a:extLst>
              <a:ext uri="{FF2B5EF4-FFF2-40B4-BE49-F238E27FC236}">
                <a16:creationId xmlns:a16="http://schemas.microsoft.com/office/drawing/2014/main" id="{1B822A64-B185-144B-AF7A-C6852D3EF31F}"/>
              </a:ext>
            </a:extLst>
          </p:cNvPr>
          <p:cNvGrpSpPr/>
          <p:nvPr/>
        </p:nvGrpSpPr>
        <p:grpSpPr>
          <a:xfrm>
            <a:off x="460713" y="1147906"/>
            <a:ext cx="5209425" cy="373028"/>
            <a:chOff x="460713" y="1147906"/>
            <a:chExt cx="5209425" cy="373028"/>
          </a:xfrm>
        </p:grpSpPr>
        <p:sp>
          <p:nvSpPr>
            <p:cNvPr id="16" name="TextBox 15">
              <a:extLst>
                <a:ext uri="{FF2B5EF4-FFF2-40B4-BE49-F238E27FC236}">
                  <a16:creationId xmlns:a16="http://schemas.microsoft.com/office/drawing/2014/main" id="{CDEFF1F7-695B-554F-B310-1AD175476A48}"/>
                </a:ext>
              </a:extLst>
            </p:cNvPr>
            <p:cNvSpPr txBox="1"/>
            <p:nvPr/>
          </p:nvSpPr>
          <p:spPr>
            <a:xfrm>
              <a:off x="460713" y="1147906"/>
              <a:ext cx="1024319"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Florida</a:t>
              </a:r>
            </a:p>
          </p:txBody>
        </p:sp>
        <p:cxnSp>
          <p:nvCxnSpPr>
            <p:cNvPr id="17" name="Straight Connector 16">
              <a:extLst>
                <a:ext uri="{FF2B5EF4-FFF2-40B4-BE49-F238E27FC236}">
                  <a16:creationId xmlns:a16="http://schemas.microsoft.com/office/drawing/2014/main" id="{BD79C896-950A-9A43-9441-792D2F579D18}"/>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6DDEB8C-653B-3C47-9B57-63E795504EFE}"/>
              </a:ext>
            </a:extLst>
          </p:cNvPr>
          <p:cNvGrpSpPr/>
          <p:nvPr/>
        </p:nvGrpSpPr>
        <p:grpSpPr>
          <a:xfrm>
            <a:off x="6384032" y="1147906"/>
            <a:ext cx="5347255" cy="373028"/>
            <a:chOff x="460713" y="1147906"/>
            <a:chExt cx="5209425" cy="373028"/>
          </a:xfrm>
        </p:grpSpPr>
        <p:sp>
          <p:nvSpPr>
            <p:cNvPr id="19" name="TextBox 18">
              <a:extLst>
                <a:ext uri="{FF2B5EF4-FFF2-40B4-BE49-F238E27FC236}">
                  <a16:creationId xmlns:a16="http://schemas.microsoft.com/office/drawing/2014/main" id="{86C32D71-E84D-0242-8678-4FAF31C3990D}"/>
                </a:ext>
              </a:extLst>
            </p:cNvPr>
            <p:cNvSpPr txBox="1"/>
            <p:nvPr/>
          </p:nvSpPr>
          <p:spPr>
            <a:xfrm>
              <a:off x="460713" y="1147906"/>
              <a:ext cx="1702049" cy="369332"/>
            </a:xfrm>
            <a:prstGeom prst="rect">
              <a:avLst/>
            </a:prstGeom>
            <a:noFill/>
          </p:spPr>
          <p:txBody>
            <a:bodyPr wrap="none" lIns="0" tIns="0" rIns="0" bIns="0" rtlCol="0">
              <a:spAutoFit/>
            </a:bodyPr>
            <a:lstStyle/>
            <a:p>
              <a:pPr algn="l"/>
              <a:r>
                <a:rPr lang="en-US" sz="2400" b="1" dirty="0">
                  <a:solidFill>
                    <a:srgbClr val="03529B"/>
                  </a:solidFill>
                  <a:latin typeface="Arial" panose="020B0604020202020204" pitchFamily="34" charset="0"/>
                  <a:cs typeface="Arial" panose="020B0604020202020204" pitchFamily="34" charset="0"/>
                </a:rPr>
                <a:t>Washington</a:t>
              </a:r>
            </a:p>
          </p:txBody>
        </p:sp>
        <p:cxnSp>
          <p:nvCxnSpPr>
            <p:cNvPr id="20" name="Straight Connector 19">
              <a:extLst>
                <a:ext uri="{FF2B5EF4-FFF2-40B4-BE49-F238E27FC236}">
                  <a16:creationId xmlns:a16="http://schemas.microsoft.com/office/drawing/2014/main" id="{D809DD93-4CF7-E241-BFF1-C2EF49DB97FB}"/>
                </a:ext>
              </a:extLst>
            </p:cNvPr>
            <p:cNvCxnSpPr>
              <a:cxnSpLocks/>
            </p:cNvCxnSpPr>
            <p:nvPr/>
          </p:nvCxnSpPr>
          <p:spPr>
            <a:xfrm>
              <a:off x="460713" y="1520934"/>
              <a:ext cx="5209425" cy="0"/>
            </a:xfrm>
            <a:prstGeom prst="line">
              <a:avLst/>
            </a:prstGeom>
            <a:ln w="28575">
              <a:solidFill>
                <a:srgbClr val="03529B"/>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13B9177D-D484-A448-852B-8BE82A20DD48}"/>
              </a:ext>
            </a:extLst>
          </p:cNvPr>
          <p:cNvSpPr txBox="1"/>
          <p:nvPr/>
        </p:nvSpPr>
        <p:spPr>
          <a:xfrm>
            <a:off x="460713" y="1757547"/>
            <a:ext cx="4937249" cy="369332"/>
          </a:xfrm>
          <a:prstGeom prst="rect">
            <a:avLst/>
          </a:prstGeom>
          <a:noFill/>
        </p:spPr>
        <p:txBody>
          <a:bodyPr wrap="none" lIns="0" tIns="0" rIns="0" bIns="0" rtlCol="0">
            <a:spAutoFit/>
          </a:bodyPr>
          <a:lstStyle/>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Sharp decline in prescribed drugs</a:t>
            </a:r>
          </a:p>
        </p:txBody>
      </p:sp>
      <p:sp>
        <p:nvSpPr>
          <p:cNvPr id="22" name="TextBox 21">
            <a:extLst>
              <a:ext uri="{FF2B5EF4-FFF2-40B4-BE49-F238E27FC236}">
                <a16:creationId xmlns:a16="http://schemas.microsoft.com/office/drawing/2014/main" id="{C447D4F6-F1F1-7343-B3CB-990B841B8F3B}"/>
              </a:ext>
            </a:extLst>
          </p:cNvPr>
          <p:cNvSpPr txBox="1"/>
          <p:nvPr/>
        </p:nvSpPr>
        <p:spPr>
          <a:xfrm>
            <a:off x="6384032" y="1782184"/>
            <a:ext cx="5347255" cy="738664"/>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Amount of prescribed drugs stops increasing</a:t>
            </a:r>
          </a:p>
        </p:txBody>
      </p:sp>
    </p:spTree>
    <p:extLst>
      <p:ext uri="{BB962C8B-B14F-4D97-AF65-F5344CB8AC3E}">
        <p14:creationId xmlns:p14="http://schemas.microsoft.com/office/powerpoint/2010/main" val="393663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2371F-989E-EE43-B20F-90E48B433F0A}"/>
              </a:ext>
            </a:extLst>
          </p:cNvPr>
          <p:cNvSpPr>
            <a:spLocks noGrp="1"/>
          </p:cNvSpPr>
          <p:nvPr>
            <p:ph type="sldNum" sz="quarter" idx="12"/>
          </p:nvPr>
        </p:nvSpPr>
        <p:spPr/>
        <p:txBody>
          <a:bodyPr/>
          <a:lstStyle/>
          <a:p>
            <a:fld id="{2D00CA07-45C7-8142-9F4D-3A07AD48DFA1}" type="slidenum">
              <a:rPr lang="en-US" smtClean="0"/>
              <a:t>8</a:t>
            </a:fld>
            <a:endParaRPr lang="en-US"/>
          </a:p>
        </p:txBody>
      </p:sp>
      <p:sp>
        <p:nvSpPr>
          <p:cNvPr id="3" name="TextBox 2">
            <a:extLst>
              <a:ext uri="{FF2B5EF4-FFF2-40B4-BE49-F238E27FC236}">
                <a16:creationId xmlns:a16="http://schemas.microsoft.com/office/drawing/2014/main" id="{2B4E9B55-4425-2740-A108-76FF69BA3D12}"/>
              </a:ext>
            </a:extLst>
          </p:cNvPr>
          <p:cNvSpPr txBox="1"/>
          <p:nvPr/>
        </p:nvSpPr>
        <p:spPr>
          <a:xfrm>
            <a:off x="460713" y="332656"/>
            <a:ext cx="11507830" cy="553998"/>
          </a:xfrm>
          <a:prstGeom prst="rect">
            <a:avLst/>
          </a:prstGeom>
          <a:noFill/>
        </p:spPr>
        <p:txBody>
          <a:bodyPr wrap="none" lIns="0" tIns="0" rIns="0" bIns="0" rtlCol="0">
            <a:spAutoFit/>
          </a:bodyPr>
          <a:lstStyle/>
          <a:p>
            <a:r>
              <a:rPr lang="en-US" sz="3600" b="1" dirty="0">
                <a:latin typeface="Arial" panose="020B0604020202020204" pitchFamily="34" charset="0"/>
                <a:cs typeface="Arial" panose="020B0604020202020204" pitchFamily="34" charset="0"/>
              </a:rPr>
              <a:t>Results: Prescription Opioid Shipments </a:t>
            </a:r>
            <a:r>
              <a:rPr lang="en-US" sz="3600" b="1" dirty="0">
                <a:solidFill>
                  <a:schemeClr val="bg1">
                    <a:lumMod val="65000"/>
                  </a:schemeClr>
                </a:solidFill>
                <a:latin typeface="Arial" panose="020B0604020202020204" pitchFamily="34" charset="0"/>
                <a:cs typeface="Arial" panose="020B0604020202020204" pitchFamily="34" charset="0"/>
              </a:rPr>
              <a:t>in FL &amp; WA</a:t>
            </a:r>
          </a:p>
        </p:txBody>
      </p:sp>
      <p:cxnSp>
        <p:nvCxnSpPr>
          <p:cNvPr id="4" name="Straight Connector 3">
            <a:extLst>
              <a:ext uri="{FF2B5EF4-FFF2-40B4-BE49-F238E27FC236}">
                <a16:creationId xmlns:a16="http://schemas.microsoft.com/office/drawing/2014/main" id="{CFDF23E1-C7BD-4C48-9E8A-53704A4D662C}"/>
              </a:ext>
            </a:extLst>
          </p:cNvPr>
          <p:cNvCxnSpPr>
            <a:cxnSpLocks/>
          </p:cNvCxnSpPr>
          <p:nvPr/>
        </p:nvCxnSpPr>
        <p:spPr>
          <a:xfrm>
            <a:off x="460714" y="886654"/>
            <a:ext cx="11270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552651E-E0E4-6942-948B-7FFF3FFEB1A8}"/>
              </a:ext>
            </a:extLst>
          </p:cNvPr>
          <p:cNvPicPr>
            <a:picLocks noChangeAspect="1"/>
          </p:cNvPicPr>
          <p:nvPr/>
        </p:nvPicPr>
        <p:blipFill>
          <a:blip r:embed="rId3"/>
          <a:srcRect/>
          <a:stretch/>
        </p:blipFill>
        <p:spPr>
          <a:xfrm>
            <a:off x="335360" y="3319123"/>
            <a:ext cx="5334778" cy="3206221"/>
          </a:xfrm>
          <a:prstGeom prst="rect">
            <a:avLst/>
          </a:prstGeom>
        </p:spPr>
      </p:pic>
      <p:pic>
        <p:nvPicPr>
          <p:cNvPr id="14" name="Picture 13">
            <a:extLst>
              <a:ext uri="{FF2B5EF4-FFF2-40B4-BE49-F238E27FC236}">
                <a16:creationId xmlns:a16="http://schemas.microsoft.com/office/drawing/2014/main" id="{63DC8FA6-4405-664C-B214-A632402685E4}"/>
              </a:ext>
            </a:extLst>
          </p:cNvPr>
          <p:cNvPicPr>
            <a:picLocks noChangeAspect="1"/>
          </p:cNvPicPr>
          <p:nvPr/>
        </p:nvPicPr>
        <p:blipFill>
          <a:blip r:embed="rId4"/>
          <a:srcRect/>
          <a:stretch/>
        </p:blipFill>
        <p:spPr>
          <a:xfrm>
            <a:off x="6384033" y="3319123"/>
            <a:ext cx="5423720" cy="3279622"/>
          </a:xfrm>
          <a:prstGeom prst="rect">
            <a:avLst/>
          </a:prstGeom>
        </p:spPr>
      </p:pic>
      <p:sp>
        <p:nvSpPr>
          <p:cNvPr id="23" name="Rectangle 22">
            <a:extLst>
              <a:ext uri="{FF2B5EF4-FFF2-40B4-BE49-F238E27FC236}">
                <a16:creationId xmlns:a16="http://schemas.microsoft.com/office/drawing/2014/main" id="{70ECCB7C-9624-A848-8D17-0C1B0461B871}"/>
              </a:ext>
            </a:extLst>
          </p:cNvPr>
          <p:cNvSpPr/>
          <p:nvPr/>
        </p:nvSpPr>
        <p:spPr>
          <a:xfrm>
            <a:off x="3491973" y="1062886"/>
            <a:ext cx="5208054" cy="637801"/>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But did the policy </a:t>
            </a:r>
            <a:r>
              <a:rPr lang="en-US" b="1" i="1" dirty="0">
                <a:solidFill>
                  <a:schemeClr val="tx1"/>
                </a:solidFill>
                <a:latin typeface="Arial" panose="020B0604020202020204" pitchFamily="34" charset="0"/>
                <a:cs typeface="Arial" panose="020B0604020202020204" pitchFamily="34" charset="0"/>
              </a:rPr>
              <a:t>cause</a:t>
            </a:r>
            <a:r>
              <a:rPr lang="en-US" b="1" dirty="0">
                <a:solidFill>
                  <a:schemeClr val="tx1"/>
                </a:solidFill>
                <a:latin typeface="Arial" panose="020B0604020202020204" pitchFamily="34" charset="0"/>
                <a:cs typeface="Arial" panose="020B0604020202020204" pitchFamily="34" charset="0"/>
              </a:rPr>
              <a:t> this change?</a:t>
            </a:r>
          </a:p>
        </p:txBody>
      </p:sp>
      <p:sp>
        <p:nvSpPr>
          <p:cNvPr id="24" name="Rectangle 23">
            <a:extLst>
              <a:ext uri="{FF2B5EF4-FFF2-40B4-BE49-F238E27FC236}">
                <a16:creationId xmlns:a16="http://schemas.microsoft.com/office/drawing/2014/main" id="{5678521D-41F3-0D4E-A156-A4544AEAF504}"/>
              </a:ext>
            </a:extLst>
          </p:cNvPr>
          <p:cNvSpPr/>
          <p:nvPr/>
        </p:nvSpPr>
        <p:spPr>
          <a:xfrm>
            <a:off x="3491973" y="1882279"/>
            <a:ext cx="5208054" cy="637801"/>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Let’s look at the comparison states…</a:t>
            </a:r>
          </a:p>
        </p:txBody>
      </p:sp>
      <p:sp>
        <p:nvSpPr>
          <p:cNvPr id="5" name="Bent Arrow 4">
            <a:extLst>
              <a:ext uri="{FF2B5EF4-FFF2-40B4-BE49-F238E27FC236}">
                <a16:creationId xmlns:a16="http://schemas.microsoft.com/office/drawing/2014/main" id="{67D66998-38FC-634D-8F71-EA9A57840228}"/>
              </a:ext>
            </a:extLst>
          </p:cNvPr>
          <p:cNvSpPr/>
          <p:nvPr/>
        </p:nvSpPr>
        <p:spPr>
          <a:xfrm rot="5400000">
            <a:off x="8795758" y="2223745"/>
            <a:ext cx="991529" cy="953770"/>
          </a:xfrm>
          <a:prstGeom prst="bentArrow">
            <a:avLst>
              <a:gd name="adj1" fmla="val 8040"/>
              <a:gd name="adj2" fmla="val 12810"/>
              <a:gd name="adj3" fmla="val 21328"/>
              <a:gd name="adj4" fmla="val 4375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5" name="Bent Arrow 24">
            <a:extLst>
              <a:ext uri="{FF2B5EF4-FFF2-40B4-BE49-F238E27FC236}">
                <a16:creationId xmlns:a16="http://schemas.microsoft.com/office/drawing/2014/main" id="{9C616CFF-DFEF-2D4E-9257-952A681D5E37}"/>
              </a:ext>
            </a:extLst>
          </p:cNvPr>
          <p:cNvSpPr/>
          <p:nvPr/>
        </p:nvSpPr>
        <p:spPr>
          <a:xfrm rot="16200000" flipH="1">
            <a:off x="2376706" y="2223746"/>
            <a:ext cx="991529" cy="953770"/>
          </a:xfrm>
          <a:prstGeom prst="bentArrow">
            <a:avLst>
              <a:gd name="adj1" fmla="val 8040"/>
              <a:gd name="adj2" fmla="val 12810"/>
              <a:gd name="adj3" fmla="val 21328"/>
              <a:gd name="adj4" fmla="val 4375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4730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2371F-989E-EE43-B20F-90E48B433F0A}"/>
              </a:ext>
            </a:extLst>
          </p:cNvPr>
          <p:cNvSpPr>
            <a:spLocks noGrp="1"/>
          </p:cNvSpPr>
          <p:nvPr>
            <p:ph type="sldNum" sz="quarter" idx="12"/>
          </p:nvPr>
        </p:nvSpPr>
        <p:spPr/>
        <p:txBody>
          <a:bodyPr/>
          <a:lstStyle/>
          <a:p>
            <a:fld id="{2D00CA07-45C7-8142-9F4D-3A07AD48DFA1}" type="slidenum">
              <a:rPr lang="en-US" smtClean="0"/>
              <a:t>9</a:t>
            </a:fld>
            <a:endParaRPr lang="en-US"/>
          </a:p>
        </p:txBody>
      </p:sp>
      <p:sp>
        <p:nvSpPr>
          <p:cNvPr id="3" name="TextBox 2">
            <a:extLst>
              <a:ext uri="{FF2B5EF4-FFF2-40B4-BE49-F238E27FC236}">
                <a16:creationId xmlns:a16="http://schemas.microsoft.com/office/drawing/2014/main" id="{2B4E9B55-4425-2740-A108-76FF69BA3D12}"/>
              </a:ext>
            </a:extLst>
          </p:cNvPr>
          <p:cNvSpPr txBox="1"/>
          <p:nvPr/>
        </p:nvSpPr>
        <p:spPr>
          <a:xfrm>
            <a:off x="460713" y="332656"/>
            <a:ext cx="7668766" cy="553998"/>
          </a:xfrm>
          <a:prstGeom prst="rect">
            <a:avLst/>
          </a:prstGeom>
          <a:noFill/>
        </p:spPr>
        <p:txBody>
          <a:bodyPr wrap="none" lIns="0" tIns="0" rIns="0" bIns="0" rtlCol="0">
            <a:spAutoFit/>
          </a:bodyPr>
          <a:lstStyle/>
          <a:p>
            <a:r>
              <a:rPr lang="en-US" sz="3600" b="1" dirty="0">
                <a:latin typeface="Arial" panose="020B0604020202020204" pitchFamily="34" charset="0"/>
                <a:cs typeface="Arial" panose="020B0604020202020204" pitchFamily="34" charset="0"/>
              </a:rPr>
              <a:t>Results – Drug Mortality Rate </a:t>
            </a:r>
            <a:r>
              <a:rPr lang="en-US" sz="3600" b="1" dirty="0">
                <a:solidFill>
                  <a:schemeClr val="bg1">
                    <a:lumMod val="65000"/>
                  </a:schemeClr>
                </a:solidFill>
                <a:latin typeface="Arial" panose="020B0604020202020204" pitchFamily="34" charset="0"/>
                <a:cs typeface="Arial" panose="020B0604020202020204" pitchFamily="34" charset="0"/>
              </a:rPr>
              <a:t>in FL</a:t>
            </a:r>
          </a:p>
        </p:txBody>
      </p:sp>
      <p:cxnSp>
        <p:nvCxnSpPr>
          <p:cNvPr id="4" name="Straight Connector 3">
            <a:extLst>
              <a:ext uri="{FF2B5EF4-FFF2-40B4-BE49-F238E27FC236}">
                <a16:creationId xmlns:a16="http://schemas.microsoft.com/office/drawing/2014/main" id="{CFDF23E1-C7BD-4C48-9E8A-53704A4D662C}"/>
              </a:ext>
            </a:extLst>
          </p:cNvPr>
          <p:cNvCxnSpPr>
            <a:cxnSpLocks/>
          </p:cNvCxnSpPr>
          <p:nvPr/>
        </p:nvCxnSpPr>
        <p:spPr>
          <a:xfrm>
            <a:off x="460714" y="886654"/>
            <a:ext cx="112705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C4285E9-C351-A242-A2AD-9300CCE56D27}"/>
              </a:ext>
            </a:extLst>
          </p:cNvPr>
          <p:cNvSpPr/>
          <p:nvPr/>
        </p:nvSpPr>
        <p:spPr>
          <a:xfrm>
            <a:off x="350981" y="6007720"/>
            <a:ext cx="1152128" cy="5176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056E55B1-0AAD-5945-A390-987E10DBB411}"/>
              </a:ext>
            </a:extLst>
          </p:cNvPr>
          <p:cNvPicPr>
            <a:picLocks noChangeAspect="1"/>
          </p:cNvPicPr>
          <p:nvPr/>
        </p:nvPicPr>
        <p:blipFill>
          <a:blip r:embed="rId2"/>
          <a:stretch>
            <a:fillRect/>
          </a:stretch>
        </p:blipFill>
        <p:spPr>
          <a:xfrm>
            <a:off x="184448" y="2988965"/>
            <a:ext cx="11546839" cy="3608387"/>
          </a:xfrm>
          <a:prstGeom prst="rect">
            <a:avLst/>
          </a:prstGeom>
        </p:spPr>
      </p:pic>
      <p:sp>
        <p:nvSpPr>
          <p:cNvPr id="8" name="TextBox 7">
            <a:extLst>
              <a:ext uri="{FF2B5EF4-FFF2-40B4-BE49-F238E27FC236}">
                <a16:creationId xmlns:a16="http://schemas.microsoft.com/office/drawing/2014/main" id="{0E38E08E-67D1-4E4B-ABE7-7DE65EF97FB8}"/>
              </a:ext>
            </a:extLst>
          </p:cNvPr>
          <p:cNvSpPr txBox="1"/>
          <p:nvPr/>
        </p:nvSpPr>
        <p:spPr>
          <a:xfrm>
            <a:off x="460713" y="1757547"/>
            <a:ext cx="4934043" cy="369332"/>
          </a:xfrm>
          <a:prstGeom prst="rect">
            <a:avLst/>
          </a:prstGeom>
          <a:noFill/>
        </p:spPr>
        <p:txBody>
          <a:bodyPr wrap="none" lIns="0" tIns="0" rIns="0" bIns="0" rtlCol="0">
            <a:spAutoFit/>
          </a:bodyPr>
          <a:lstStyle/>
          <a:p>
            <a:pPr marL="342900" indent="-342900" algn="l">
              <a:buFont typeface="Arial" panose="020B0604020202020204" pitchFamily="34" charset="0"/>
              <a:buChar char="•"/>
            </a:pPr>
            <a:r>
              <a:rPr lang="en-US" sz="2400" dirty="0">
                <a:latin typeface="Arial" panose="020B0604020202020204" pitchFamily="34" charset="0"/>
                <a:cs typeface="Arial" panose="020B0604020202020204" pitchFamily="34" charset="0"/>
              </a:rPr>
              <a:t>Sharp decline in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mortality</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rate</a:t>
            </a:r>
            <a:endParaRPr lang="en-US"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BF2E10F-6357-684E-ABE5-2670E0C7BD86}"/>
              </a:ext>
            </a:extLst>
          </p:cNvPr>
          <p:cNvSpPr txBox="1"/>
          <p:nvPr/>
        </p:nvSpPr>
        <p:spPr>
          <a:xfrm>
            <a:off x="6384032" y="1782184"/>
            <a:ext cx="5347255"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trend seems to reverse, but the uncertainty is too high to conclude a causation</a:t>
            </a:r>
          </a:p>
        </p:txBody>
      </p:sp>
    </p:spTree>
    <p:extLst>
      <p:ext uri="{BB962C8B-B14F-4D97-AF65-F5344CB8AC3E}">
        <p14:creationId xmlns:p14="http://schemas.microsoft.com/office/powerpoint/2010/main" val="3553636241"/>
      </p:ext>
    </p:extLst>
  </p:cSld>
  <p:clrMapOvr>
    <a:masterClrMapping/>
  </p:clrMapOvr>
</p:sld>
</file>

<file path=ppt/theme/theme1.xml><?xml version="1.0" encoding="utf-8"?>
<a:theme xmlns:a="http://schemas.openxmlformats.org/drawingml/2006/main" name="Office Theme">
  <a:themeElements>
    <a:clrScheme name="Duke Light">
      <a:dk1>
        <a:srgbClr val="001A57"/>
      </a:dk1>
      <a:lt1>
        <a:srgbClr val="FFFFFF"/>
      </a:lt1>
      <a:dk2>
        <a:srgbClr val="666666"/>
      </a:dk2>
      <a:lt2>
        <a:srgbClr val="E2E6ED"/>
      </a:lt2>
      <a:accent1>
        <a:srgbClr val="005587"/>
      </a:accent1>
      <a:accent2>
        <a:srgbClr val="0577B1"/>
      </a:accent2>
      <a:accent3>
        <a:srgbClr val="FFD960"/>
      </a:accent3>
      <a:accent4>
        <a:srgbClr val="C84E00"/>
      </a:accent4>
      <a:accent5>
        <a:srgbClr val="993399"/>
      </a:accent5>
      <a:accent6>
        <a:srgbClr val="339898"/>
      </a:accent6>
      <a:hlink>
        <a:srgbClr val="E89923"/>
      </a:hlink>
      <a:folHlink>
        <a:srgbClr val="E8992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defRPr sz="24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Presentation5" id="{0B8E47FC-7D2F-7D45-A160-C4814F959E98}" vid="{464B59C9-4F8E-C946-84FB-E3EE7BB86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1774</TotalTime>
  <Words>1258</Words>
  <Application>Microsoft Macintosh PowerPoint</Application>
  <PresentationFormat>Widescreen</PresentationFormat>
  <Paragraphs>158</Paragraphs>
  <Slides>13</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Efficacy of Drug Control Policies in the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 Wilksch</dc:creator>
  <cp:lastModifiedBy>Anna Dai</cp:lastModifiedBy>
  <cp:revision>135</cp:revision>
  <dcterms:created xsi:type="dcterms:W3CDTF">2021-09-27T17:03:07Z</dcterms:created>
  <dcterms:modified xsi:type="dcterms:W3CDTF">2021-11-24T01:38:34Z</dcterms:modified>
</cp:coreProperties>
</file>