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9" r:id="rId5"/>
    <p:sldId id="266" r:id="rId6"/>
    <p:sldId id="268" r:id="rId7"/>
    <p:sldId id="273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928"/>
  </p:normalViewPr>
  <p:slideViewPr>
    <p:cSldViewPr snapToObjects="1">
      <p:cViewPr varScale="1">
        <p:scale>
          <a:sx n="114" d="100"/>
          <a:sy n="114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Dauren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Himangshu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Equal variance and independence FINE (Plot 1)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Linearity FINE (Plot 2)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Normality FINE (Plot 3)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One outlier, but: non-influential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22.01.22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22.01.22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22.01.22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48177" y="4493020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690351"/>
            <a:ext cx="1125380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Paid participation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2A673-4F25-EE4E-BCB3-F18BF3954779}"/>
              </a:ext>
            </a:extLst>
          </p:cNvPr>
          <p:cNvSpPr txBox="1"/>
          <p:nvPr/>
        </p:nvSpPr>
        <p:spPr>
          <a:xfrm>
            <a:off x="460713" y="1180895"/>
            <a:ext cx="23740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D467B-2FA6-1F40-BA04-2CCAADEF0CC3}"/>
              </a:ext>
            </a:extLst>
          </p:cNvPr>
          <p:cNvCxnSpPr>
            <a:cxnSpLocks/>
          </p:cNvCxnSpPr>
          <p:nvPr/>
        </p:nvCxnSpPr>
        <p:spPr>
          <a:xfrm>
            <a:off x="460713" y="1553923"/>
            <a:ext cx="1242799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BDE7B-47A1-EF4A-BE41-AF6C90451A2A}"/>
              </a:ext>
            </a:extLst>
          </p:cNvPr>
          <p:cNvSpPr txBox="1"/>
          <p:nvPr/>
        </p:nvSpPr>
        <p:spPr>
          <a:xfrm>
            <a:off x="448177" y="3890659"/>
            <a:ext cx="32590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26D99-B08C-E744-9887-0FD9FC21D83A}"/>
              </a:ext>
            </a:extLst>
          </p:cNvPr>
          <p:cNvCxnSpPr>
            <a:cxnSpLocks/>
          </p:cNvCxnSpPr>
          <p:nvPr/>
        </p:nvCxnSpPr>
        <p:spPr>
          <a:xfrm>
            <a:off x="448178" y="4263687"/>
            <a:ext cx="2610951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653486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653485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2179603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80" y="2179601"/>
            <a:ext cx="2121695" cy="1490953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381936"/>
                <a:ext cx="6057171" cy="388889"/>
              </a:xfrm>
              <a:prstGeom prst="rect">
                <a:avLst/>
              </a:prstGeom>
              <a:blipFill>
                <a:blip r:embed="rId3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0" y="4957888"/>
            <a:ext cx="6057171" cy="15810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A6021-65BA-7341-AF38-988EB0D9E164}"/>
              </a:ext>
            </a:extLst>
          </p:cNvPr>
          <p:cNvGrpSpPr/>
          <p:nvPr/>
        </p:nvGrpSpPr>
        <p:grpSpPr>
          <a:xfrm>
            <a:off x="440893" y="3965766"/>
            <a:ext cx="2374048" cy="373028"/>
            <a:chOff x="444280" y="3967614"/>
            <a:chExt cx="2374048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06DDA-8DD0-B044-9CF8-CD6173DB2B65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Model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3F913-4FF6-1B4C-A70E-38C99C3A295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69556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86962" cy="969496"/>
                </a:xfrm>
                <a:prstGeom prst="rect">
                  <a:avLst/>
                </a:prstGeom>
                <a:blipFill>
                  <a:blip r:embed="rId4"/>
                  <a:stretch>
                    <a:fillRect r="-901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743042"/>
                <a:ext cx="6805231" cy="1477328"/>
              </a:xfrm>
              <a:prstGeom prst="rect">
                <a:avLst/>
              </a:prstGeom>
              <a:blipFill>
                <a:blip r:embed="rId5"/>
                <a:stretch>
                  <a:fillRect l="-2607" t="-6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F085C8-F0D9-3841-97E2-500F594D1202}"/>
              </a:ext>
            </a:extLst>
          </p:cNvPr>
          <p:cNvGrpSpPr/>
          <p:nvPr/>
        </p:nvGrpSpPr>
        <p:grpSpPr>
          <a:xfrm>
            <a:off x="460713" y="1190730"/>
            <a:ext cx="6283359" cy="1107996"/>
            <a:chOff x="444280" y="3967614"/>
            <a:chExt cx="2374048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3601C-81D7-A64D-97D1-8BD4611C91FD}"/>
                </a:ext>
              </a:extLst>
            </p:cNvPr>
            <p:cNvSpPr txBox="1"/>
            <p:nvPr/>
          </p:nvSpPr>
          <p:spPr>
            <a:xfrm>
              <a:off x="444280" y="3967614"/>
              <a:ext cx="23740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stepwise model against….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0F18A-584C-2040-9CDC-9D53933A6C9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80" y="4340642"/>
              <a:ext cx="2374048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DF31F-21E2-AB46-AB81-184E56448294}"/>
              </a:ext>
            </a:extLst>
          </p:cNvPr>
          <p:cNvGrpSpPr/>
          <p:nvPr/>
        </p:nvGrpSpPr>
        <p:grpSpPr>
          <a:xfrm>
            <a:off x="460713" y="3220370"/>
            <a:ext cx="6283359" cy="1659264"/>
            <a:chOff x="460713" y="3220370"/>
            <a:chExt cx="6283359" cy="16592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CA156F-480B-F347-9D98-5723A029B549}"/>
                </a:ext>
              </a:extLst>
            </p:cNvPr>
            <p:cNvGrpSpPr/>
            <p:nvPr/>
          </p:nvGrpSpPr>
          <p:grpSpPr>
            <a:xfrm>
              <a:off x="460713" y="3717032"/>
              <a:ext cx="6283359" cy="1162602"/>
              <a:chOff x="460713" y="3723347"/>
              <a:chExt cx="6283359" cy="116260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4A5FAD-B6FF-C44F-BDAD-DD45198F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13" y="3723347"/>
                <a:ext cx="6283359" cy="9933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 Test for </a:t>
                    </a:r>
                    <a14:m>
                      <m:oMath xmlns:m="http://schemas.openxmlformats.org/officeDocument/2006/math"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𝑎𝑔𝑒</m:t>
                        </m:r>
                      </m:oMath>
                    </a14:m>
                    <a:r>
                      <a:rPr lang="en-U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interaction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F93CEBC-CF98-934C-B654-1614F4825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80" y="4716672"/>
                    <a:ext cx="2100062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17" t="-30769" r="-3012" b="-6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38FAE7-6044-3944-BDDF-7D8CC78B0088}"/>
                </a:ext>
              </a:extLst>
            </p:cNvPr>
            <p:cNvCxnSpPr/>
            <p:nvPr/>
          </p:nvCxnSpPr>
          <p:spPr>
            <a:xfrm>
              <a:off x="3287688" y="3220370"/>
              <a:ext cx="0" cy="4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54867" y="6028111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672066" y="4604520"/>
            <a:ext cx="3949688" cy="2041169"/>
            <a:chOff x="5879977" y="3853069"/>
            <a:chExt cx="5216707" cy="2815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79977" y="3980433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877231" y="3853069"/>
              <a:ext cx="2244263" cy="254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5980CAF-3B89-924E-BDE1-E1CC87F2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2" y="4581128"/>
            <a:ext cx="3949687" cy="2054218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5A6D6F91-8026-B847-A225-95BE7BB19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2" y="2068782"/>
            <a:ext cx="3902161" cy="2067423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405CC8F7-5ADE-324A-B20A-AFF71A9D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6" y="2094954"/>
            <a:ext cx="4012976" cy="2126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/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975B1-A147-A743-ADA4-C6A2B82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52" y="1112589"/>
                <a:ext cx="7015895" cy="324128"/>
              </a:xfrm>
              <a:prstGeom prst="rect">
                <a:avLst/>
              </a:prstGeom>
              <a:blipFill>
                <a:blip r:embed="rId7"/>
                <a:stretch>
                  <a:fillRect l="-362" t="-11111" r="-36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6F161-50FE-DA45-9D83-59F9226B3E17}"/>
              </a:ext>
            </a:extLst>
          </p:cNvPr>
          <p:cNvGrpSpPr/>
          <p:nvPr/>
        </p:nvGrpSpPr>
        <p:grpSpPr>
          <a:xfrm>
            <a:off x="460713" y="1628804"/>
            <a:ext cx="5059224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964DFD-C5F4-FF42-8F01-4F48287B25E5}"/>
                </a:ext>
              </a:extLst>
            </p:cNvPr>
            <p:cNvSpPr txBox="1"/>
            <p:nvPr/>
          </p:nvSpPr>
          <p:spPr>
            <a:xfrm>
              <a:off x="460713" y="1147906"/>
              <a:ext cx="46493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Equal Variance &amp; Independence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71FD64-03DE-8C48-9364-A291913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77C4A6-58A0-0D47-8F22-3FBAF91B3E2A}"/>
              </a:ext>
            </a:extLst>
          </p:cNvPr>
          <p:cNvGrpSpPr/>
          <p:nvPr/>
        </p:nvGrpSpPr>
        <p:grpSpPr>
          <a:xfrm>
            <a:off x="6672068" y="1632255"/>
            <a:ext cx="5059222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04664-FAD5-AE4E-B4C6-203E4BD59F44}"/>
                </a:ext>
              </a:extLst>
            </p:cNvPr>
            <p:cNvSpPr txBox="1"/>
            <p:nvPr/>
          </p:nvSpPr>
          <p:spPr>
            <a:xfrm>
              <a:off x="460713" y="1147906"/>
              <a:ext cx="128240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Linearity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44AFEE-839F-BA47-BC04-0FFB6CD6D86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50F5D-8425-4848-B667-E2E10BA10F88}"/>
              </a:ext>
            </a:extLst>
          </p:cNvPr>
          <p:cNvGrpSpPr/>
          <p:nvPr/>
        </p:nvGrpSpPr>
        <p:grpSpPr>
          <a:xfrm>
            <a:off x="460713" y="4149080"/>
            <a:ext cx="5059224" cy="373028"/>
            <a:chOff x="460713" y="1147906"/>
            <a:chExt cx="5209425" cy="3730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A06-7591-7844-AF3E-3C19718EC81B}"/>
                </a:ext>
              </a:extLst>
            </p:cNvPr>
            <p:cNvSpPr txBox="1"/>
            <p:nvPr/>
          </p:nvSpPr>
          <p:spPr>
            <a:xfrm>
              <a:off x="460713" y="1147906"/>
              <a:ext cx="14202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Normality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3E14CF-E5A4-AF49-A924-5C0F42BC6C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6B4251-508F-1442-9B1E-D3D94F814A69}"/>
              </a:ext>
            </a:extLst>
          </p:cNvPr>
          <p:cNvGrpSpPr/>
          <p:nvPr/>
        </p:nvGrpSpPr>
        <p:grpSpPr>
          <a:xfrm>
            <a:off x="6672066" y="4158075"/>
            <a:ext cx="5059222" cy="373028"/>
            <a:chOff x="460713" y="1147906"/>
            <a:chExt cx="5209425" cy="3730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FB491-BF89-974A-8364-8BFAD2C17870}"/>
                </a:ext>
              </a:extLst>
            </p:cNvPr>
            <p:cNvSpPr txBox="1"/>
            <p:nvPr/>
          </p:nvSpPr>
          <p:spPr>
            <a:xfrm>
              <a:off x="460713" y="1147906"/>
              <a:ext cx="11621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6E2A28-8E71-E242-8BD1-76F6C2C7C04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46C6F634-1BDD-2940-9652-063C6C638B15}"/>
              </a:ext>
            </a:extLst>
          </p:cNvPr>
          <p:cNvSpPr txBox="1">
            <a:spLocks/>
          </p:cNvSpPr>
          <p:nvPr/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0CA07-45C7-8142-9F4D-3A07AD48DF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4" y="1670899"/>
            <a:ext cx="5235832" cy="1595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88806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30B900-9738-584F-8D23-FB718BC70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48" y="3333794"/>
            <a:ext cx="5623516" cy="33741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53F35-88EE-F748-AC08-58571B0D71A4}"/>
              </a:ext>
            </a:extLst>
          </p:cNvPr>
          <p:cNvGrpSpPr/>
          <p:nvPr/>
        </p:nvGrpSpPr>
        <p:grpSpPr>
          <a:xfrm>
            <a:off x="6168008" y="3588068"/>
            <a:ext cx="5542218" cy="373028"/>
            <a:chOff x="460713" y="1147906"/>
            <a:chExt cx="5209425" cy="3730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28596-9845-9F4B-927D-CAD543E87821}"/>
                </a:ext>
              </a:extLst>
            </p:cNvPr>
            <p:cNvSpPr txBox="1"/>
            <p:nvPr/>
          </p:nvSpPr>
          <p:spPr>
            <a:xfrm>
              <a:off x="460713" y="1147906"/>
              <a:ext cx="15159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Limitations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F46A27-5061-7047-86DF-01E4BDC2144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/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Explained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≈0.07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Omitted variable bias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Strong assignment bias!</a:t>
                </a:r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67891-FCCC-7A42-87BD-634EB943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7" y="4123137"/>
                <a:ext cx="4607415" cy="1477328"/>
              </a:xfrm>
              <a:prstGeom prst="rect">
                <a:avLst/>
              </a:prstGeom>
              <a:blipFill>
                <a:blip r:embed="rId5"/>
                <a:stretch>
                  <a:fillRect l="-3846" t="-593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BCEFD92-5D3D-F74B-9234-B05A4A4B9EEA}"/>
              </a:ext>
            </a:extLst>
          </p:cNvPr>
          <p:cNvGrpSpPr/>
          <p:nvPr/>
        </p:nvGrpSpPr>
        <p:grpSpPr>
          <a:xfrm>
            <a:off x="6168008" y="1147906"/>
            <a:ext cx="5563279" cy="373028"/>
            <a:chOff x="460713" y="1147906"/>
            <a:chExt cx="5209425" cy="3730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ACAB79-9F83-A34C-A264-34E97A63BF22}"/>
                </a:ext>
              </a:extLst>
            </p:cNvPr>
            <p:cNvSpPr txBox="1"/>
            <p:nvPr/>
          </p:nvSpPr>
          <p:spPr>
            <a:xfrm>
              <a:off x="460713" y="1147906"/>
              <a:ext cx="3636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 Intervals (95%)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1C4B12-CC4B-1E4D-ACD6-FE9D4E2E6CB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03E56F-FD5C-784E-99B6-37C4CDA2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1657657"/>
            <a:ext cx="3672408" cy="1612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8983-48FB-4744-9936-5D0700BA8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5334383"/>
            <a:ext cx="3595471" cy="1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325</Words>
  <Application>Microsoft Macintosh PowerPoint</Application>
  <PresentationFormat>Widescreen</PresentationFormat>
  <Paragraphs>83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Himangshu raj Bhantana</cp:lastModifiedBy>
  <cp:revision>64</cp:revision>
  <dcterms:created xsi:type="dcterms:W3CDTF">2021-09-27T17:03:07Z</dcterms:created>
  <dcterms:modified xsi:type="dcterms:W3CDTF">2022-01-23T04:06:58Z</dcterms:modified>
</cp:coreProperties>
</file>