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045C2A-28A2-4ED0-B47A-6FA2839E5C51}" type="datetimeFigureOut">
              <a:rPr lang="en-IN" smtClean="0"/>
              <a:t>11-02-2023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51180E9-973D-4476-9FC5-897E47B7F4E4}" type="slidenum">
              <a:rPr lang="en-IN" smtClean="0"/>
              <a:t>‹#›</a:t>
            </a:fld>
            <a:endParaRPr lang="en-IN"/>
          </a:p>
        </p:txBody>
      </p:sp>
    </p:spTree>
    <p:extLst>
      <p:ext uri="{BB962C8B-B14F-4D97-AF65-F5344CB8AC3E}">
        <p14:creationId xmlns:p14="http://schemas.microsoft.com/office/powerpoint/2010/main" val="279162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045C2A-28A2-4ED0-B47A-6FA2839E5C51}"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1180E9-973D-4476-9FC5-897E47B7F4E4}" type="slidenum">
              <a:rPr lang="en-IN" smtClean="0"/>
              <a:t>‹#›</a:t>
            </a:fld>
            <a:endParaRPr lang="en-IN"/>
          </a:p>
        </p:txBody>
      </p:sp>
    </p:spTree>
    <p:extLst>
      <p:ext uri="{BB962C8B-B14F-4D97-AF65-F5344CB8AC3E}">
        <p14:creationId xmlns:p14="http://schemas.microsoft.com/office/powerpoint/2010/main" val="2637599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045C2A-28A2-4ED0-B47A-6FA2839E5C51}"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1180E9-973D-4476-9FC5-897E47B7F4E4}" type="slidenum">
              <a:rPr lang="en-IN" smtClean="0"/>
              <a:t>‹#›</a:t>
            </a:fld>
            <a:endParaRPr lang="en-IN"/>
          </a:p>
        </p:txBody>
      </p:sp>
    </p:spTree>
    <p:extLst>
      <p:ext uri="{BB962C8B-B14F-4D97-AF65-F5344CB8AC3E}">
        <p14:creationId xmlns:p14="http://schemas.microsoft.com/office/powerpoint/2010/main" val="2288756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045C2A-28A2-4ED0-B47A-6FA2839E5C51}"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1180E9-973D-4476-9FC5-897E47B7F4E4}" type="slidenum">
              <a:rPr lang="en-IN" smtClean="0"/>
              <a:t>‹#›</a:t>
            </a:fld>
            <a:endParaRPr lang="en-IN"/>
          </a:p>
        </p:txBody>
      </p:sp>
    </p:spTree>
    <p:extLst>
      <p:ext uri="{BB962C8B-B14F-4D97-AF65-F5344CB8AC3E}">
        <p14:creationId xmlns:p14="http://schemas.microsoft.com/office/powerpoint/2010/main" val="1863670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045C2A-28A2-4ED0-B47A-6FA2839E5C51}"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1180E9-973D-4476-9FC5-897E47B7F4E4}" type="slidenum">
              <a:rPr lang="en-IN" smtClean="0"/>
              <a:t>‹#›</a:t>
            </a:fld>
            <a:endParaRPr lang="en-IN"/>
          </a:p>
        </p:txBody>
      </p:sp>
    </p:spTree>
    <p:extLst>
      <p:ext uri="{BB962C8B-B14F-4D97-AF65-F5344CB8AC3E}">
        <p14:creationId xmlns:p14="http://schemas.microsoft.com/office/powerpoint/2010/main" val="2420842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045C2A-28A2-4ED0-B47A-6FA2839E5C51}"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1180E9-973D-4476-9FC5-897E47B7F4E4}" type="slidenum">
              <a:rPr lang="en-IN" smtClean="0"/>
              <a:t>‹#›</a:t>
            </a:fld>
            <a:endParaRPr lang="en-IN"/>
          </a:p>
        </p:txBody>
      </p:sp>
    </p:spTree>
    <p:extLst>
      <p:ext uri="{BB962C8B-B14F-4D97-AF65-F5344CB8AC3E}">
        <p14:creationId xmlns:p14="http://schemas.microsoft.com/office/powerpoint/2010/main" val="2497896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045C2A-28A2-4ED0-B47A-6FA2839E5C51}"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1180E9-973D-4476-9FC5-897E47B7F4E4}" type="slidenum">
              <a:rPr lang="en-IN" smtClean="0"/>
              <a:t>‹#›</a:t>
            </a:fld>
            <a:endParaRPr lang="en-IN"/>
          </a:p>
        </p:txBody>
      </p:sp>
    </p:spTree>
    <p:extLst>
      <p:ext uri="{BB962C8B-B14F-4D97-AF65-F5344CB8AC3E}">
        <p14:creationId xmlns:p14="http://schemas.microsoft.com/office/powerpoint/2010/main" val="86593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045C2A-28A2-4ED0-B47A-6FA2839E5C51}"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1180E9-973D-4476-9FC5-897E47B7F4E4}" type="slidenum">
              <a:rPr lang="en-IN" smtClean="0"/>
              <a:t>‹#›</a:t>
            </a:fld>
            <a:endParaRPr lang="en-IN"/>
          </a:p>
        </p:txBody>
      </p:sp>
    </p:spTree>
    <p:extLst>
      <p:ext uri="{BB962C8B-B14F-4D97-AF65-F5344CB8AC3E}">
        <p14:creationId xmlns:p14="http://schemas.microsoft.com/office/powerpoint/2010/main" val="968519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045C2A-28A2-4ED0-B47A-6FA2839E5C51}"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1180E9-973D-4476-9FC5-897E47B7F4E4}" type="slidenum">
              <a:rPr lang="en-IN" smtClean="0"/>
              <a:t>‹#›</a:t>
            </a:fld>
            <a:endParaRPr lang="en-IN"/>
          </a:p>
        </p:txBody>
      </p:sp>
    </p:spTree>
    <p:extLst>
      <p:ext uri="{BB962C8B-B14F-4D97-AF65-F5344CB8AC3E}">
        <p14:creationId xmlns:p14="http://schemas.microsoft.com/office/powerpoint/2010/main" val="3524459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045C2A-28A2-4ED0-B47A-6FA2839E5C51}"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51180E9-973D-4476-9FC5-897E47B7F4E4}" type="slidenum">
              <a:rPr lang="en-IN" smtClean="0"/>
              <a:t>‹#›</a:t>
            </a:fld>
            <a:endParaRPr lang="en-IN"/>
          </a:p>
        </p:txBody>
      </p:sp>
    </p:spTree>
    <p:extLst>
      <p:ext uri="{BB962C8B-B14F-4D97-AF65-F5344CB8AC3E}">
        <p14:creationId xmlns:p14="http://schemas.microsoft.com/office/powerpoint/2010/main" val="2056603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045C2A-28A2-4ED0-B47A-6FA2839E5C51}"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1180E9-973D-4476-9FC5-897E47B7F4E4}" type="slidenum">
              <a:rPr lang="en-IN" smtClean="0"/>
              <a:t>‹#›</a:t>
            </a:fld>
            <a:endParaRPr lang="en-IN"/>
          </a:p>
        </p:txBody>
      </p:sp>
    </p:spTree>
    <p:extLst>
      <p:ext uri="{BB962C8B-B14F-4D97-AF65-F5344CB8AC3E}">
        <p14:creationId xmlns:p14="http://schemas.microsoft.com/office/powerpoint/2010/main" val="26416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045C2A-28A2-4ED0-B47A-6FA2839E5C51}"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1180E9-973D-4476-9FC5-897E47B7F4E4}" type="slidenum">
              <a:rPr lang="en-IN" smtClean="0"/>
              <a:t>‹#›</a:t>
            </a:fld>
            <a:endParaRPr lang="en-IN"/>
          </a:p>
        </p:txBody>
      </p:sp>
    </p:spTree>
    <p:extLst>
      <p:ext uri="{BB962C8B-B14F-4D97-AF65-F5344CB8AC3E}">
        <p14:creationId xmlns:p14="http://schemas.microsoft.com/office/powerpoint/2010/main" val="98871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045C2A-28A2-4ED0-B47A-6FA2839E5C51}" type="datetimeFigureOut">
              <a:rPr lang="en-IN" smtClean="0"/>
              <a:t>11-02-2023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1180E9-973D-4476-9FC5-897E47B7F4E4}" type="slidenum">
              <a:rPr lang="en-IN" smtClean="0"/>
              <a:t>‹#›</a:t>
            </a:fld>
            <a:endParaRPr lang="en-IN"/>
          </a:p>
        </p:txBody>
      </p:sp>
    </p:spTree>
    <p:extLst>
      <p:ext uri="{BB962C8B-B14F-4D97-AF65-F5344CB8AC3E}">
        <p14:creationId xmlns:p14="http://schemas.microsoft.com/office/powerpoint/2010/main" val="2670829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045C2A-28A2-4ED0-B47A-6FA2839E5C51}" type="datetimeFigureOut">
              <a:rPr lang="en-IN" smtClean="0"/>
              <a:t>11-02-2023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1180E9-973D-4476-9FC5-897E47B7F4E4}" type="slidenum">
              <a:rPr lang="en-IN" smtClean="0"/>
              <a:t>‹#›</a:t>
            </a:fld>
            <a:endParaRPr lang="en-IN"/>
          </a:p>
        </p:txBody>
      </p:sp>
    </p:spTree>
    <p:extLst>
      <p:ext uri="{BB962C8B-B14F-4D97-AF65-F5344CB8AC3E}">
        <p14:creationId xmlns:p14="http://schemas.microsoft.com/office/powerpoint/2010/main" val="363664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45C2A-28A2-4ED0-B47A-6FA2839E5C51}" type="datetimeFigureOut">
              <a:rPr lang="en-IN" smtClean="0"/>
              <a:t>11-02-2023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1180E9-973D-4476-9FC5-897E47B7F4E4}" type="slidenum">
              <a:rPr lang="en-IN" smtClean="0"/>
              <a:t>‹#›</a:t>
            </a:fld>
            <a:endParaRPr lang="en-IN"/>
          </a:p>
        </p:txBody>
      </p:sp>
    </p:spTree>
    <p:extLst>
      <p:ext uri="{BB962C8B-B14F-4D97-AF65-F5344CB8AC3E}">
        <p14:creationId xmlns:p14="http://schemas.microsoft.com/office/powerpoint/2010/main" val="963773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045C2A-28A2-4ED0-B47A-6FA2839E5C51}"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1180E9-973D-4476-9FC5-897E47B7F4E4}" type="slidenum">
              <a:rPr lang="en-IN" smtClean="0"/>
              <a:t>‹#›</a:t>
            </a:fld>
            <a:endParaRPr lang="en-IN"/>
          </a:p>
        </p:txBody>
      </p:sp>
    </p:spTree>
    <p:extLst>
      <p:ext uri="{BB962C8B-B14F-4D97-AF65-F5344CB8AC3E}">
        <p14:creationId xmlns:p14="http://schemas.microsoft.com/office/powerpoint/2010/main" val="56959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045C2A-28A2-4ED0-B47A-6FA2839E5C51}"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1180E9-973D-4476-9FC5-897E47B7F4E4}" type="slidenum">
              <a:rPr lang="en-IN" smtClean="0"/>
              <a:t>‹#›</a:t>
            </a:fld>
            <a:endParaRPr lang="en-IN"/>
          </a:p>
        </p:txBody>
      </p:sp>
    </p:spTree>
    <p:extLst>
      <p:ext uri="{BB962C8B-B14F-4D97-AF65-F5344CB8AC3E}">
        <p14:creationId xmlns:p14="http://schemas.microsoft.com/office/powerpoint/2010/main" val="3031820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045C2A-28A2-4ED0-B47A-6FA2839E5C51}" type="datetimeFigureOut">
              <a:rPr lang="en-IN" smtClean="0"/>
              <a:t>11-02-2023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1180E9-973D-4476-9FC5-897E47B7F4E4}" type="slidenum">
              <a:rPr lang="en-IN" smtClean="0"/>
              <a:t>‹#›</a:t>
            </a:fld>
            <a:endParaRPr lang="en-IN"/>
          </a:p>
        </p:txBody>
      </p:sp>
    </p:spTree>
    <p:extLst>
      <p:ext uri="{BB962C8B-B14F-4D97-AF65-F5344CB8AC3E}">
        <p14:creationId xmlns:p14="http://schemas.microsoft.com/office/powerpoint/2010/main" val="311889232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FECC-43C9-4497-9A83-4712ECFC96BE}"/>
              </a:ext>
            </a:extLst>
          </p:cNvPr>
          <p:cNvSpPr>
            <a:spLocks noGrp="1"/>
          </p:cNvSpPr>
          <p:nvPr>
            <p:ph type="ctrTitle"/>
          </p:nvPr>
        </p:nvSpPr>
        <p:spPr/>
        <p:txBody>
          <a:bodyPr/>
          <a:lstStyle/>
          <a:p>
            <a:r>
              <a:rPr lang="en-IN" dirty="0">
                <a:solidFill>
                  <a:schemeClr val="accent1">
                    <a:lumMod val="50000"/>
                  </a:schemeClr>
                </a:solidFill>
              </a:rPr>
              <a:t>Bank Marketing Project Proposal</a:t>
            </a:r>
          </a:p>
        </p:txBody>
      </p:sp>
      <p:sp>
        <p:nvSpPr>
          <p:cNvPr id="3" name="Subtitle 2">
            <a:extLst>
              <a:ext uri="{FF2B5EF4-FFF2-40B4-BE49-F238E27FC236}">
                <a16:creationId xmlns:a16="http://schemas.microsoft.com/office/drawing/2014/main" id="{F67FB549-B3B6-40FA-ABD0-ABA8E869FBD5}"/>
              </a:ext>
            </a:extLst>
          </p:cNvPr>
          <p:cNvSpPr>
            <a:spLocks noGrp="1"/>
          </p:cNvSpPr>
          <p:nvPr>
            <p:ph type="subTitle" idx="1"/>
          </p:nvPr>
        </p:nvSpPr>
        <p:spPr/>
        <p:txBody>
          <a:bodyPr/>
          <a:lstStyle/>
          <a:p>
            <a:r>
              <a:rPr lang="en-IN" dirty="0"/>
              <a:t>10-1-2023</a:t>
            </a:r>
          </a:p>
          <a:p>
            <a:r>
              <a:rPr lang="en-IN" dirty="0"/>
              <a:t>HIMANSHU BISHT</a:t>
            </a:r>
          </a:p>
        </p:txBody>
      </p:sp>
    </p:spTree>
    <p:extLst>
      <p:ext uri="{BB962C8B-B14F-4D97-AF65-F5344CB8AC3E}">
        <p14:creationId xmlns:p14="http://schemas.microsoft.com/office/powerpoint/2010/main" val="1214135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4A6E-8DDA-4906-A93A-5D2CF17076C9}"/>
              </a:ext>
            </a:extLst>
          </p:cNvPr>
          <p:cNvSpPr>
            <a:spLocks noGrp="1"/>
          </p:cNvSpPr>
          <p:nvPr>
            <p:ph type="title"/>
          </p:nvPr>
        </p:nvSpPr>
        <p:spPr>
          <a:xfrm>
            <a:off x="1484309" y="2552700"/>
            <a:ext cx="10018713" cy="1752599"/>
          </a:xfrm>
        </p:spPr>
        <p:txBody>
          <a:bodyPr/>
          <a:lstStyle/>
          <a:p>
            <a:r>
              <a:rPr lang="en-IN" dirty="0"/>
              <a:t>Hyper-Parameter Tuning and Model Evaluation</a:t>
            </a:r>
          </a:p>
        </p:txBody>
      </p:sp>
      <p:sp>
        <p:nvSpPr>
          <p:cNvPr id="3" name="Content Placeholder 2">
            <a:extLst>
              <a:ext uri="{FF2B5EF4-FFF2-40B4-BE49-F238E27FC236}">
                <a16:creationId xmlns:a16="http://schemas.microsoft.com/office/drawing/2014/main" id="{4D5BBAFE-64BD-4D9F-B04A-7CEF827746C2}"/>
              </a:ext>
            </a:extLst>
          </p:cNvPr>
          <p:cNvSpPr>
            <a:spLocks noGrp="1"/>
          </p:cNvSpPr>
          <p:nvPr>
            <p:ph idx="1"/>
          </p:nvPr>
        </p:nvSpPr>
        <p:spPr>
          <a:xfrm>
            <a:off x="1484309" y="2294310"/>
            <a:ext cx="10018713" cy="3124201"/>
          </a:xfrm>
        </p:spPr>
        <p:txBody>
          <a:bodyPr/>
          <a:lstStyle/>
          <a:p>
            <a:pPr marL="0" indent="0">
              <a:buNone/>
            </a:pPr>
            <a:endParaRPr lang="en-IN" dirty="0"/>
          </a:p>
          <a:p>
            <a:pPr marL="0" indent="0">
              <a:buNone/>
            </a:pPr>
            <a:endParaRPr lang="en-IN" dirty="0"/>
          </a:p>
        </p:txBody>
      </p:sp>
    </p:spTree>
    <p:extLst>
      <p:ext uri="{BB962C8B-B14F-4D97-AF65-F5344CB8AC3E}">
        <p14:creationId xmlns:p14="http://schemas.microsoft.com/office/powerpoint/2010/main" val="2622422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38FD8-C1D3-426D-87BB-2C3299055FA6}"/>
              </a:ext>
            </a:extLst>
          </p:cNvPr>
          <p:cNvSpPr>
            <a:spLocks noGrp="1"/>
          </p:cNvSpPr>
          <p:nvPr>
            <p:ph type="title"/>
          </p:nvPr>
        </p:nvSpPr>
        <p:spPr/>
        <p:txBody>
          <a:bodyPr/>
          <a:lstStyle/>
          <a:p>
            <a:r>
              <a:rPr lang="en-IN" dirty="0"/>
              <a:t>Testing our model with</a:t>
            </a:r>
          </a:p>
        </p:txBody>
      </p:sp>
      <p:sp>
        <p:nvSpPr>
          <p:cNvPr id="3" name="Content Placeholder 2">
            <a:extLst>
              <a:ext uri="{FF2B5EF4-FFF2-40B4-BE49-F238E27FC236}">
                <a16:creationId xmlns:a16="http://schemas.microsoft.com/office/drawing/2014/main" id="{EB111AD1-5CCD-42EE-B341-E789CAF5B097}"/>
              </a:ext>
            </a:extLst>
          </p:cNvPr>
          <p:cNvSpPr>
            <a:spLocks noGrp="1"/>
          </p:cNvSpPr>
          <p:nvPr>
            <p:ph idx="1"/>
          </p:nvPr>
        </p:nvSpPr>
        <p:spPr/>
        <p:txBody>
          <a:bodyPr/>
          <a:lstStyle/>
          <a:p>
            <a:r>
              <a:rPr lang="en-IN" dirty="0"/>
              <a:t>Gave some </a:t>
            </a:r>
            <a:r>
              <a:rPr lang="en-IN" dirty="0" err="1"/>
              <a:t>Ramdom</a:t>
            </a:r>
            <a:r>
              <a:rPr lang="en-IN" dirty="0"/>
              <a:t> Values check our Model </a:t>
            </a:r>
          </a:p>
        </p:txBody>
      </p:sp>
    </p:spTree>
    <p:extLst>
      <p:ext uri="{BB962C8B-B14F-4D97-AF65-F5344CB8AC3E}">
        <p14:creationId xmlns:p14="http://schemas.microsoft.com/office/powerpoint/2010/main" val="2242191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94CE-4C8A-452E-BDC0-6B4FD8CAE23F}"/>
              </a:ext>
            </a:extLst>
          </p:cNvPr>
          <p:cNvSpPr>
            <a:spLocks noGrp="1"/>
          </p:cNvSpPr>
          <p:nvPr>
            <p:ph type="title"/>
          </p:nvPr>
        </p:nvSpPr>
        <p:spPr/>
        <p:txBody>
          <a:bodyPr>
            <a:normAutofit/>
          </a:bodyPr>
          <a:lstStyle/>
          <a:p>
            <a:r>
              <a:rPr lang="en-IN" sz="8800" dirty="0">
                <a:solidFill>
                  <a:schemeClr val="accent1">
                    <a:lumMod val="50000"/>
                  </a:schemeClr>
                </a:solidFill>
              </a:rPr>
              <a:t>Agenda</a:t>
            </a:r>
          </a:p>
        </p:txBody>
      </p:sp>
      <p:sp>
        <p:nvSpPr>
          <p:cNvPr id="3" name="Content Placeholder 2">
            <a:extLst>
              <a:ext uri="{FF2B5EF4-FFF2-40B4-BE49-F238E27FC236}">
                <a16:creationId xmlns:a16="http://schemas.microsoft.com/office/drawing/2014/main" id="{692BEE8E-A5F6-4226-84B6-28B3E3FB3F35}"/>
              </a:ext>
            </a:extLst>
          </p:cNvPr>
          <p:cNvSpPr>
            <a:spLocks noGrp="1"/>
          </p:cNvSpPr>
          <p:nvPr>
            <p:ph idx="1"/>
          </p:nvPr>
        </p:nvSpPr>
        <p:spPr/>
        <p:txBody>
          <a:bodyPr/>
          <a:lstStyle/>
          <a:p>
            <a:r>
              <a:rPr lang="en-IN" dirty="0"/>
              <a:t> Business Understanding</a:t>
            </a:r>
          </a:p>
          <a:p>
            <a:r>
              <a:rPr lang="en-IN" dirty="0"/>
              <a:t> Data Exploration and Preparation</a:t>
            </a:r>
          </a:p>
          <a:p>
            <a:r>
              <a:rPr lang="en-IN" dirty="0"/>
              <a:t> Model Building</a:t>
            </a:r>
          </a:p>
          <a:p>
            <a:r>
              <a:rPr lang="en-IN" dirty="0"/>
              <a:t> Hyper-parameter Tuning and Model Evaluation</a:t>
            </a:r>
          </a:p>
          <a:p>
            <a:r>
              <a:rPr lang="en-IN" dirty="0"/>
              <a:t> Result / Outcomes</a:t>
            </a:r>
          </a:p>
        </p:txBody>
      </p:sp>
    </p:spTree>
    <p:extLst>
      <p:ext uri="{BB962C8B-B14F-4D97-AF65-F5344CB8AC3E}">
        <p14:creationId xmlns:p14="http://schemas.microsoft.com/office/powerpoint/2010/main" val="424913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32BD-D796-4F0F-8B19-6FDEF576128C}"/>
              </a:ext>
            </a:extLst>
          </p:cNvPr>
          <p:cNvSpPr>
            <a:spLocks noGrp="1"/>
          </p:cNvSpPr>
          <p:nvPr>
            <p:ph type="title"/>
          </p:nvPr>
        </p:nvSpPr>
        <p:spPr>
          <a:xfrm>
            <a:off x="1484310" y="2666999"/>
            <a:ext cx="10018713" cy="1752599"/>
          </a:xfrm>
        </p:spPr>
        <p:txBody>
          <a:bodyPr/>
          <a:lstStyle/>
          <a:p>
            <a:r>
              <a:rPr lang="en-IN" dirty="0"/>
              <a:t>Data Exploration and Preparation</a:t>
            </a:r>
          </a:p>
        </p:txBody>
      </p:sp>
      <p:sp>
        <p:nvSpPr>
          <p:cNvPr id="3" name="Content Placeholder 2">
            <a:extLst>
              <a:ext uri="{FF2B5EF4-FFF2-40B4-BE49-F238E27FC236}">
                <a16:creationId xmlns:a16="http://schemas.microsoft.com/office/drawing/2014/main" id="{EAB1CF8E-E50E-4166-9210-30A790937D86}"/>
              </a:ext>
            </a:extLst>
          </p:cNvPr>
          <p:cNvSpPr>
            <a:spLocks noGrp="1"/>
          </p:cNvSpPr>
          <p:nvPr>
            <p:ph idx="1"/>
          </p:nvPr>
        </p:nvSpPr>
        <p:spPr/>
        <p:txBody>
          <a:bodyPr/>
          <a:lstStyle/>
          <a:p>
            <a:pPr marL="0" indent="0">
              <a:buNone/>
            </a:pPr>
            <a:endParaRPr lang="en-IN" dirty="0"/>
          </a:p>
          <a:p>
            <a:pPr marL="0" indent="0">
              <a:buNone/>
            </a:pPr>
            <a:endParaRPr lang="en-IN" dirty="0"/>
          </a:p>
        </p:txBody>
      </p:sp>
    </p:spTree>
    <p:extLst>
      <p:ext uri="{BB962C8B-B14F-4D97-AF65-F5344CB8AC3E}">
        <p14:creationId xmlns:p14="http://schemas.microsoft.com/office/powerpoint/2010/main" val="191733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6D13-C701-4B31-B892-D796DEA3AE4F}"/>
              </a:ext>
            </a:extLst>
          </p:cNvPr>
          <p:cNvSpPr>
            <a:spLocks noGrp="1"/>
          </p:cNvSpPr>
          <p:nvPr>
            <p:ph type="title"/>
          </p:nvPr>
        </p:nvSpPr>
        <p:spPr/>
        <p:txBody>
          <a:bodyPr/>
          <a:lstStyle/>
          <a:p>
            <a:r>
              <a:rPr lang="en-US" dirty="0"/>
              <a:t>Data Exploration and Preparation (1/2)</a:t>
            </a:r>
            <a:endParaRPr lang="en-IN" dirty="0"/>
          </a:p>
        </p:txBody>
      </p:sp>
      <p:sp>
        <p:nvSpPr>
          <p:cNvPr id="3" name="Content Placeholder 2">
            <a:extLst>
              <a:ext uri="{FF2B5EF4-FFF2-40B4-BE49-F238E27FC236}">
                <a16:creationId xmlns:a16="http://schemas.microsoft.com/office/drawing/2014/main" id="{4F5A432D-DEC4-4D44-8052-8CF5ED5915F7}"/>
              </a:ext>
            </a:extLst>
          </p:cNvPr>
          <p:cNvSpPr>
            <a:spLocks noGrp="1"/>
          </p:cNvSpPr>
          <p:nvPr>
            <p:ph idx="1"/>
          </p:nvPr>
        </p:nvSpPr>
        <p:spPr/>
        <p:txBody>
          <a:bodyPr>
            <a:normAutofit lnSpcReduction="10000"/>
          </a:bodyPr>
          <a:lstStyle/>
          <a:p>
            <a:r>
              <a:rPr lang="en-US" dirty="0"/>
              <a:t>All coding done in Python 3.</a:t>
            </a:r>
          </a:p>
          <a:p>
            <a:r>
              <a:rPr lang="en-US" dirty="0"/>
              <a:t>Extensive use of pandas, </a:t>
            </a:r>
            <a:r>
              <a:rPr lang="en-US" dirty="0" err="1"/>
              <a:t>numpy</a:t>
            </a:r>
            <a:r>
              <a:rPr lang="en-US" dirty="0"/>
              <a:t>, matplotlib, as well as seaborn and </a:t>
            </a:r>
            <a:r>
              <a:rPr lang="en-US" dirty="0" err="1"/>
              <a:t>sklearn</a:t>
            </a:r>
            <a:r>
              <a:rPr lang="en-US" dirty="0"/>
              <a:t> packages.</a:t>
            </a:r>
          </a:p>
          <a:p>
            <a:r>
              <a:rPr lang="en-US" dirty="0"/>
              <a:t>Dataset contained 16  different features on more than 4521 clients.</a:t>
            </a:r>
          </a:p>
          <a:p>
            <a:r>
              <a:rPr lang="en-US" dirty="0"/>
              <a:t>Features were both categorical and numerical. Target variable was binary (“Yes” or “No”).</a:t>
            </a:r>
          </a:p>
          <a:p>
            <a:r>
              <a:rPr lang="en-US" dirty="0"/>
              <a:t> Pandas package was imported and a </a:t>
            </a:r>
            <a:r>
              <a:rPr lang="en-US" dirty="0" err="1"/>
              <a:t>dataframe</a:t>
            </a:r>
            <a:r>
              <a:rPr lang="en-US" dirty="0"/>
              <a:t> was created.</a:t>
            </a:r>
          </a:p>
        </p:txBody>
      </p:sp>
    </p:spTree>
    <p:extLst>
      <p:ext uri="{BB962C8B-B14F-4D97-AF65-F5344CB8AC3E}">
        <p14:creationId xmlns:p14="http://schemas.microsoft.com/office/powerpoint/2010/main" val="3278444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A2A7-96D6-4299-BDA0-4204930F1F12}"/>
              </a:ext>
            </a:extLst>
          </p:cNvPr>
          <p:cNvSpPr>
            <a:spLocks noGrp="1"/>
          </p:cNvSpPr>
          <p:nvPr>
            <p:ph type="title"/>
          </p:nvPr>
        </p:nvSpPr>
        <p:spPr/>
        <p:txBody>
          <a:bodyPr/>
          <a:lstStyle/>
          <a:p>
            <a:r>
              <a:rPr lang="en-US" dirty="0"/>
              <a:t>Data Exploration and Preparation (2/2)</a:t>
            </a:r>
            <a:endParaRPr lang="en-IN" dirty="0"/>
          </a:p>
        </p:txBody>
      </p:sp>
      <p:sp>
        <p:nvSpPr>
          <p:cNvPr id="3" name="Content Placeholder 2">
            <a:extLst>
              <a:ext uri="{FF2B5EF4-FFF2-40B4-BE49-F238E27FC236}">
                <a16:creationId xmlns:a16="http://schemas.microsoft.com/office/drawing/2014/main" id="{ADF24719-8317-4EE8-9368-3C2AEBF0C686}"/>
              </a:ext>
            </a:extLst>
          </p:cNvPr>
          <p:cNvSpPr>
            <a:spLocks noGrp="1"/>
          </p:cNvSpPr>
          <p:nvPr>
            <p:ph idx="1"/>
          </p:nvPr>
        </p:nvSpPr>
        <p:spPr/>
        <p:txBody>
          <a:bodyPr>
            <a:normAutofit fontScale="85000" lnSpcReduction="20000"/>
          </a:bodyPr>
          <a:lstStyle/>
          <a:p>
            <a:r>
              <a:rPr lang="en-US" dirty="0"/>
              <a:t>Many features had missing values in for of Unknown. How do we handle this?</a:t>
            </a:r>
          </a:p>
          <a:p>
            <a:r>
              <a:rPr lang="en-US" dirty="0"/>
              <a:t>For categorical features, imputation using other independent variables. For example,</a:t>
            </a:r>
          </a:p>
          <a:p>
            <a:pPr marL="0" indent="0">
              <a:buNone/>
            </a:pPr>
            <a:r>
              <a:rPr lang="en-US" dirty="0"/>
              <a:t>       cross-tabulation between 'job' and 'education’, 'age' and 'job’,</a:t>
            </a:r>
            <a:endParaRPr lang="en-IN" dirty="0"/>
          </a:p>
          <a:p>
            <a:r>
              <a:rPr lang="en-US" dirty="0"/>
              <a:t>missing values made up the minority of the column.</a:t>
            </a:r>
          </a:p>
          <a:p>
            <a:r>
              <a:rPr lang="en-US" dirty="0"/>
              <a:t>To handle this missing values we check which columns has majority of missing values So we remove it and which has less missing values we try to fill these value with the help of </a:t>
            </a:r>
            <a:r>
              <a:rPr lang="en-US" dirty="0" err="1"/>
              <a:t>ffill</a:t>
            </a:r>
            <a:r>
              <a:rPr lang="en-US" dirty="0"/>
              <a:t> method.</a:t>
            </a:r>
          </a:p>
          <a:p>
            <a:r>
              <a:rPr lang="en-IN" dirty="0"/>
              <a:t>Checking multi correlation of the features with some different methods like threshold, fisher score and chi2 then  drop that feature which not too much effect on over prediction. </a:t>
            </a:r>
          </a:p>
        </p:txBody>
      </p:sp>
    </p:spTree>
    <p:extLst>
      <p:ext uri="{BB962C8B-B14F-4D97-AF65-F5344CB8AC3E}">
        <p14:creationId xmlns:p14="http://schemas.microsoft.com/office/powerpoint/2010/main" val="1314591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7B72-F39B-4568-BE2B-D9BF3EB3CBAD}"/>
              </a:ext>
            </a:extLst>
          </p:cNvPr>
          <p:cNvSpPr>
            <a:spLocks noGrp="1"/>
          </p:cNvSpPr>
          <p:nvPr>
            <p:ph type="title"/>
          </p:nvPr>
        </p:nvSpPr>
        <p:spPr/>
        <p:txBody>
          <a:bodyPr/>
          <a:lstStyle/>
          <a:p>
            <a:r>
              <a:rPr lang="en-US" dirty="0"/>
              <a:t>Checking the balancing of the data </a:t>
            </a:r>
            <a:endParaRPr lang="en-IN" dirty="0"/>
          </a:p>
        </p:txBody>
      </p:sp>
      <p:sp>
        <p:nvSpPr>
          <p:cNvPr id="3" name="Content Placeholder 2">
            <a:extLst>
              <a:ext uri="{FF2B5EF4-FFF2-40B4-BE49-F238E27FC236}">
                <a16:creationId xmlns:a16="http://schemas.microsoft.com/office/drawing/2014/main" id="{538254E5-3B92-4251-8C30-2B86551D38CC}"/>
              </a:ext>
            </a:extLst>
          </p:cNvPr>
          <p:cNvSpPr>
            <a:spLocks noGrp="1"/>
          </p:cNvSpPr>
          <p:nvPr>
            <p:ph idx="1"/>
          </p:nvPr>
        </p:nvSpPr>
        <p:spPr/>
        <p:txBody>
          <a:bodyPr/>
          <a:lstStyle/>
          <a:p>
            <a:pPr marL="0" indent="0">
              <a:buNone/>
            </a:pPr>
            <a:r>
              <a:rPr lang="en-IN" dirty="0"/>
              <a:t>Checking the balancing of the data and got its not balanced so balanced it with the help of over sampling from </a:t>
            </a:r>
            <a:r>
              <a:rPr lang="en-IN" dirty="0" err="1"/>
              <a:t>imblearn</a:t>
            </a:r>
            <a:r>
              <a:rPr lang="en-IN" dirty="0"/>
              <a:t>(SMOTE).</a:t>
            </a:r>
          </a:p>
        </p:txBody>
      </p:sp>
    </p:spTree>
    <p:extLst>
      <p:ext uri="{BB962C8B-B14F-4D97-AF65-F5344CB8AC3E}">
        <p14:creationId xmlns:p14="http://schemas.microsoft.com/office/powerpoint/2010/main" val="284866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B592-EFD1-4DA8-9EBE-C5EBC425E1AA}"/>
              </a:ext>
            </a:extLst>
          </p:cNvPr>
          <p:cNvSpPr>
            <a:spLocks noGrp="1"/>
          </p:cNvSpPr>
          <p:nvPr>
            <p:ph type="title"/>
          </p:nvPr>
        </p:nvSpPr>
        <p:spPr/>
        <p:txBody>
          <a:bodyPr/>
          <a:lstStyle/>
          <a:p>
            <a:r>
              <a:rPr lang="en-IN" dirty="0"/>
              <a:t>Model Building</a:t>
            </a:r>
          </a:p>
        </p:txBody>
      </p:sp>
      <p:graphicFrame>
        <p:nvGraphicFramePr>
          <p:cNvPr id="4" name="Content Placeholder 3">
            <a:extLst>
              <a:ext uri="{FF2B5EF4-FFF2-40B4-BE49-F238E27FC236}">
                <a16:creationId xmlns:a16="http://schemas.microsoft.com/office/drawing/2014/main" id="{6C259A45-AA43-428D-A741-7FE640883828}"/>
              </a:ext>
            </a:extLst>
          </p:cNvPr>
          <p:cNvGraphicFramePr>
            <a:graphicFrameLocks noGrp="1"/>
          </p:cNvGraphicFramePr>
          <p:nvPr>
            <p:ph idx="1"/>
            <p:extLst>
              <p:ext uri="{D42A27DB-BD31-4B8C-83A1-F6EECF244321}">
                <p14:modId xmlns:p14="http://schemas.microsoft.com/office/powerpoint/2010/main" val="3304769525"/>
              </p:ext>
            </p:extLst>
          </p:nvPr>
        </p:nvGraphicFramePr>
        <p:xfrm>
          <a:off x="1529542" y="2535382"/>
          <a:ext cx="4738254" cy="3350029"/>
        </p:xfrm>
        <a:graphic>
          <a:graphicData uri="http://schemas.openxmlformats.org/drawingml/2006/table">
            <a:tbl>
              <a:tblPr/>
              <a:tblGrid>
                <a:gridCol w="4738254">
                  <a:extLst>
                    <a:ext uri="{9D8B030D-6E8A-4147-A177-3AD203B41FA5}">
                      <a16:colId xmlns:a16="http://schemas.microsoft.com/office/drawing/2014/main" val="2325043778"/>
                    </a:ext>
                  </a:extLst>
                </a:gridCol>
              </a:tblGrid>
              <a:tr h="3350029">
                <a:tc>
                  <a:txBody>
                    <a:bodyPr/>
                    <a:lstStyle/>
                    <a:p>
                      <a:r>
                        <a:rPr lang="en-IN" sz="2400" b="0" i="0" u="none" strike="noStrike" kern="1200" baseline="0" dirty="0">
                          <a:solidFill>
                            <a:schemeClr val="accent4"/>
                          </a:solidFill>
                          <a:latin typeface="+mn-lt"/>
                          <a:ea typeface="+mn-ea"/>
                          <a:cs typeface="+mn-cs"/>
                        </a:rPr>
                        <a:t>Logistic Regression</a:t>
                      </a:r>
                    </a:p>
                    <a:p>
                      <a:endParaRPr lang="en-IN" sz="1800" b="0" i="0" u="none" strike="noStrike" kern="1200" baseline="0" dirty="0">
                        <a:solidFill>
                          <a:schemeClr val="tx1"/>
                        </a:solidFill>
                        <a:latin typeface="+mn-lt"/>
                        <a:ea typeface="+mn-ea"/>
                        <a:cs typeface="+mn-cs"/>
                      </a:endParaRPr>
                    </a:p>
                    <a:p>
                      <a:r>
                        <a:rPr lang="en-IN" sz="1800" b="0" i="0" u="none" strike="noStrike" kern="1200" baseline="0" dirty="0">
                          <a:solidFill>
                            <a:schemeClr val="tx1"/>
                          </a:solidFill>
                          <a:latin typeface="+mn-lt"/>
                          <a:ea typeface="+mn-ea"/>
                          <a:cs typeface="+mn-cs"/>
                        </a:rPr>
                        <a:t>● </a:t>
                      </a:r>
                      <a:r>
                        <a:rPr lang="en-IN" sz="1800" b="0" i="0" u="none" strike="noStrike" kern="1200" baseline="0" dirty="0" err="1">
                          <a:solidFill>
                            <a:schemeClr val="tx1"/>
                          </a:solidFill>
                          <a:latin typeface="+mn-lt"/>
                          <a:ea typeface="+mn-ea"/>
                          <a:cs typeface="+mn-cs"/>
                        </a:rPr>
                        <a:t>sklearn.linear_model.LogisticReg</a:t>
                      </a:r>
                      <a:endParaRPr lang="en-IN" sz="1800" b="0" i="0" u="none" strike="noStrike" kern="1200" baseline="0" dirty="0">
                        <a:solidFill>
                          <a:schemeClr val="tx1"/>
                        </a:solidFill>
                        <a:latin typeface="+mn-lt"/>
                        <a:ea typeface="+mn-ea"/>
                        <a:cs typeface="+mn-cs"/>
                      </a:endParaRPr>
                    </a:p>
                    <a:p>
                      <a:r>
                        <a:rPr lang="en-IN" sz="1800" b="0" i="0" u="none" strike="noStrike" kern="1200" baseline="0" dirty="0">
                          <a:solidFill>
                            <a:schemeClr val="tx1"/>
                          </a:solidFill>
                          <a:latin typeface="+mn-lt"/>
                          <a:ea typeface="+mn-ea"/>
                          <a:cs typeface="+mn-cs"/>
                        </a:rPr>
                        <a:t>    </a:t>
                      </a:r>
                      <a:r>
                        <a:rPr lang="en-IN" sz="1800" b="0" i="0" u="none" strike="noStrike" kern="1200" baseline="0" dirty="0" err="1">
                          <a:solidFill>
                            <a:schemeClr val="tx1"/>
                          </a:solidFill>
                          <a:latin typeface="+mn-lt"/>
                          <a:ea typeface="+mn-ea"/>
                          <a:cs typeface="+mn-cs"/>
                        </a:rPr>
                        <a:t>ression</a:t>
                      </a:r>
                      <a:endParaRPr lang="en-IN" sz="1800" b="0" i="0" u="none" strike="noStrike" kern="1200" baseline="0" dirty="0">
                        <a:solidFill>
                          <a:schemeClr val="tx1"/>
                        </a:solidFill>
                        <a:latin typeface="+mn-lt"/>
                        <a:ea typeface="+mn-ea"/>
                        <a:cs typeface="+mn-cs"/>
                      </a:endParaRPr>
                    </a:p>
                    <a:p>
                      <a:r>
                        <a:rPr lang="en-US" sz="1800" b="0" i="0" u="none" strike="noStrike" kern="1200" baseline="0" dirty="0">
                          <a:solidFill>
                            <a:schemeClr val="tx1"/>
                          </a:solidFill>
                          <a:latin typeface="+mn-lt"/>
                          <a:ea typeface="+mn-ea"/>
                          <a:cs typeface="+mn-cs"/>
                        </a:rPr>
                        <a:t>● Its a classification model though</a:t>
                      </a:r>
                    </a:p>
                    <a:p>
                      <a:r>
                        <a:rPr lang="en-IN" sz="1800" b="0" i="0" u="none" strike="noStrike" kern="1200" baseline="0" dirty="0">
                          <a:solidFill>
                            <a:schemeClr val="tx1"/>
                          </a:solidFill>
                          <a:latin typeface="+mn-lt"/>
                          <a:ea typeface="+mn-ea"/>
                          <a:cs typeface="+mn-cs"/>
                        </a:rPr>
                        <a:t>    name is Logistic regression</a:t>
                      </a:r>
                    </a:p>
                    <a:p>
                      <a:r>
                        <a:rPr lang="en-US" sz="1800" b="0" i="0" u="none" strike="noStrike" kern="1200" baseline="0" dirty="0">
                          <a:solidFill>
                            <a:schemeClr val="tx1"/>
                          </a:solidFill>
                          <a:latin typeface="+mn-lt"/>
                          <a:ea typeface="+mn-ea"/>
                          <a:cs typeface="+mn-cs"/>
                        </a:rPr>
                        <a:t>● Fits a sigmoid function to a data</a:t>
                      </a:r>
                    </a:p>
                    <a:p>
                      <a:r>
                        <a:rPr lang="en-US" sz="1800" b="0" i="0" u="none" strike="noStrike" kern="1200" baseline="0" dirty="0">
                          <a:solidFill>
                            <a:schemeClr val="tx1"/>
                          </a:solidFill>
                          <a:latin typeface="+mn-lt"/>
                          <a:ea typeface="+mn-ea"/>
                          <a:cs typeface="+mn-cs"/>
                        </a:rPr>
                        <a:t>● Outputs probability which is in</a:t>
                      </a:r>
                    </a:p>
                    <a:p>
                      <a:r>
                        <a:rPr lang="en-US" sz="1800" b="0" i="0" u="none" strike="noStrike" kern="1200" baseline="0" dirty="0">
                          <a:solidFill>
                            <a:schemeClr val="tx1"/>
                          </a:solidFill>
                          <a:latin typeface="+mn-lt"/>
                          <a:ea typeface="+mn-ea"/>
                          <a:cs typeface="+mn-cs"/>
                        </a:rPr>
                        <a:t>    [0,1] range unlike linear models.</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872648850"/>
                  </a:ext>
                </a:extLst>
              </a:tr>
            </a:tbl>
          </a:graphicData>
        </a:graphic>
      </p:graphicFrame>
      <p:graphicFrame>
        <p:nvGraphicFramePr>
          <p:cNvPr id="5" name="Content Placeholder 3">
            <a:extLst>
              <a:ext uri="{FF2B5EF4-FFF2-40B4-BE49-F238E27FC236}">
                <a16:creationId xmlns:a16="http://schemas.microsoft.com/office/drawing/2014/main" id="{88CB9373-403F-4DEB-B091-C533F5D9B3BC}"/>
              </a:ext>
            </a:extLst>
          </p:cNvPr>
          <p:cNvGraphicFramePr>
            <a:graphicFrameLocks/>
          </p:cNvGraphicFramePr>
          <p:nvPr>
            <p:extLst>
              <p:ext uri="{D42A27DB-BD31-4B8C-83A1-F6EECF244321}">
                <p14:modId xmlns:p14="http://schemas.microsoft.com/office/powerpoint/2010/main" val="1066340101"/>
              </p:ext>
            </p:extLst>
          </p:nvPr>
        </p:nvGraphicFramePr>
        <p:xfrm>
          <a:off x="6619702" y="2535381"/>
          <a:ext cx="4738254" cy="3350029"/>
        </p:xfrm>
        <a:graphic>
          <a:graphicData uri="http://schemas.openxmlformats.org/drawingml/2006/table">
            <a:tbl>
              <a:tblPr/>
              <a:tblGrid>
                <a:gridCol w="4738254">
                  <a:extLst>
                    <a:ext uri="{9D8B030D-6E8A-4147-A177-3AD203B41FA5}">
                      <a16:colId xmlns:a16="http://schemas.microsoft.com/office/drawing/2014/main" val="2325043778"/>
                    </a:ext>
                  </a:extLst>
                </a:gridCol>
              </a:tblGrid>
              <a:tr h="3350029">
                <a:tc>
                  <a:txBody>
                    <a:bodyPr/>
                    <a:lstStyle/>
                    <a:p>
                      <a:r>
                        <a:rPr lang="en-IN" sz="2400" b="0" i="0" u="none" strike="noStrike" kern="1200" baseline="0" dirty="0" err="1">
                          <a:solidFill>
                            <a:schemeClr val="accent4"/>
                          </a:solidFill>
                          <a:latin typeface="+mn-lt"/>
                          <a:ea typeface="+mn-ea"/>
                          <a:cs typeface="+mn-cs"/>
                        </a:rPr>
                        <a:t>KNeighborsClassifier</a:t>
                      </a:r>
                      <a:endParaRPr lang="en-IN" sz="2400" b="0" i="0" u="none" strike="noStrike" kern="1200" baseline="0" dirty="0">
                        <a:solidFill>
                          <a:schemeClr val="accent4"/>
                        </a:solidFill>
                        <a:latin typeface="+mn-lt"/>
                        <a:ea typeface="+mn-ea"/>
                        <a:cs typeface="+mn-cs"/>
                      </a:endParaRPr>
                    </a:p>
                    <a:p>
                      <a:endParaRPr lang="en-IN" sz="1800" b="0" i="0" u="none" strike="noStrike" kern="1200" baseline="0" dirty="0">
                        <a:solidFill>
                          <a:schemeClr val="tx1"/>
                        </a:solidFill>
                        <a:latin typeface="+mn-lt"/>
                        <a:ea typeface="+mn-ea"/>
                        <a:cs typeface="+mn-cs"/>
                      </a:endParaRPr>
                    </a:p>
                    <a:p>
                      <a:pPr marL="285750" indent="-285750">
                        <a:buFont typeface="Arial" panose="020B0604020202020204" pitchFamily="34" charset="0"/>
                        <a:buChar char="•"/>
                      </a:pPr>
                      <a:r>
                        <a:rPr lang="en-IN" sz="1800" b="0" i="0" u="none" strike="noStrike" kern="1200" baseline="0" dirty="0" err="1">
                          <a:solidFill>
                            <a:schemeClr val="tx1"/>
                          </a:solidFill>
                          <a:latin typeface="+mn-lt"/>
                          <a:ea typeface="+mn-ea"/>
                          <a:cs typeface="+mn-cs"/>
                        </a:rPr>
                        <a:t>sklearn</a:t>
                      </a:r>
                      <a:r>
                        <a:rPr lang="en-IN" sz="1800" b="0" i="0" u="none" strike="noStrike" kern="1200" baseline="0" dirty="0">
                          <a:solidFill>
                            <a:schemeClr val="tx1"/>
                          </a:solidFill>
                          <a:latin typeface="+mn-lt"/>
                          <a:ea typeface="+mn-ea"/>
                          <a:cs typeface="+mn-cs"/>
                        </a:rPr>
                        <a:t>.</a:t>
                      </a:r>
                      <a:r>
                        <a:rPr lang="en-US" sz="1800" b="0" i="0" u="none" strike="noStrike" kern="1200" baseline="0" dirty="0">
                          <a:solidFill>
                            <a:schemeClr val="tx1"/>
                          </a:solidFill>
                          <a:latin typeface="+mn-lt"/>
                          <a:ea typeface="+mn-ea"/>
                          <a:cs typeface="+mn-cs"/>
                        </a:rPr>
                        <a:t> neighbors</a:t>
                      </a:r>
                      <a:r>
                        <a:rPr lang="en-IN" sz="1800" b="0" i="0" u="none" strike="noStrike" kern="1200" baseline="0" dirty="0">
                          <a:solidFill>
                            <a:schemeClr val="tx1"/>
                          </a:solidFill>
                          <a:latin typeface="+mn-lt"/>
                          <a:ea typeface="+mn-ea"/>
                          <a:cs typeface="+mn-cs"/>
                        </a:rPr>
                        <a:t>.</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KNeighborsClassifier</a:t>
                      </a:r>
                      <a:endParaRPr lang="en-IN" sz="1800" b="0" i="0" u="none" strike="noStrike" kern="1200" baseline="0" dirty="0">
                        <a:solidFill>
                          <a:schemeClr val="tx1"/>
                        </a:solidFill>
                        <a:latin typeface="+mn-lt"/>
                        <a:ea typeface="+mn-ea"/>
                        <a:cs typeface="+mn-cs"/>
                      </a:endParaRPr>
                    </a:p>
                    <a:p>
                      <a:pPr marL="285750"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Its a classification model though</a:t>
                      </a:r>
                    </a:p>
                    <a:p>
                      <a:pPr marL="0" indent="0">
                        <a:buFont typeface="Arial" panose="020B0604020202020204" pitchFamily="34" charset="0"/>
                        <a:buNone/>
                      </a:pPr>
                      <a:r>
                        <a:rPr lang="en-US" sz="1800" b="0" i="0" u="none" strike="noStrike" kern="1200" baseline="0" dirty="0">
                          <a:solidFill>
                            <a:schemeClr val="tx1"/>
                          </a:solidFill>
                          <a:latin typeface="+mn-lt"/>
                          <a:ea typeface="+mn-ea"/>
                          <a:cs typeface="+mn-cs"/>
                        </a:rPr>
                        <a:t>      </a:t>
                      </a:r>
                      <a:r>
                        <a:rPr lang="en-IN" sz="1800" b="0" i="0" u="none" strike="noStrike" kern="1200" baseline="0" dirty="0">
                          <a:solidFill>
                            <a:schemeClr val="tx1"/>
                          </a:solidFill>
                          <a:latin typeface="+mn-lt"/>
                          <a:ea typeface="+mn-ea"/>
                          <a:cs typeface="+mn-cs"/>
                        </a:rPr>
                        <a:t>name is </a:t>
                      </a:r>
                      <a:r>
                        <a:rPr lang="en-US" sz="1800" b="0" i="0" u="none" strike="noStrike" kern="1200" baseline="0" dirty="0" err="1">
                          <a:solidFill>
                            <a:schemeClr val="tx1"/>
                          </a:solidFill>
                          <a:latin typeface="+mn-lt"/>
                          <a:ea typeface="+mn-ea"/>
                          <a:cs typeface="+mn-cs"/>
                        </a:rPr>
                        <a:t>KNeighborsClassifier</a:t>
                      </a:r>
                      <a:endParaRPr lang="en-IN" sz="1800" b="0" i="0" u="none" strike="noStrike" kern="1200" baseline="0" dirty="0">
                        <a:solidFill>
                          <a:schemeClr val="tx1"/>
                        </a:solidFill>
                        <a:latin typeface="+mn-l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It's easy to understand and simple to implement.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It can naturally handle multi-class cases.</a:t>
                      </a:r>
                    </a:p>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872648850"/>
                  </a:ext>
                </a:extLst>
              </a:tr>
            </a:tbl>
          </a:graphicData>
        </a:graphic>
      </p:graphicFrame>
    </p:spTree>
    <p:extLst>
      <p:ext uri="{BB962C8B-B14F-4D97-AF65-F5344CB8AC3E}">
        <p14:creationId xmlns:p14="http://schemas.microsoft.com/office/powerpoint/2010/main" val="182296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6A4E-D9AF-4294-BB20-5A17253A574B}"/>
              </a:ext>
            </a:extLst>
          </p:cNvPr>
          <p:cNvSpPr>
            <a:spLocks noGrp="1"/>
          </p:cNvSpPr>
          <p:nvPr>
            <p:ph type="title"/>
          </p:nvPr>
        </p:nvSpPr>
        <p:spPr/>
        <p:txBody>
          <a:bodyPr/>
          <a:lstStyle/>
          <a:p>
            <a:r>
              <a:rPr lang="en-IN" dirty="0"/>
              <a:t>Model Building</a:t>
            </a:r>
          </a:p>
        </p:txBody>
      </p:sp>
      <p:graphicFrame>
        <p:nvGraphicFramePr>
          <p:cNvPr id="4" name="Content Placeholder 3">
            <a:extLst>
              <a:ext uri="{FF2B5EF4-FFF2-40B4-BE49-F238E27FC236}">
                <a16:creationId xmlns:a16="http://schemas.microsoft.com/office/drawing/2014/main" id="{D446D161-A3D8-4811-A6B7-52301CBFC7DC}"/>
              </a:ext>
            </a:extLst>
          </p:cNvPr>
          <p:cNvGraphicFramePr>
            <a:graphicFrameLocks noGrp="1"/>
          </p:cNvGraphicFramePr>
          <p:nvPr>
            <p:ph idx="1"/>
            <p:extLst>
              <p:ext uri="{D42A27DB-BD31-4B8C-83A1-F6EECF244321}">
                <p14:modId xmlns:p14="http://schemas.microsoft.com/office/powerpoint/2010/main" val="3441190936"/>
              </p:ext>
            </p:extLst>
          </p:nvPr>
        </p:nvGraphicFramePr>
        <p:xfrm>
          <a:off x="1828800" y="2535382"/>
          <a:ext cx="4405745" cy="3325091"/>
        </p:xfrm>
        <a:graphic>
          <a:graphicData uri="http://schemas.openxmlformats.org/drawingml/2006/table">
            <a:tbl>
              <a:tblPr/>
              <a:tblGrid>
                <a:gridCol w="4405745">
                  <a:extLst>
                    <a:ext uri="{9D8B030D-6E8A-4147-A177-3AD203B41FA5}">
                      <a16:colId xmlns:a16="http://schemas.microsoft.com/office/drawing/2014/main" val="2472486551"/>
                    </a:ext>
                  </a:extLst>
                </a:gridCol>
              </a:tblGrid>
              <a:tr h="3325091">
                <a:tc>
                  <a:txBody>
                    <a:bodyPr/>
                    <a:lstStyle/>
                    <a:p>
                      <a:r>
                        <a:rPr lang="en-IN" sz="2400" b="0" i="0" u="none" strike="noStrike" kern="1200" baseline="0" dirty="0">
                          <a:solidFill>
                            <a:schemeClr val="accent4"/>
                          </a:solidFill>
                          <a:latin typeface="+mn-lt"/>
                          <a:ea typeface="+mn-ea"/>
                          <a:cs typeface="+mn-cs"/>
                        </a:rPr>
                        <a:t>Decision Tree</a:t>
                      </a:r>
                    </a:p>
                    <a:p>
                      <a:endParaRPr lang="en-IN" sz="1800" b="0" i="0" u="none" strike="noStrike" kern="1200" baseline="0" dirty="0">
                        <a:solidFill>
                          <a:schemeClr val="tx1"/>
                        </a:solidFill>
                        <a:latin typeface="+mn-lt"/>
                        <a:ea typeface="+mn-ea"/>
                        <a:cs typeface="+mn-cs"/>
                      </a:endParaRPr>
                    </a:p>
                    <a:p>
                      <a:pPr marL="285750" indent="-285750">
                        <a:buFont typeface="Arial" panose="020B0604020202020204" pitchFamily="34" charset="0"/>
                        <a:buChar char="•"/>
                      </a:pPr>
                      <a:r>
                        <a:rPr lang="en-IN" sz="1800" b="0" i="0" u="none" strike="noStrike" kern="1200" baseline="0" dirty="0">
                          <a:solidFill>
                            <a:schemeClr val="tx1"/>
                          </a:solidFill>
                          <a:latin typeface="+mn-lt"/>
                          <a:ea typeface="+mn-ea"/>
                          <a:cs typeface="+mn-cs"/>
                        </a:rPr>
                        <a:t> </a:t>
                      </a:r>
                      <a:r>
                        <a:rPr lang="en-IN" sz="1800" b="0" i="0" u="none" strike="noStrike" kern="1200" baseline="0" dirty="0" err="1">
                          <a:solidFill>
                            <a:schemeClr val="tx1"/>
                          </a:solidFill>
                          <a:latin typeface="+mn-lt"/>
                          <a:ea typeface="+mn-ea"/>
                          <a:cs typeface="+mn-cs"/>
                        </a:rPr>
                        <a:t>sklearn.tree.DecisionTreeClassifier</a:t>
                      </a:r>
                      <a:endParaRPr lang="en-IN" sz="1800" b="0" i="0" u="none" strike="noStrike" kern="1200" baseline="0" dirty="0">
                        <a:solidFill>
                          <a:schemeClr val="tx1"/>
                        </a:solidFill>
                        <a:latin typeface="+mn-lt"/>
                        <a:ea typeface="+mn-ea"/>
                        <a:cs typeface="+mn-cs"/>
                      </a:endParaRPr>
                    </a:p>
                    <a:p>
                      <a:pPr marL="285750"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 Simple to understand and effective</a:t>
                      </a:r>
                    </a:p>
                    <a:p>
                      <a:pPr marL="285750"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 Splits the data at every node based           </a:t>
                      </a:r>
                      <a:r>
                        <a:rPr lang="en-IN" sz="1800" b="0" i="0" u="none" strike="noStrike" kern="1200" baseline="0" dirty="0">
                          <a:solidFill>
                            <a:schemeClr val="tx1"/>
                          </a:solidFill>
                          <a:latin typeface="+mn-lt"/>
                          <a:ea typeface="+mn-ea"/>
                          <a:cs typeface="+mn-cs"/>
                        </a:rPr>
                        <a:t>on one feature</a:t>
                      </a:r>
                    </a:p>
                    <a:p>
                      <a:pPr marL="285750"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 Uses information gain as measure</a:t>
                      </a:r>
                    </a:p>
                    <a:p>
                      <a:pPr marL="0" indent="0">
                        <a:buFont typeface="Arial" panose="020B0604020202020204" pitchFamily="34" charset="0"/>
                        <a:buNone/>
                      </a:pPr>
                      <a:r>
                        <a:rPr lang="en-IN" sz="1800" b="0" i="0" u="none" strike="noStrike" kern="1200" baseline="0" dirty="0">
                          <a:solidFill>
                            <a:schemeClr val="tx1"/>
                          </a:solidFill>
                          <a:latin typeface="+mn-lt"/>
                          <a:ea typeface="+mn-ea"/>
                          <a:cs typeface="+mn-cs"/>
                        </a:rPr>
                        <a:t>       for split</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461963816"/>
                  </a:ext>
                </a:extLst>
              </a:tr>
            </a:tbl>
          </a:graphicData>
        </a:graphic>
      </p:graphicFrame>
      <p:graphicFrame>
        <p:nvGraphicFramePr>
          <p:cNvPr id="5" name="Content Placeholder 3">
            <a:extLst>
              <a:ext uri="{FF2B5EF4-FFF2-40B4-BE49-F238E27FC236}">
                <a16:creationId xmlns:a16="http://schemas.microsoft.com/office/drawing/2014/main" id="{3376758E-3A62-4073-AD4F-FB8B87685E9D}"/>
              </a:ext>
            </a:extLst>
          </p:cNvPr>
          <p:cNvGraphicFramePr>
            <a:graphicFrameLocks/>
          </p:cNvGraphicFramePr>
          <p:nvPr>
            <p:extLst>
              <p:ext uri="{D42A27DB-BD31-4B8C-83A1-F6EECF244321}">
                <p14:modId xmlns:p14="http://schemas.microsoft.com/office/powerpoint/2010/main" val="2754200367"/>
              </p:ext>
            </p:extLst>
          </p:nvPr>
        </p:nvGraphicFramePr>
        <p:xfrm>
          <a:off x="6802582" y="2535382"/>
          <a:ext cx="4405745" cy="3325091"/>
        </p:xfrm>
        <a:graphic>
          <a:graphicData uri="http://schemas.openxmlformats.org/drawingml/2006/table">
            <a:tbl>
              <a:tblPr/>
              <a:tblGrid>
                <a:gridCol w="4405745">
                  <a:extLst>
                    <a:ext uri="{9D8B030D-6E8A-4147-A177-3AD203B41FA5}">
                      <a16:colId xmlns:a16="http://schemas.microsoft.com/office/drawing/2014/main" val="2472486551"/>
                    </a:ext>
                  </a:extLst>
                </a:gridCol>
              </a:tblGrid>
              <a:tr h="3325091">
                <a:tc>
                  <a:txBody>
                    <a:bodyPr/>
                    <a:lstStyle/>
                    <a:p>
                      <a:r>
                        <a:rPr lang="en-IN" sz="1800" b="0" i="0" u="none" strike="noStrike" kern="1200" baseline="0" dirty="0">
                          <a:solidFill>
                            <a:schemeClr val="tx1"/>
                          </a:solidFill>
                          <a:latin typeface="+mn-lt"/>
                          <a:ea typeface="+mn-ea"/>
                          <a:cs typeface="+mn-cs"/>
                        </a:rPr>
                        <a:t>Random Forest</a:t>
                      </a:r>
                    </a:p>
                    <a:p>
                      <a:endParaRPr lang="en-IN" sz="1800" b="0" i="0" u="none" strike="noStrike" kern="1200" baseline="0" dirty="0">
                        <a:solidFill>
                          <a:schemeClr val="tx1"/>
                        </a:solidFill>
                        <a:latin typeface="+mn-lt"/>
                        <a:ea typeface="+mn-ea"/>
                        <a:cs typeface="+mn-cs"/>
                      </a:endParaRPr>
                    </a:p>
                    <a:p>
                      <a:pPr marL="285750" indent="-285750">
                        <a:buFont typeface="Arial" panose="020B0604020202020204" pitchFamily="34" charset="0"/>
                        <a:buChar char="•"/>
                      </a:pPr>
                      <a:r>
                        <a:rPr lang="en-IN" sz="1800" b="0" i="0" u="none" strike="noStrike" kern="1200" baseline="0" dirty="0" err="1">
                          <a:solidFill>
                            <a:schemeClr val="tx1"/>
                          </a:solidFill>
                          <a:latin typeface="+mn-lt"/>
                          <a:ea typeface="+mn-ea"/>
                          <a:cs typeface="+mn-cs"/>
                        </a:rPr>
                        <a:t>Sklearn.ensemble.RandomForestClassifie</a:t>
                      </a:r>
                      <a:r>
                        <a:rPr lang="en-IN" sz="1800" b="0" i="0" u="none" strike="noStrike" kern="1200" baseline="0" dirty="0">
                          <a:solidFill>
                            <a:schemeClr val="tx1"/>
                          </a:solidFill>
                          <a:latin typeface="+mn-lt"/>
                          <a:ea typeface="+mn-ea"/>
                          <a:cs typeface="+mn-cs"/>
                        </a:rPr>
                        <a:t>-r</a:t>
                      </a:r>
                    </a:p>
                    <a:p>
                      <a:pPr marL="285750"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Constructs multiple decision trees and</a:t>
                      </a:r>
                    </a:p>
                    <a:p>
                      <a:pPr marL="0" indent="0">
                        <a:buFont typeface="Arial" panose="020B0604020202020204" pitchFamily="34" charset="0"/>
                        <a:buNone/>
                      </a:pPr>
                      <a:r>
                        <a:rPr lang="en-US" sz="1800" b="0" i="0" u="none" strike="noStrike" kern="1200" baseline="0" dirty="0">
                          <a:solidFill>
                            <a:schemeClr val="tx1"/>
                          </a:solidFill>
                          <a:latin typeface="+mn-lt"/>
                          <a:ea typeface="+mn-ea"/>
                          <a:cs typeface="+mn-cs"/>
                        </a:rPr>
                        <a:t>      takes the mode of those trees for an</a:t>
                      </a:r>
                    </a:p>
                    <a:p>
                      <a:pPr marL="0" indent="0">
                        <a:buFont typeface="Arial" panose="020B0604020202020204" pitchFamily="34" charset="0"/>
                        <a:buNone/>
                      </a:pPr>
                      <a:r>
                        <a:rPr lang="en-US" sz="1800" b="0" i="0" u="none" strike="noStrike" kern="1200" baseline="0" dirty="0">
                          <a:solidFill>
                            <a:schemeClr val="tx1"/>
                          </a:solidFill>
                          <a:latin typeface="+mn-lt"/>
                          <a:ea typeface="+mn-ea"/>
                          <a:cs typeface="+mn-cs"/>
                        </a:rPr>
                        <a:t>       example to make the final decision</a:t>
                      </a:r>
                    </a:p>
                    <a:p>
                      <a:pPr marL="285750"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Individual Trees are intentionally over</a:t>
                      </a:r>
                    </a:p>
                    <a:p>
                      <a:pPr marL="0" indent="0">
                        <a:buFont typeface="Arial" panose="020B0604020202020204" pitchFamily="34" charset="0"/>
                        <a:buNone/>
                      </a:pPr>
                      <a:r>
                        <a:rPr lang="en-US" sz="1800" b="0" i="0" u="none" strike="noStrike" kern="1200" baseline="0" dirty="0">
                          <a:solidFill>
                            <a:schemeClr val="tx1"/>
                          </a:solidFill>
                          <a:latin typeface="+mn-lt"/>
                          <a:ea typeface="+mn-ea"/>
                          <a:cs typeface="+mn-cs"/>
                        </a:rPr>
                        <a:t>      fit and validation set is used to optimize</a:t>
                      </a:r>
                    </a:p>
                    <a:p>
                      <a:pPr marL="0" indent="0">
                        <a:buFont typeface="Arial" panose="020B0604020202020204" pitchFamily="34" charset="0"/>
                        <a:buNone/>
                      </a:pPr>
                      <a:r>
                        <a:rPr lang="en-US" sz="1800" b="0" i="0" u="none" strike="noStrike" kern="1200" baseline="0" dirty="0">
                          <a:solidFill>
                            <a:schemeClr val="tx1"/>
                          </a:solidFill>
                          <a:latin typeface="+mn-lt"/>
                          <a:ea typeface="+mn-ea"/>
                          <a:cs typeface="+mn-cs"/>
                        </a:rPr>
                        <a:t>      </a:t>
                      </a:r>
                      <a:r>
                        <a:rPr lang="en-IN" sz="1800" b="0" i="0" u="none" strike="noStrike" kern="1200" baseline="0" dirty="0">
                          <a:solidFill>
                            <a:schemeClr val="tx1"/>
                          </a:solidFill>
                          <a:latin typeface="+mn-lt"/>
                          <a:ea typeface="+mn-ea"/>
                          <a:cs typeface="+mn-cs"/>
                        </a:rPr>
                        <a:t>the forest level parameters</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461963816"/>
                  </a:ext>
                </a:extLst>
              </a:tr>
            </a:tbl>
          </a:graphicData>
        </a:graphic>
      </p:graphicFrame>
    </p:spTree>
    <p:extLst>
      <p:ext uri="{BB962C8B-B14F-4D97-AF65-F5344CB8AC3E}">
        <p14:creationId xmlns:p14="http://schemas.microsoft.com/office/powerpoint/2010/main" val="16053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2A4E-129C-4872-A348-195D0163D90A}"/>
              </a:ext>
            </a:extLst>
          </p:cNvPr>
          <p:cNvSpPr>
            <a:spLocks noGrp="1"/>
          </p:cNvSpPr>
          <p:nvPr>
            <p:ph type="title"/>
          </p:nvPr>
        </p:nvSpPr>
        <p:spPr/>
        <p:txBody>
          <a:bodyPr/>
          <a:lstStyle/>
          <a:p>
            <a:r>
              <a:rPr lang="en-IN" dirty="0"/>
              <a:t>Model Building</a:t>
            </a:r>
          </a:p>
        </p:txBody>
      </p:sp>
      <p:graphicFrame>
        <p:nvGraphicFramePr>
          <p:cNvPr id="4" name="Content Placeholder 3">
            <a:extLst>
              <a:ext uri="{FF2B5EF4-FFF2-40B4-BE49-F238E27FC236}">
                <a16:creationId xmlns:a16="http://schemas.microsoft.com/office/drawing/2014/main" id="{7B5506B9-96FC-4DFF-A6B6-D3AC6CD3676A}"/>
              </a:ext>
            </a:extLst>
          </p:cNvPr>
          <p:cNvGraphicFramePr>
            <a:graphicFrameLocks noGrp="1"/>
          </p:cNvGraphicFramePr>
          <p:nvPr>
            <p:ph idx="1"/>
            <p:extLst>
              <p:ext uri="{D42A27DB-BD31-4B8C-83A1-F6EECF244321}">
                <p14:modId xmlns:p14="http://schemas.microsoft.com/office/powerpoint/2010/main" val="233723303"/>
              </p:ext>
            </p:extLst>
          </p:nvPr>
        </p:nvGraphicFramePr>
        <p:xfrm>
          <a:off x="1886989" y="2407918"/>
          <a:ext cx="5095702" cy="3649288"/>
        </p:xfrm>
        <a:graphic>
          <a:graphicData uri="http://schemas.openxmlformats.org/drawingml/2006/table">
            <a:tbl>
              <a:tblPr/>
              <a:tblGrid>
                <a:gridCol w="5095702">
                  <a:extLst>
                    <a:ext uri="{9D8B030D-6E8A-4147-A177-3AD203B41FA5}">
                      <a16:colId xmlns:a16="http://schemas.microsoft.com/office/drawing/2014/main" val="4010648425"/>
                    </a:ext>
                  </a:extLst>
                </a:gridCol>
              </a:tblGrid>
              <a:tr h="3649288">
                <a:tc>
                  <a:txBody>
                    <a:bodyPr/>
                    <a:lstStyle/>
                    <a:p>
                      <a:r>
                        <a:rPr lang="en-IN" sz="2400" b="0" i="0" u="none" strike="noStrike" kern="1200" baseline="0" dirty="0">
                          <a:solidFill>
                            <a:schemeClr val="accent4"/>
                          </a:solidFill>
                          <a:latin typeface="+mn-lt"/>
                          <a:ea typeface="+mn-ea"/>
                          <a:cs typeface="+mn-cs"/>
                        </a:rPr>
                        <a:t>Gradient Boosting</a:t>
                      </a:r>
                    </a:p>
                    <a:p>
                      <a:endParaRPr lang="en-IN" sz="2400" b="0" i="0" u="none" strike="noStrike" kern="1200" baseline="0" dirty="0">
                        <a:solidFill>
                          <a:schemeClr val="accent4"/>
                        </a:solidFill>
                        <a:latin typeface="+mn-lt"/>
                        <a:ea typeface="+mn-ea"/>
                        <a:cs typeface="+mn-cs"/>
                      </a:endParaRPr>
                    </a:p>
                    <a:p>
                      <a:pPr marL="285750" indent="-285750">
                        <a:buFont typeface="Arial" panose="020B0604020202020204" pitchFamily="34" charset="0"/>
                        <a:buChar char="•"/>
                      </a:pPr>
                      <a:r>
                        <a:rPr lang="en-IN" sz="1800" b="0" i="0" u="none" strike="noStrike" kern="1200" baseline="0" dirty="0" err="1">
                          <a:solidFill>
                            <a:schemeClr val="tx1"/>
                          </a:solidFill>
                          <a:latin typeface="+mn-lt"/>
                          <a:ea typeface="+mn-ea"/>
                          <a:cs typeface="+mn-cs"/>
                        </a:rPr>
                        <a:t>Sklearn.ensemble.GradientBoostingClassifier</a:t>
                      </a:r>
                      <a:endParaRPr lang="en-IN" sz="1800" b="0" i="0" u="none" strike="noStrike" kern="1200" baseline="0" dirty="0">
                        <a:solidFill>
                          <a:schemeClr val="tx1"/>
                        </a:solidFill>
                        <a:latin typeface="+mn-lt"/>
                        <a:ea typeface="+mn-ea"/>
                        <a:cs typeface="+mn-cs"/>
                      </a:endParaRPr>
                    </a:p>
                    <a:p>
                      <a:pPr marL="285750"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Many decision trees with single split are</a:t>
                      </a:r>
                    </a:p>
                    <a:p>
                      <a:pPr marL="0" indent="0">
                        <a:buFont typeface="Arial" panose="020B0604020202020204" pitchFamily="34" charset="0"/>
                        <a:buNone/>
                      </a:pPr>
                      <a:r>
                        <a:rPr lang="en-IN" sz="1800" b="0" i="0" u="none" strike="noStrike" kern="1200" baseline="0" dirty="0">
                          <a:solidFill>
                            <a:schemeClr val="tx1"/>
                          </a:solidFill>
                          <a:latin typeface="+mn-lt"/>
                          <a:ea typeface="+mn-ea"/>
                          <a:cs typeface="+mn-cs"/>
                        </a:rPr>
                        <a:t>      constructed</a:t>
                      </a:r>
                    </a:p>
                    <a:p>
                      <a:pPr marL="285750"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Instance which is hard to classify gets more attention by giving it a larger weight</a:t>
                      </a:r>
                    </a:p>
                    <a:p>
                      <a:pPr marL="285750"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Gradient Boosting is generalized version of </a:t>
                      </a:r>
                      <a:r>
                        <a:rPr lang="en-IN" sz="1800" b="0" i="0" u="none" strike="noStrike" kern="1200" baseline="0" dirty="0">
                          <a:solidFill>
                            <a:schemeClr val="tx1"/>
                          </a:solidFill>
                          <a:latin typeface="+mn-lt"/>
                          <a:ea typeface="+mn-ea"/>
                          <a:cs typeface="+mn-cs"/>
                        </a:rPr>
                        <a:t>AdaBoost</a:t>
                      </a:r>
                    </a:p>
                    <a:p>
                      <a:pPr marL="285750"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One weak learner is added at a time and existing weak learners remain unchanged</a:t>
                      </a:r>
                      <a:endParaRPr lang="en-IN" sz="2400" dirty="0">
                        <a:solidFill>
                          <a:schemeClr val="accent4"/>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93214107"/>
                  </a:ext>
                </a:extLst>
              </a:tr>
            </a:tbl>
          </a:graphicData>
        </a:graphic>
      </p:graphicFrame>
    </p:spTree>
    <p:extLst>
      <p:ext uri="{BB962C8B-B14F-4D97-AF65-F5344CB8AC3E}">
        <p14:creationId xmlns:p14="http://schemas.microsoft.com/office/powerpoint/2010/main" val="2145167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42</TotalTime>
  <Words>493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Parallax</vt:lpstr>
      <vt:lpstr>Bank Marketing Project Proposal</vt:lpstr>
      <vt:lpstr>Agenda</vt:lpstr>
      <vt:lpstr>Data Exploration and Preparation</vt:lpstr>
      <vt:lpstr>Data Exploration and Preparation (1/2)</vt:lpstr>
      <vt:lpstr>Data Exploration and Preparation (2/2)</vt:lpstr>
      <vt:lpstr>Checking the balancing of the data </vt:lpstr>
      <vt:lpstr>Model Building</vt:lpstr>
      <vt:lpstr>Model Building</vt:lpstr>
      <vt:lpstr>Model Building</vt:lpstr>
      <vt:lpstr>Hyper-Parameter Tuning and Model Evaluation</vt:lpstr>
      <vt:lpstr>Testing our model with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Project Proposal</dc:title>
  <dc:creator>himanshu bisht</dc:creator>
  <cp:lastModifiedBy>himanshu bisht</cp:lastModifiedBy>
  <cp:revision>5</cp:revision>
  <dcterms:created xsi:type="dcterms:W3CDTF">2023-02-11T07:44:27Z</dcterms:created>
  <dcterms:modified xsi:type="dcterms:W3CDTF">2023-02-11T08:27:05Z</dcterms:modified>
</cp:coreProperties>
</file>