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hammed Yusu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07T16:31:24.897" idx="1">
    <p:pos x="6000" y="0"/>
    <p:text>Make sure to animate the Example images ,such that it doesn't appear together at once (according to user's click - one by one)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95565b7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95565b7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901fe824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901fe824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1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901fe824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901fe824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901fe8241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901fe8241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901fe824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901fe824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901fe824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901fe824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901fe824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901fe824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901fe824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901fe824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95565b7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95565b7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901fe824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901fe824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28450"/>
            <a:ext cx="65760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1284000" y="2773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3341033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3341033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5962074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5962074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20000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3341038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9"/>
          </p:nvPr>
        </p:nvSpPr>
        <p:spPr>
          <a:xfrm>
            <a:off x="5962075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3"/>
          </p:nvPr>
        </p:nvSpPr>
        <p:spPr>
          <a:xfrm>
            <a:off x="720000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3341038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5"/>
          </p:nvPr>
        </p:nvSpPr>
        <p:spPr>
          <a:xfrm>
            <a:off x="5962075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6"/>
          </p:nvPr>
        </p:nvSpPr>
        <p:spPr>
          <a:xfrm>
            <a:off x="720000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7"/>
          </p:nvPr>
        </p:nvSpPr>
        <p:spPr>
          <a:xfrm>
            <a:off x="3341042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8"/>
          </p:nvPr>
        </p:nvSpPr>
        <p:spPr>
          <a:xfrm>
            <a:off x="5962096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9"/>
          </p:nvPr>
        </p:nvSpPr>
        <p:spPr>
          <a:xfrm>
            <a:off x="720000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0"/>
          </p:nvPr>
        </p:nvSpPr>
        <p:spPr>
          <a:xfrm>
            <a:off x="3341042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1"/>
          </p:nvPr>
        </p:nvSpPr>
        <p:spPr>
          <a:xfrm>
            <a:off x="5962096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713250" y="1255950"/>
            <a:ext cx="7717500" cy="2631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882800" y="3085138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065325" y="1646013"/>
            <a:ext cx="6852300" cy="13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>
            <a:spLocks noGrp="1"/>
          </p:cNvSpPr>
          <p:nvPr>
            <p:ph type="pic" idx="2"/>
          </p:nvPr>
        </p:nvSpPr>
        <p:spPr>
          <a:xfrm>
            <a:off x="5212800" y="1093600"/>
            <a:ext cx="39312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20000" y="1876150"/>
            <a:ext cx="3861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20000" y="2462175"/>
            <a:ext cx="3861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950125"/>
            <a:ext cx="3423000" cy="1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>
            <a:spLocks noGrp="1"/>
          </p:cNvSpPr>
          <p:nvPr>
            <p:ph type="pic" idx="2"/>
          </p:nvPr>
        </p:nvSpPr>
        <p:spPr>
          <a:xfrm>
            <a:off x="5374900" y="-5800"/>
            <a:ext cx="3099600" cy="182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>
            <a:spLocks noGrp="1"/>
          </p:cNvSpPr>
          <p:nvPr>
            <p:ph type="pic" idx="3"/>
          </p:nvPr>
        </p:nvSpPr>
        <p:spPr>
          <a:xfrm>
            <a:off x="5374900" y="1957800"/>
            <a:ext cx="3099600" cy="31857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713225" y="246088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13225" y="822431"/>
            <a:ext cx="34230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>
            <a:spLocks noGrp="1"/>
          </p:cNvSpPr>
          <p:nvPr>
            <p:ph type="pic" idx="2"/>
          </p:nvPr>
        </p:nvSpPr>
        <p:spPr>
          <a:xfrm>
            <a:off x="5006000" y="1550375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>
            <a:spLocks noGrp="1"/>
          </p:cNvSpPr>
          <p:nvPr>
            <p:ph type="pic" idx="3"/>
          </p:nvPr>
        </p:nvSpPr>
        <p:spPr>
          <a:xfrm>
            <a:off x="6813175" y="0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13225" y="821144"/>
            <a:ext cx="34230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2208525"/>
            <a:ext cx="41649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4993500" y="1012925"/>
            <a:ext cx="3437400" cy="413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53313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15809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1580900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5331325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13225" y="751200"/>
            <a:ext cx="43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>
            <a:spLocks noGrp="1"/>
          </p:cNvSpPr>
          <p:nvPr>
            <p:ph type="pic" idx="2"/>
          </p:nvPr>
        </p:nvSpPr>
        <p:spPr>
          <a:xfrm>
            <a:off x="5352100" y="-5675"/>
            <a:ext cx="3078600" cy="4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 txBox="1">
            <a:spLocks noGrp="1"/>
          </p:cNvSpPr>
          <p:nvPr>
            <p:ph type="subTitle" idx="1"/>
          </p:nvPr>
        </p:nvSpPr>
        <p:spPr>
          <a:xfrm>
            <a:off x="711077" y="1840300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3"/>
          </p:nvPr>
        </p:nvSpPr>
        <p:spPr>
          <a:xfrm>
            <a:off x="719875" y="2299475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4"/>
          </p:nvPr>
        </p:nvSpPr>
        <p:spPr>
          <a:xfrm>
            <a:off x="711077" y="3105575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5"/>
          </p:nvPr>
        </p:nvSpPr>
        <p:spPr>
          <a:xfrm>
            <a:off x="719875" y="3564750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93762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2"/>
          </p:nvPr>
        </p:nvSpPr>
        <p:spPr>
          <a:xfrm>
            <a:off x="3484347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3"/>
          </p:nvPr>
        </p:nvSpPr>
        <p:spPr>
          <a:xfrm>
            <a:off x="603107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4"/>
          </p:nvPr>
        </p:nvSpPr>
        <p:spPr>
          <a:xfrm>
            <a:off x="93762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5"/>
          </p:nvPr>
        </p:nvSpPr>
        <p:spPr>
          <a:xfrm>
            <a:off x="3484350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6"/>
          </p:nvPr>
        </p:nvSpPr>
        <p:spPr>
          <a:xfrm>
            <a:off x="603107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>
            <a:spLocks noGrp="1"/>
          </p:cNvSpPr>
          <p:nvPr>
            <p:ph type="pic" idx="2"/>
          </p:nvPr>
        </p:nvSpPr>
        <p:spPr>
          <a:xfrm>
            <a:off x="11978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5"/>
          <p:cNvSpPr>
            <a:spLocks noGrp="1"/>
          </p:cNvSpPr>
          <p:nvPr>
            <p:ph type="pic" idx="3"/>
          </p:nvPr>
        </p:nvSpPr>
        <p:spPr>
          <a:xfrm>
            <a:off x="35620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5"/>
          <p:cNvSpPr>
            <a:spLocks noGrp="1"/>
          </p:cNvSpPr>
          <p:nvPr>
            <p:ph type="pic" idx="4"/>
          </p:nvPr>
        </p:nvSpPr>
        <p:spPr>
          <a:xfrm>
            <a:off x="59262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109587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5"/>
          </p:nvPr>
        </p:nvSpPr>
        <p:spPr>
          <a:xfrm>
            <a:off x="110367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6"/>
          </p:nvPr>
        </p:nvSpPr>
        <p:spPr>
          <a:xfrm>
            <a:off x="3469350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7"/>
          </p:nvPr>
        </p:nvSpPr>
        <p:spPr>
          <a:xfrm>
            <a:off x="3477147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8"/>
          </p:nvPr>
        </p:nvSpPr>
        <p:spPr>
          <a:xfrm>
            <a:off x="584282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9"/>
          </p:nvPr>
        </p:nvSpPr>
        <p:spPr>
          <a:xfrm>
            <a:off x="585062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713225" y="1194650"/>
            <a:ext cx="7704000" cy="2947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104912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507977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104912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507977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1049125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1049125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5079750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5079750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71322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71967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71322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4"/>
          </p:nvPr>
        </p:nvSpPr>
        <p:spPr>
          <a:xfrm>
            <a:off x="71967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5"/>
          </p:nvPr>
        </p:nvSpPr>
        <p:spPr>
          <a:xfrm>
            <a:off x="660387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6"/>
          </p:nvPr>
        </p:nvSpPr>
        <p:spPr>
          <a:xfrm>
            <a:off x="661032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7"/>
          </p:nvPr>
        </p:nvSpPr>
        <p:spPr>
          <a:xfrm>
            <a:off x="660387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8"/>
          </p:nvPr>
        </p:nvSpPr>
        <p:spPr>
          <a:xfrm>
            <a:off x="661032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9441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9505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27709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27774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5"/>
          </p:nvPr>
        </p:nvSpPr>
        <p:spPr>
          <a:xfrm>
            <a:off x="45978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6"/>
          </p:nvPr>
        </p:nvSpPr>
        <p:spPr>
          <a:xfrm>
            <a:off x="46042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7"/>
          </p:nvPr>
        </p:nvSpPr>
        <p:spPr>
          <a:xfrm>
            <a:off x="64246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8"/>
          </p:nvPr>
        </p:nvSpPr>
        <p:spPr>
          <a:xfrm>
            <a:off x="64311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713225" y="119465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7969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2"/>
          </p:nvPr>
        </p:nvSpPr>
        <p:spPr>
          <a:xfrm>
            <a:off x="3313627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3"/>
          </p:nvPr>
        </p:nvSpPr>
        <p:spPr>
          <a:xfrm>
            <a:off x="7969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4"/>
          </p:nvPr>
        </p:nvSpPr>
        <p:spPr>
          <a:xfrm>
            <a:off x="3313625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5"/>
          </p:nvPr>
        </p:nvSpPr>
        <p:spPr>
          <a:xfrm>
            <a:off x="58304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6"/>
          </p:nvPr>
        </p:nvSpPr>
        <p:spPr>
          <a:xfrm>
            <a:off x="58304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7"/>
          </p:nvPr>
        </p:nvSpPr>
        <p:spPr>
          <a:xfrm>
            <a:off x="796900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8"/>
          </p:nvPr>
        </p:nvSpPr>
        <p:spPr>
          <a:xfrm>
            <a:off x="3313638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9"/>
          </p:nvPr>
        </p:nvSpPr>
        <p:spPr>
          <a:xfrm>
            <a:off x="5830397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13"/>
          </p:nvPr>
        </p:nvSpPr>
        <p:spPr>
          <a:xfrm>
            <a:off x="796900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4"/>
          </p:nvPr>
        </p:nvSpPr>
        <p:spPr>
          <a:xfrm>
            <a:off x="3313638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5"/>
          </p:nvPr>
        </p:nvSpPr>
        <p:spPr>
          <a:xfrm>
            <a:off x="5830397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1870375" y="618400"/>
            <a:ext cx="5403300" cy="3906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 hasCustomPrompt="1"/>
          </p:nvPr>
        </p:nvSpPr>
        <p:spPr>
          <a:xfrm>
            <a:off x="2223600" y="671888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2223600" y="1409888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69596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3"/>
          </p:nvPr>
        </p:nvSpPr>
        <p:spPr>
          <a:xfrm>
            <a:off x="2223600" y="2707602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7304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5"/>
          </p:nvPr>
        </p:nvSpPr>
        <p:spPr>
          <a:xfrm>
            <a:off x="2223600" y="4005310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713225" y="98070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25" y="176262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2"/>
          </p:nvPr>
        </p:nvSpPr>
        <p:spPr>
          <a:xfrm>
            <a:off x="5376000" y="1551275"/>
            <a:ext cx="3768000" cy="251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>
            <a:off x="720025" y="4604000"/>
            <a:ext cx="775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spd="slow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</a:t>
            </a:r>
            <a:endParaRPr/>
          </a:p>
        </p:txBody>
      </p:sp>
      <p:sp>
        <p:nvSpPr>
          <p:cNvPr id="4" name="Google Shape;233;p35">
            <a:extLst>
              <a:ext uri="{FF2B5EF4-FFF2-40B4-BE49-F238E27FC236}">
                <a16:creationId xmlns:a16="http://schemas.microsoft.com/office/drawing/2014/main" id="{CE02A95E-E1E4-D0D5-1BF6-D90D2587E77E}"/>
              </a:ext>
            </a:extLst>
          </p:cNvPr>
          <p:cNvSpPr txBox="1">
            <a:spLocks/>
          </p:cNvSpPr>
          <p:nvPr/>
        </p:nvSpPr>
        <p:spPr>
          <a:xfrm>
            <a:off x="-8777599" y="27551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dirty="0"/>
              <a:t>Handling Exceptions</a:t>
            </a:r>
          </a:p>
        </p:txBody>
      </p:sp>
      <p:pic>
        <p:nvPicPr>
          <p:cNvPr id="5" name="Google Shape;234;p35">
            <a:extLst>
              <a:ext uri="{FF2B5EF4-FFF2-40B4-BE49-F238E27FC236}">
                <a16:creationId xmlns:a16="http://schemas.microsoft.com/office/drawing/2014/main" id="{16F141D2-29FD-7718-712D-64428D5A68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77599" y="1065712"/>
            <a:ext cx="31623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5;p35">
            <a:extLst>
              <a:ext uri="{FF2B5EF4-FFF2-40B4-BE49-F238E27FC236}">
                <a16:creationId xmlns:a16="http://schemas.microsoft.com/office/drawing/2014/main" id="{D7EA914A-353E-FC67-CB12-D765747FBDD5}"/>
              </a:ext>
            </a:extLst>
          </p:cNvPr>
          <p:cNvSpPr txBox="1"/>
          <p:nvPr/>
        </p:nvSpPr>
        <p:spPr>
          <a:xfrm>
            <a:off x="-5615299" y="1065712"/>
            <a:ext cx="23922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Statement:</a:t>
            </a:r>
            <a:endParaRPr sz="12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comes before the block of statements that may cause the exception. If no exception occurs the code is executed normally. However, if an exception occurs, execution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stops immediately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jumps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except block.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36;p35">
            <a:extLst>
              <a:ext uri="{FF2B5EF4-FFF2-40B4-BE49-F238E27FC236}">
                <a16:creationId xmlns:a16="http://schemas.microsoft.com/office/drawing/2014/main" id="{612319B2-50B2-C979-5E93-40845E7C137D}"/>
              </a:ext>
            </a:extLst>
          </p:cNvPr>
          <p:cNvSpPr txBox="1"/>
          <p:nvPr/>
        </p:nvSpPr>
        <p:spPr>
          <a:xfrm>
            <a:off x="-3114349" y="1065712"/>
            <a:ext cx="25614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 Statement: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follows the try block. If an exception occurs in the try block,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execution immediately jumps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However, if no exception occurs, the statements in the except block are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executed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 all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37;p35">
            <a:extLst>
              <a:ext uri="{FF2B5EF4-FFF2-40B4-BE49-F238E27FC236}">
                <a16:creationId xmlns:a16="http://schemas.microsoft.com/office/drawing/2014/main" id="{DC3B9CCD-60FE-048A-E28B-1A2E63DBA3F6}"/>
              </a:ext>
            </a:extLst>
          </p:cNvPr>
          <p:cNvSpPr txBox="1"/>
          <p:nvPr/>
        </p:nvSpPr>
        <p:spPr>
          <a:xfrm>
            <a:off x="-7650199" y="3388237"/>
            <a:ext cx="5449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Once the exception is handled, execution will continue with the next statement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immediately following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try/except statements and the program will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crash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Output:</a:t>
            </a:r>
            <a:endParaRPr u="sng"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75" y="1584900"/>
            <a:ext cx="3868625" cy="2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Errors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820625" y="1645200"/>
            <a:ext cx="4452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To stop a program as you might want to catch an error early and raise it before it reaches any operations to save time on running the code.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Let’s look at a few examples where we might want to raise errors</a:t>
            </a:r>
            <a:endParaRPr sz="1500" dirty="0"/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2"/>
          </p:nvPr>
        </p:nvSpPr>
        <p:spPr>
          <a:xfrm>
            <a:off x="820625" y="1152000"/>
            <a:ext cx="18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Why?</a:t>
            </a:r>
            <a:endParaRPr sz="2000"/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43" y="939275"/>
            <a:ext cx="3264950" cy="326495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  <p:bldP spid="3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ctrTitle"/>
          </p:nvPr>
        </p:nvSpPr>
        <p:spPr>
          <a:xfrm>
            <a:off x="330836" y="981175"/>
            <a:ext cx="9958570" cy="2194694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Questions?</a:t>
            </a:r>
            <a:endParaRPr sz="11500" dirty="0"/>
          </a:p>
        </p:txBody>
      </p:sp>
      <p:sp>
        <p:nvSpPr>
          <p:cNvPr id="2" name="Google Shape;242;p36">
            <a:extLst>
              <a:ext uri="{FF2B5EF4-FFF2-40B4-BE49-F238E27FC236}">
                <a16:creationId xmlns:a16="http://schemas.microsoft.com/office/drawing/2014/main" id="{4E359662-DB52-9028-EBA0-B8731D93D8C5}"/>
              </a:ext>
            </a:extLst>
          </p:cNvPr>
          <p:cNvSpPr txBox="1">
            <a:spLocks/>
          </p:cNvSpPr>
          <p:nvPr/>
        </p:nvSpPr>
        <p:spPr>
          <a:xfrm>
            <a:off x="-9746961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Closer Look at try/except Statements</a:t>
            </a:r>
            <a:endParaRPr lang="en-US" dirty="0"/>
          </a:p>
        </p:txBody>
      </p:sp>
      <p:pic>
        <p:nvPicPr>
          <p:cNvPr id="3" name="Google Shape;243;p36">
            <a:extLst>
              <a:ext uri="{FF2B5EF4-FFF2-40B4-BE49-F238E27FC236}">
                <a16:creationId xmlns:a16="http://schemas.microsoft.com/office/drawing/2014/main" id="{1FF15AA7-F631-86AF-FF7C-FE91C0DD0E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52336" y="1438275"/>
            <a:ext cx="37147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5;p36">
            <a:extLst>
              <a:ext uri="{FF2B5EF4-FFF2-40B4-BE49-F238E27FC236}">
                <a16:creationId xmlns:a16="http://schemas.microsoft.com/office/drawing/2014/main" id="{820E27DF-B00B-7EE7-6BAA-6CAB74C42033}"/>
              </a:ext>
            </a:extLst>
          </p:cNvPr>
          <p:cNvSpPr txBox="1"/>
          <p:nvPr/>
        </p:nvSpPr>
        <p:spPr>
          <a:xfrm>
            <a:off x="-3864136" y="1823125"/>
            <a:ext cx="1881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 occurs at any point.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46;p36">
            <a:extLst>
              <a:ext uri="{FF2B5EF4-FFF2-40B4-BE49-F238E27FC236}">
                <a16:creationId xmlns:a16="http://schemas.microsoft.com/office/drawing/2014/main" id="{61FC0ACE-5455-158E-463C-CB8421ED12F9}"/>
              </a:ext>
            </a:extLst>
          </p:cNvPr>
          <p:cNvSpPr txBox="1"/>
          <p:nvPr/>
        </p:nvSpPr>
        <p:spPr>
          <a:xfrm>
            <a:off x="-3864136" y="2668525"/>
            <a:ext cx="18813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skipped entirely.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2A44F13D-614C-B992-0992-BDCF84836636}"/>
              </a:ext>
            </a:extLst>
          </p:cNvPr>
          <p:cNvSpPr/>
          <p:nvPr/>
        </p:nvSpPr>
        <p:spPr>
          <a:xfrm>
            <a:off x="-4233861" y="2788150"/>
            <a:ext cx="369600" cy="500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49;p36">
            <a:extLst>
              <a:ext uri="{FF2B5EF4-FFF2-40B4-BE49-F238E27FC236}">
                <a16:creationId xmlns:a16="http://schemas.microsoft.com/office/drawing/2014/main" id="{4E2CC21C-E1EE-3692-22E2-7F1487DB59D9}"/>
              </a:ext>
            </a:extLst>
          </p:cNvPr>
          <p:cNvSpPr txBox="1"/>
          <p:nvPr/>
        </p:nvSpPr>
        <p:spPr>
          <a:xfrm>
            <a:off x="-6756686" y="3755525"/>
            <a:ext cx="18813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execution continues with statements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except block.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50;p36">
            <a:extLst>
              <a:ext uri="{FF2B5EF4-FFF2-40B4-BE49-F238E27FC236}">
                <a16:creationId xmlns:a16="http://schemas.microsoft.com/office/drawing/2014/main" id="{45B3378B-CD62-A79D-8BC7-0BE89308F0F8}"/>
              </a:ext>
            </a:extLst>
          </p:cNvPr>
          <p:cNvSpPr txBox="1"/>
          <p:nvPr/>
        </p:nvSpPr>
        <p:spPr>
          <a:xfrm>
            <a:off x="-7752261" y="981175"/>
            <a:ext cx="37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statement begins a block of code in which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occur.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51;p36">
            <a:extLst>
              <a:ext uri="{FF2B5EF4-FFF2-40B4-BE49-F238E27FC236}">
                <a16:creationId xmlns:a16="http://schemas.microsoft.com/office/drawing/2014/main" id="{886B22E2-3BCD-6D24-04A0-3D972FA587AB}"/>
              </a:ext>
            </a:extLst>
          </p:cNvPr>
          <p:cNvSpPr txBox="1"/>
          <p:nvPr/>
        </p:nvSpPr>
        <p:spPr>
          <a:xfrm>
            <a:off x="-9807086" y="1438275"/>
            <a:ext cx="18813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occurs anywhere in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try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execution immediately jumps to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" name="Google Shape;252;p36">
            <a:extLst>
              <a:ext uri="{FF2B5EF4-FFF2-40B4-BE49-F238E27FC236}">
                <a16:creationId xmlns:a16="http://schemas.microsoft.com/office/drawing/2014/main" id="{B63CA494-06AA-3D5F-C3A4-AF63B0DFB843}"/>
              </a:ext>
            </a:extLst>
          </p:cNvPr>
          <p:cNvCxnSpPr>
            <a:stCxn id="9" idx="3"/>
          </p:cNvCxnSpPr>
          <p:nvPr/>
        </p:nvCxnSpPr>
        <p:spPr>
          <a:xfrm rot="10800000" flipH="1">
            <a:off x="-7925786" y="1602975"/>
            <a:ext cx="734100" cy="35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3;p36">
            <a:extLst>
              <a:ext uri="{FF2B5EF4-FFF2-40B4-BE49-F238E27FC236}">
                <a16:creationId xmlns:a16="http://schemas.microsoft.com/office/drawing/2014/main" id="{8E70A86C-8126-5856-31FD-448E25AE5E16}"/>
              </a:ext>
            </a:extLst>
          </p:cNvPr>
          <p:cNvCxnSpPr/>
          <p:nvPr/>
        </p:nvCxnSpPr>
        <p:spPr>
          <a:xfrm>
            <a:off x="-7191661" y="1613725"/>
            <a:ext cx="152400" cy="101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54;p36">
            <a:extLst>
              <a:ext uri="{FF2B5EF4-FFF2-40B4-BE49-F238E27FC236}">
                <a16:creationId xmlns:a16="http://schemas.microsoft.com/office/drawing/2014/main" id="{411653FD-2A1A-6A33-4426-822A092E2B0F}"/>
              </a:ext>
            </a:extLst>
          </p:cNvPr>
          <p:cNvSpPr txBox="1"/>
          <p:nvPr/>
        </p:nvSpPr>
        <p:spPr>
          <a:xfrm>
            <a:off x="-9746961" y="2592475"/>
            <a:ext cx="18213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executed.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55;p36">
            <a:extLst>
              <a:ext uri="{FF2B5EF4-FFF2-40B4-BE49-F238E27FC236}">
                <a16:creationId xmlns:a16="http://schemas.microsoft.com/office/drawing/2014/main" id="{FFC908D6-FFCF-A1B0-0C82-C9E4B3908A25}"/>
              </a:ext>
            </a:extLst>
          </p:cNvPr>
          <p:cNvSpPr/>
          <p:nvPr/>
        </p:nvSpPr>
        <p:spPr>
          <a:xfrm>
            <a:off x="-7925786" y="2839750"/>
            <a:ext cx="1104000" cy="396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" name="Google Shape;256;p36">
            <a:extLst>
              <a:ext uri="{FF2B5EF4-FFF2-40B4-BE49-F238E27FC236}">
                <a16:creationId xmlns:a16="http://schemas.microsoft.com/office/drawing/2014/main" id="{E7637921-4BEB-F1F8-08AE-DC56626811DF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-4875286" y="3386125"/>
            <a:ext cx="1951800" cy="79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7;p36">
            <a:extLst>
              <a:ext uri="{FF2B5EF4-FFF2-40B4-BE49-F238E27FC236}">
                <a16:creationId xmlns:a16="http://schemas.microsoft.com/office/drawing/2014/main" id="{A88F026D-C4DE-A89A-E109-D5B07C42C008}"/>
              </a:ext>
            </a:extLst>
          </p:cNvPr>
          <p:cNvCxnSpPr>
            <a:stCxn id="12" idx="2"/>
            <a:endCxn id="7" idx="1"/>
          </p:cNvCxnSpPr>
          <p:nvPr/>
        </p:nvCxnSpPr>
        <p:spPr>
          <a:xfrm>
            <a:off x="-8836311" y="3364675"/>
            <a:ext cx="2079600" cy="8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359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720000" y="387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Exceptions</a:t>
            </a:r>
            <a:endParaRPr dirty="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2859"/>
            <a:ext cx="31623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882300" y="1552859"/>
            <a:ext cx="23922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Statement:</a:t>
            </a:r>
            <a:endParaRPr sz="12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comes before the block of statements that may cause the exception. If no exception occurs the code is executed normally. However, if an exception occurs, execution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stops immediately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jumps</a:t>
            </a: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except block.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6383250" y="1552859"/>
            <a:ext cx="25614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 Statement: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follows the try block. If an exception occurs in the try block,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execution immediately jumps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However, if no exception occurs, the statements in the except block are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executed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 all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847400" y="3836884"/>
            <a:ext cx="5449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Once the exception is handled, execution will continue with the next statement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immediately following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try/except statements and the program will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crash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7;p34">
            <a:extLst>
              <a:ext uri="{FF2B5EF4-FFF2-40B4-BE49-F238E27FC236}">
                <a16:creationId xmlns:a16="http://schemas.microsoft.com/office/drawing/2014/main" id="{A9D0D6A7-E642-4946-A81D-A797A77F7732}"/>
              </a:ext>
            </a:extLst>
          </p:cNvPr>
          <p:cNvSpPr txBox="1">
            <a:spLocks/>
          </p:cNvSpPr>
          <p:nvPr/>
        </p:nvSpPr>
        <p:spPr>
          <a:xfrm>
            <a:off x="720000" y="-7771840"/>
            <a:ext cx="7321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dirty="0"/>
              <a:t>Error Handling</a:t>
            </a:r>
          </a:p>
        </p:txBody>
      </p:sp>
      <p:sp>
        <p:nvSpPr>
          <p:cNvPr id="10" name="Google Shape;228;p34">
            <a:extLst>
              <a:ext uri="{FF2B5EF4-FFF2-40B4-BE49-F238E27FC236}">
                <a16:creationId xmlns:a16="http://schemas.microsoft.com/office/drawing/2014/main" id="{3A8E2455-AE72-E273-22B8-E36F9B9E67EA}"/>
              </a:ext>
            </a:extLst>
          </p:cNvPr>
          <p:cNvSpPr txBox="1">
            <a:spLocks/>
          </p:cNvSpPr>
          <p:nvPr/>
        </p:nvSpPr>
        <p:spPr>
          <a:xfrm>
            <a:off x="720000" y="-6388990"/>
            <a:ext cx="732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/>
              <a:t>Group 7 </a:t>
            </a:r>
          </a:p>
        </p:txBody>
      </p:sp>
      <p:pic>
        <p:nvPicPr>
          <p:cNvPr id="11" name="Google Shape;243;p36">
            <a:extLst>
              <a:ext uri="{FF2B5EF4-FFF2-40B4-BE49-F238E27FC236}">
                <a16:creationId xmlns:a16="http://schemas.microsoft.com/office/drawing/2014/main" id="{DE9E4FF7-E4FE-F1A7-8685-3D3AD17194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525" y="-4139432"/>
            <a:ext cx="37147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5C265-45D9-D4A1-803B-9B58EDD8FCC1}"/>
              </a:ext>
            </a:extLst>
          </p:cNvPr>
          <p:cNvSpPr txBox="1"/>
          <p:nvPr/>
        </p:nvSpPr>
        <p:spPr>
          <a:xfrm>
            <a:off x="774833" y="967056"/>
            <a:ext cx="7594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When a 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runtime error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occurs while executing a Python program, an 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exception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is 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raised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. If the exception is not 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handled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it will ultimately crash the program.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AE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Closer Look at try/except Statements</a:t>
            </a:r>
            <a:endParaRPr dirty="0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438275"/>
            <a:ext cx="37147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>
            <a:off x="6222200" y="1553875"/>
            <a:ext cx="326700" cy="1038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6602825" y="1823125"/>
            <a:ext cx="1881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 occurs at any point.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6602825" y="2668525"/>
            <a:ext cx="18813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skipped entirely.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7" name="Google Shape;247;p36"/>
          <p:cNvCxnSpPr>
            <a:stCxn id="245" idx="2"/>
            <a:endCxn id="246" idx="0"/>
          </p:cNvCxnSpPr>
          <p:nvPr/>
        </p:nvCxnSpPr>
        <p:spPr>
          <a:xfrm>
            <a:off x="7543475" y="2323225"/>
            <a:ext cx="0" cy="34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6"/>
          <p:cNvSpPr/>
          <p:nvPr/>
        </p:nvSpPr>
        <p:spPr>
          <a:xfrm>
            <a:off x="6233100" y="2788150"/>
            <a:ext cx="369600" cy="500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3710275" y="3755525"/>
            <a:ext cx="18813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execution continues with statements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except block.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2714700" y="981175"/>
            <a:ext cx="37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statement begins a block of code in which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occur.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659875" y="1438275"/>
            <a:ext cx="18813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occurs anywhere in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try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execution immediately jumps to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Google Shape;252;p36"/>
          <p:cNvCxnSpPr>
            <a:stCxn id="251" idx="3"/>
          </p:cNvCxnSpPr>
          <p:nvPr/>
        </p:nvCxnSpPr>
        <p:spPr>
          <a:xfrm rot="10800000" flipH="1">
            <a:off x="2541175" y="1602975"/>
            <a:ext cx="734100" cy="35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6"/>
          <p:cNvCxnSpPr/>
          <p:nvPr/>
        </p:nvCxnSpPr>
        <p:spPr>
          <a:xfrm>
            <a:off x="3275300" y="1613725"/>
            <a:ext cx="152400" cy="101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6"/>
          <p:cNvSpPr txBox="1"/>
          <p:nvPr/>
        </p:nvSpPr>
        <p:spPr>
          <a:xfrm>
            <a:off x="720000" y="2592475"/>
            <a:ext cx="18213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executed.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2541175" y="2839750"/>
            <a:ext cx="1104000" cy="396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" name="Google Shape;256;p36"/>
          <p:cNvCxnSpPr>
            <a:stCxn id="246" idx="2"/>
            <a:endCxn id="249" idx="3"/>
          </p:cNvCxnSpPr>
          <p:nvPr/>
        </p:nvCxnSpPr>
        <p:spPr>
          <a:xfrm flipH="1">
            <a:off x="5591675" y="3386125"/>
            <a:ext cx="1951800" cy="79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6"/>
          <p:cNvCxnSpPr>
            <a:stCxn id="254" idx="2"/>
            <a:endCxn id="249" idx="1"/>
          </p:cNvCxnSpPr>
          <p:nvPr/>
        </p:nvCxnSpPr>
        <p:spPr>
          <a:xfrm>
            <a:off x="1630650" y="3364675"/>
            <a:ext cx="2079600" cy="8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262;p37">
            <a:extLst>
              <a:ext uri="{FF2B5EF4-FFF2-40B4-BE49-F238E27FC236}">
                <a16:creationId xmlns:a16="http://schemas.microsoft.com/office/drawing/2014/main" id="{6D0A2CA4-EF05-19FD-1D05-C7F5EB05314E}"/>
              </a:ext>
            </a:extLst>
          </p:cNvPr>
          <p:cNvSpPr txBox="1">
            <a:spLocks/>
          </p:cNvSpPr>
          <p:nvPr/>
        </p:nvSpPr>
        <p:spPr>
          <a:xfrm>
            <a:off x="659875" y="-2605975"/>
            <a:ext cx="71049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Types of Errors</a:t>
            </a:r>
            <a:endParaRPr lang="en-US" dirty="0"/>
          </a:p>
        </p:txBody>
      </p:sp>
      <p:sp>
        <p:nvSpPr>
          <p:cNvPr id="3" name="Google Shape;263;p37">
            <a:extLst>
              <a:ext uri="{FF2B5EF4-FFF2-40B4-BE49-F238E27FC236}">
                <a16:creationId xmlns:a16="http://schemas.microsoft.com/office/drawing/2014/main" id="{960CED02-11A3-A4F6-7B15-72DCB92B0A6C}"/>
              </a:ext>
            </a:extLst>
          </p:cNvPr>
          <p:cNvSpPr txBox="1">
            <a:spLocks/>
          </p:cNvSpPr>
          <p:nvPr/>
        </p:nvSpPr>
        <p:spPr>
          <a:xfrm>
            <a:off x="758925" y="-1388550"/>
            <a:ext cx="732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/>
              <a:t>By Mohammed Baahir Yusuf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5" grpId="0"/>
      <p:bldP spid="246" grpId="0"/>
      <p:bldP spid="248" grpId="0" animBg="1"/>
      <p:bldP spid="249" grpId="0"/>
      <p:bldP spid="250" grpId="0"/>
      <p:bldP spid="251" grpId="0"/>
      <p:bldP spid="254" grpId="0"/>
      <p:bldP spid="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ctrTitle"/>
          </p:nvPr>
        </p:nvSpPr>
        <p:spPr>
          <a:xfrm>
            <a:off x="812100" y="1807850"/>
            <a:ext cx="71049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Errors</a:t>
            </a:r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1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Mohammed Baahir Yusuf</a:t>
            </a:r>
            <a:endParaRPr/>
          </a:p>
        </p:txBody>
      </p:sp>
      <p:sp>
        <p:nvSpPr>
          <p:cNvPr id="2" name="Google Shape;242;p36">
            <a:extLst>
              <a:ext uri="{FF2B5EF4-FFF2-40B4-BE49-F238E27FC236}">
                <a16:creationId xmlns:a16="http://schemas.microsoft.com/office/drawing/2014/main" id="{4E359662-DB52-9028-EBA0-B8731D93D8C5}"/>
              </a:ext>
            </a:extLst>
          </p:cNvPr>
          <p:cNvSpPr txBox="1">
            <a:spLocks/>
          </p:cNvSpPr>
          <p:nvPr/>
        </p:nvSpPr>
        <p:spPr>
          <a:xfrm>
            <a:off x="-9746961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Closer Look at try/except Statements</a:t>
            </a:r>
            <a:endParaRPr lang="en-US" dirty="0"/>
          </a:p>
        </p:txBody>
      </p:sp>
      <p:pic>
        <p:nvPicPr>
          <p:cNvPr id="3" name="Google Shape;243;p36">
            <a:extLst>
              <a:ext uri="{FF2B5EF4-FFF2-40B4-BE49-F238E27FC236}">
                <a16:creationId xmlns:a16="http://schemas.microsoft.com/office/drawing/2014/main" id="{1FF15AA7-F631-86AF-FF7C-FE91C0DD0E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52336" y="1438275"/>
            <a:ext cx="37147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5;p36">
            <a:extLst>
              <a:ext uri="{FF2B5EF4-FFF2-40B4-BE49-F238E27FC236}">
                <a16:creationId xmlns:a16="http://schemas.microsoft.com/office/drawing/2014/main" id="{820E27DF-B00B-7EE7-6BAA-6CAB74C42033}"/>
              </a:ext>
            </a:extLst>
          </p:cNvPr>
          <p:cNvSpPr txBox="1"/>
          <p:nvPr/>
        </p:nvSpPr>
        <p:spPr>
          <a:xfrm>
            <a:off x="-3864136" y="1823125"/>
            <a:ext cx="1881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 occurs at any point.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46;p36">
            <a:extLst>
              <a:ext uri="{FF2B5EF4-FFF2-40B4-BE49-F238E27FC236}">
                <a16:creationId xmlns:a16="http://schemas.microsoft.com/office/drawing/2014/main" id="{61FC0ACE-5455-158E-463C-CB8421ED12F9}"/>
              </a:ext>
            </a:extLst>
          </p:cNvPr>
          <p:cNvSpPr txBox="1"/>
          <p:nvPr/>
        </p:nvSpPr>
        <p:spPr>
          <a:xfrm>
            <a:off x="-3864136" y="2668525"/>
            <a:ext cx="18813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skipped entirely.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2A44F13D-614C-B992-0992-BDCF84836636}"/>
              </a:ext>
            </a:extLst>
          </p:cNvPr>
          <p:cNvSpPr/>
          <p:nvPr/>
        </p:nvSpPr>
        <p:spPr>
          <a:xfrm>
            <a:off x="-4233861" y="2788150"/>
            <a:ext cx="369600" cy="500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49;p36">
            <a:extLst>
              <a:ext uri="{FF2B5EF4-FFF2-40B4-BE49-F238E27FC236}">
                <a16:creationId xmlns:a16="http://schemas.microsoft.com/office/drawing/2014/main" id="{4E2CC21C-E1EE-3692-22E2-7F1487DB59D9}"/>
              </a:ext>
            </a:extLst>
          </p:cNvPr>
          <p:cNvSpPr txBox="1"/>
          <p:nvPr/>
        </p:nvSpPr>
        <p:spPr>
          <a:xfrm>
            <a:off x="-6756686" y="3755525"/>
            <a:ext cx="18813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execution continues with statements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except block.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50;p36">
            <a:extLst>
              <a:ext uri="{FF2B5EF4-FFF2-40B4-BE49-F238E27FC236}">
                <a16:creationId xmlns:a16="http://schemas.microsoft.com/office/drawing/2014/main" id="{45B3378B-CD62-A79D-8BC7-0BE89308F0F8}"/>
              </a:ext>
            </a:extLst>
          </p:cNvPr>
          <p:cNvSpPr txBox="1"/>
          <p:nvPr/>
        </p:nvSpPr>
        <p:spPr>
          <a:xfrm>
            <a:off x="-7752261" y="981175"/>
            <a:ext cx="37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statement begins a block of code in which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 occur.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51;p36">
            <a:extLst>
              <a:ext uri="{FF2B5EF4-FFF2-40B4-BE49-F238E27FC236}">
                <a16:creationId xmlns:a16="http://schemas.microsoft.com/office/drawing/2014/main" id="{886B22E2-3BCD-6D24-04A0-3D972FA587AB}"/>
              </a:ext>
            </a:extLst>
          </p:cNvPr>
          <p:cNvSpPr txBox="1"/>
          <p:nvPr/>
        </p:nvSpPr>
        <p:spPr>
          <a:xfrm>
            <a:off x="-9807086" y="1438275"/>
            <a:ext cx="18813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an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occurs anywhere in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try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execution immediately jumps to the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" name="Google Shape;252;p36">
            <a:extLst>
              <a:ext uri="{FF2B5EF4-FFF2-40B4-BE49-F238E27FC236}">
                <a16:creationId xmlns:a16="http://schemas.microsoft.com/office/drawing/2014/main" id="{B63CA494-06AA-3D5F-C3A4-AF63B0DFB843}"/>
              </a:ext>
            </a:extLst>
          </p:cNvPr>
          <p:cNvCxnSpPr>
            <a:stCxn id="9" idx="3"/>
          </p:cNvCxnSpPr>
          <p:nvPr/>
        </p:nvCxnSpPr>
        <p:spPr>
          <a:xfrm rot="10800000" flipH="1">
            <a:off x="-7925786" y="1602975"/>
            <a:ext cx="734100" cy="35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3;p36">
            <a:extLst>
              <a:ext uri="{FF2B5EF4-FFF2-40B4-BE49-F238E27FC236}">
                <a16:creationId xmlns:a16="http://schemas.microsoft.com/office/drawing/2014/main" id="{8E70A86C-8126-5856-31FD-448E25AE5E16}"/>
              </a:ext>
            </a:extLst>
          </p:cNvPr>
          <p:cNvCxnSpPr/>
          <p:nvPr/>
        </p:nvCxnSpPr>
        <p:spPr>
          <a:xfrm>
            <a:off x="-7191661" y="1613725"/>
            <a:ext cx="152400" cy="101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54;p36">
            <a:extLst>
              <a:ext uri="{FF2B5EF4-FFF2-40B4-BE49-F238E27FC236}">
                <a16:creationId xmlns:a16="http://schemas.microsoft.com/office/drawing/2014/main" id="{411653FD-2A1A-6A33-4426-822A092E2B0F}"/>
              </a:ext>
            </a:extLst>
          </p:cNvPr>
          <p:cNvSpPr txBox="1"/>
          <p:nvPr/>
        </p:nvSpPr>
        <p:spPr>
          <a:xfrm>
            <a:off x="-9746961" y="2592475"/>
            <a:ext cx="18213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the statements in the </a:t>
            </a:r>
            <a:r>
              <a:rPr lang="en" sz="12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 block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executed.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55;p36">
            <a:extLst>
              <a:ext uri="{FF2B5EF4-FFF2-40B4-BE49-F238E27FC236}">
                <a16:creationId xmlns:a16="http://schemas.microsoft.com/office/drawing/2014/main" id="{FFC908D6-FFCF-A1B0-0C82-C9E4B3908A25}"/>
              </a:ext>
            </a:extLst>
          </p:cNvPr>
          <p:cNvSpPr/>
          <p:nvPr/>
        </p:nvSpPr>
        <p:spPr>
          <a:xfrm>
            <a:off x="-7925786" y="2839750"/>
            <a:ext cx="1104000" cy="396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" name="Google Shape;256;p36">
            <a:extLst>
              <a:ext uri="{FF2B5EF4-FFF2-40B4-BE49-F238E27FC236}">
                <a16:creationId xmlns:a16="http://schemas.microsoft.com/office/drawing/2014/main" id="{E7637921-4BEB-F1F8-08AE-DC56626811DF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-4875286" y="3386125"/>
            <a:ext cx="1951800" cy="79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7;p36">
            <a:extLst>
              <a:ext uri="{FF2B5EF4-FFF2-40B4-BE49-F238E27FC236}">
                <a16:creationId xmlns:a16="http://schemas.microsoft.com/office/drawing/2014/main" id="{A88F026D-C4DE-A89A-E109-D5B07C42C008}"/>
              </a:ext>
            </a:extLst>
          </p:cNvPr>
          <p:cNvCxnSpPr>
            <a:stCxn id="12" idx="2"/>
            <a:endCxn id="7" idx="1"/>
          </p:cNvCxnSpPr>
          <p:nvPr/>
        </p:nvCxnSpPr>
        <p:spPr>
          <a:xfrm>
            <a:off x="-8836311" y="3364675"/>
            <a:ext cx="2079600" cy="8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Except statement 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81096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While an except statement by itself will catch any kind of error, it is often that case that different errors should be treated differently.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543950"/>
            <a:ext cx="3836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99" y="2591575"/>
            <a:ext cx="39867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1534025" y="2120575"/>
            <a:ext cx="2782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-1</a:t>
            </a:r>
            <a:endParaRPr sz="15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549575" y="2120575"/>
            <a:ext cx="21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Method-2</a:t>
            </a:r>
            <a:endParaRPr sz="15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262;p37">
            <a:extLst>
              <a:ext uri="{FF2B5EF4-FFF2-40B4-BE49-F238E27FC236}">
                <a16:creationId xmlns:a16="http://schemas.microsoft.com/office/drawing/2014/main" id="{51355095-99B8-D670-F99F-4C3008BF7E30}"/>
              </a:ext>
            </a:extLst>
          </p:cNvPr>
          <p:cNvSpPr txBox="1">
            <a:spLocks/>
          </p:cNvSpPr>
          <p:nvPr/>
        </p:nvSpPr>
        <p:spPr>
          <a:xfrm>
            <a:off x="-6079610" y="1807850"/>
            <a:ext cx="71049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Types of Errors</a:t>
            </a:r>
            <a:endParaRPr lang="en-US" dirty="0"/>
          </a:p>
        </p:txBody>
      </p:sp>
      <p:sp>
        <p:nvSpPr>
          <p:cNvPr id="3" name="Google Shape;263;p37">
            <a:extLst>
              <a:ext uri="{FF2B5EF4-FFF2-40B4-BE49-F238E27FC236}">
                <a16:creationId xmlns:a16="http://schemas.microsoft.com/office/drawing/2014/main" id="{DE94CCB2-6F16-4BF7-4228-D9E6E3D85614}"/>
              </a:ext>
            </a:extLst>
          </p:cNvPr>
          <p:cNvSpPr txBox="1">
            <a:spLocks/>
          </p:cNvSpPr>
          <p:nvPr/>
        </p:nvSpPr>
        <p:spPr>
          <a:xfrm>
            <a:off x="-5980560" y="3025275"/>
            <a:ext cx="732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/>
              <a:t>By Mohammed Baahir Yusuf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Except statement 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81096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Method-2 is best because - 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Each except statement may specify a specific type of error that it handles, meaning that different errors can be handled in different ways 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543950"/>
            <a:ext cx="3836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99" y="2591575"/>
            <a:ext cx="39867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1534025" y="2120575"/>
            <a:ext cx="2782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-1</a:t>
            </a:r>
            <a:endParaRPr sz="15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5549575" y="2120575"/>
            <a:ext cx="215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Method-2</a:t>
            </a:r>
            <a:endParaRPr sz="15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00" y="2472763"/>
            <a:ext cx="2781300" cy="1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175" y="2252975"/>
            <a:ext cx="31718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872300" y="1293400"/>
            <a:ext cx="3414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2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Types of Errors </a:t>
            </a: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720000" y="101772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● </a:t>
            </a: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An except statement may indicate the specific type of error it can handle.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There are many different types of errors in Python, some of which include: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FileNotFoundError : 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indicates that an operation was attempted on a file that does not exist.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 E.g.  open(“notafile.txt”) </a:t>
            </a:r>
            <a:endParaRPr sz="1400" dirty="0">
              <a:highlight>
                <a:srgbClr val="98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TypeError : 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when trying to use a Python type incorrectly 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E.g.  x = 5, print(x[4]) ; </a:t>
            </a:r>
            <a:r>
              <a:rPr lang="en" sz="1300" dirty="0">
                <a:solidFill>
                  <a:srgbClr val="666666"/>
                </a:solidFill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 trying to use an index with an integer.</a:t>
            </a:r>
            <a:endParaRPr sz="1400" dirty="0">
              <a:highlight>
                <a:srgbClr val="98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ValueError: 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a value of the wrong type was used 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E.g. int(“abc”)  ; </a:t>
            </a:r>
            <a:r>
              <a:rPr lang="en" sz="1100" dirty="0">
                <a:solidFill>
                  <a:srgbClr val="666666"/>
                </a:solidFill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trying to cast “abc” –(Non-numerical/Alphanumeric string) into an integer.</a:t>
            </a:r>
            <a:endParaRPr sz="1400" dirty="0">
              <a:highlight>
                <a:srgbClr val="98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Arithmetic Error: </a:t>
            </a: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indicates some kind of arithmetic problem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E.g. ZeroDivisionError</a:t>
            </a:r>
            <a:endParaRPr sz="1400" dirty="0">
              <a:highlight>
                <a:srgbClr val="98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Let’s live code!</a:t>
            </a:r>
            <a:endParaRPr u="sng"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554550" y="101772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an “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” module and add a new function named “</a:t>
            </a:r>
            <a:r>
              <a:rPr lang="en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” that uses a loop to prompt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user to enter a filename. For each filename: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○Use a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statement to open the file.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○Calculate and print the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sum of all of the numbers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in the file (one per line).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●Terminate the loop when the user enters the empty string.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○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: Print the sum of all of the numbers in all of the files.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○Use 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try/except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statements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●There are at least two different kinds of errors that can occur when you call your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function: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○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Passing a non-numeric value into the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function causes a 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Trying to read a file that does not exist causes a 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FileNotFoundError.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bovirus by Slidesgo">
  <a:themeElements>
    <a:clrScheme name="Simple Light">
      <a:dk1>
        <a:srgbClr val="FFFFFF"/>
      </a:dk1>
      <a:lt1>
        <a:srgbClr val="030303"/>
      </a:lt1>
      <a:dk2>
        <a:srgbClr val="595959"/>
      </a:dk2>
      <a:lt2>
        <a:srgbClr val="E2E2E2"/>
      </a:lt2>
      <a:accent1>
        <a:srgbClr val="ADADAD"/>
      </a:accent1>
      <a:accent2>
        <a:srgbClr val="393939"/>
      </a:accent2>
      <a:accent3>
        <a:srgbClr val="6A6A6A"/>
      </a:accent3>
      <a:accent4>
        <a:srgbClr val="7D7D7D"/>
      </a:accent4>
      <a:accent5>
        <a:srgbClr val="969696"/>
      </a:accent5>
      <a:accent6>
        <a:srgbClr val="202020"/>
      </a:accent6>
      <a:hlink>
        <a:srgbClr val="FF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947</Words>
  <Application>Microsoft Office PowerPoint</Application>
  <PresentationFormat>On-screen Show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Open Sans</vt:lpstr>
      <vt:lpstr>Montserrat</vt:lpstr>
      <vt:lpstr>Roboto</vt:lpstr>
      <vt:lpstr>Montserrat Light</vt:lpstr>
      <vt:lpstr>Raleway</vt:lpstr>
      <vt:lpstr>Arial</vt:lpstr>
      <vt:lpstr>Inter</vt:lpstr>
      <vt:lpstr>Arbovirus by Slidesgo</vt:lpstr>
      <vt:lpstr>Error Handling</vt:lpstr>
      <vt:lpstr>Handling Exceptions</vt:lpstr>
      <vt:lpstr>Closer Look at try/except Statements</vt:lpstr>
      <vt:lpstr>Types of Errors</vt:lpstr>
      <vt:lpstr>Introduction - Except statement </vt:lpstr>
      <vt:lpstr>Introduction - Except statement </vt:lpstr>
      <vt:lpstr>Types of Errors</vt:lpstr>
      <vt:lpstr> Types of Errors </vt:lpstr>
      <vt:lpstr>Let’s live code!</vt:lpstr>
      <vt:lpstr>Output:</vt:lpstr>
      <vt:lpstr>Raising Errors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Abdulmateen Yusuf</cp:lastModifiedBy>
  <cp:revision>2</cp:revision>
  <dcterms:modified xsi:type="dcterms:W3CDTF">2024-10-09T06:54:07Z</dcterms:modified>
</cp:coreProperties>
</file>